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7" r:id="rId1"/>
  </p:sldMasterIdLst>
  <p:notesMasterIdLst>
    <p:notesMasterId r:id="rId28"/>
  </p:notesMasterIdLst>
  <p:sldIdLst>
    <p:sldId id="423" r:id="rId2"/>
    <p:sldId id="417" r:id="rId3"/>
    <p:sldId id="462" r:id="rId4"/>
    <p:sldId id="422" r:id="rId5"/>
    <p:sldId id="442" r:id="rId6"/>
    <p:sldId id="443" r:id="rId7"/>
    <p:sldId id="444" r:id="rId8"/>
    <p:sldId id="446" r:id="rId9"/>
    <p:sldId id="447" r:id="rId10"/>
    <p:sldId id="448" r:id="rId11"/>
    <p:sldId id="449" r:id="rId12"/>
    <p:sldId id="450" r:id="rId13"/>
    <p:sldId id="454" r:id="rId14"/>
    <p:sldId id="451" r:id="rId15"/>
    <p:sldId id="463" r:id="rId16"/>
    <p:sldId id="452" r:id="rId17"/>
    <p:sldId id="453" r:id="rId18"/>
    <p:sldId id="455" r:id="rId19"/>
    <p:sldId id="464" r:id="rId20"/>
    <p:sldId id="456" r:id="rId21"/>
    <p:sldId id="457" r:id="rId22"/>
    <p:sldId id="459" r:id="rId23"/>
    <p:sldId id="460" r:id="rId24"/>
    <p:sldId id="461" r:id="rId25"/>
    <p:sldId id="440" r:id="rId26"/>
    <p:sldId id="441" r:id="rId27"/>
  </p:sldIdLst>
  <p:sldSz cx="9144000" cy="5400675"/>
  <p:notesSz cx="7019925" cy="9305925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3002"/>
    <a:srgbClr val="CCFFCC"/>
    <a:srgbClr val="3D5D19"/>
    <a:srgbClr val="113C02"/>
    <a:srgbClr val="99FFCC"/>
    <a:srgbClr val="003399"/>
    <a:srgbClr val="3399FF"/>
    <a:srgbClr val="000000"/>
    <a:srgbClr val="33CC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6" autoAdjust="0"/>
    <p:restoredTop sz="98936" autoAdjust="0"/>
  </p:normalViewPr>
  <p:slideViewPr>
    <p:cSldViewPr>
      <p:cViewPr>
        <p:scale>
          <a:sx n="110" d="100"/>
          <a:sy n="110" d="100"/>
        </p:scale>
        <p:origin x="-792" y="-186"/>
      </p:cViewPr>
      <p:guideLst>
        <p:guide orient="horz" pos="170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DCEE09FF-44F9-436D-B03A-81FFA75D42EF}" type="datetimeFigureOut">
              <a:rPr lang="en-CA" smtClean="0"/>
              <a:t>09/11/2016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55625" y="698500"/>
            <a:ext cx="59086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D53F7AEB-82D8-4CDA-A2C0-31150078C6D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222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55625" y="698500"/>
            <a:ext cx="59086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F7AEB-82D8-4CDA-A2C0-31150078C6D1}" type="slidenum">
              <a:rPr lang="en-CA" smtClean="0"/>
              <a:t>25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3122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55625" y="698500"/>
            <a:ext cx="59086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F7AEB-82D8-4CDA-A2C0-31150078C6D1}" type="slidenum">
              <a:rPr lang="en-CA" smtClean="0"/>
              <a:t>26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3122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3179" y="3360420"/>
            <a:ext cx="9140825" cy="2040255"/>
            <a:chOff x="2" y="2688"/>
            <a:chExt cx="5758" cy="1632"/>
          </a:xfrm>
        </p:grpSpPr>
        <p:sp>
          <p:nvSpPr>
            <p:cNvPr id="5632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grpSp>
          <p:nvGrpSpPr>
            <p:cNvPr id="5632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632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2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2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2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2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3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3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3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3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3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3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</p:grpSp>
        <p:grpSp>
          <p:nvGrpSpPr>
            <p:cNvPr id="5633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633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3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3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4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4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4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4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4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4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4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4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4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4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5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5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5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5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5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</p:grpSp>
        <p:grpSp>
          <p:nvGrpSpPr>
            <p:cNvPr id="5635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635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5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5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5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6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6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6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6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6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6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6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6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6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6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7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7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7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</p:grpSp>
        <p:grpSp>
          <p:nvGrpSpPr>
            <p:cNvPr id="5637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637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7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7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7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7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7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638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grpSp>
            <p:nvGrpSpPr>
              <p:cNvPr id="5638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638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 dirty="0"/>
                </a:p>
              </p:txBody>
            </p:sp>
            <p:sp>
              <p:nvSpPr>
                <p:cNvPr id="5638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 dirty="0"/>
                </a:p>
              </p:txBody>
            </p:sp>
            <p:sp>
              <p:nvSpPr>
                <p:cNvPr id="5638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 dirty="0"/>
                </a:p>
              </p:txBody>
            </p:sp>
            <p:sp>
              <p:nvSpPr>
                <p:cNvPr id="5638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 dirty="0"/>
                </a:p>
              </p:txBody>
            </p:sp>
          </p:grpSp>
        </p:grpSp>
      </p:grpSp>
      <p:sp>
        <p:nvSpPr>
          <p:cNvPr id="563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32667"/>
            <a:ext cx="7772400" cy="1367671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CA" noProof="0" smtClean="0"/>
              <a:t>Click to edit Master title style</a:t>
            </a:r>
          </a:p>
        </p:txBody>
      </p:sp>
      <p:sp>
        <p:nvSpPr>
          <p:cNvPr id="563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60382"/>
            <a:ext cx="6400800" cy="138017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CA" noProof="0" smtClean="0"/>
              <a:t>Click to edit Master subtitle style</a:t>
            </a:r>
          </a:p>
        </p:txBody>
      </p:sp>
      <p:sp>
        <p:nvSpPr>
          <p:cNvPr id="5638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4920615"/>
            <a:ext cx="2133600" cy="360045"/>
          </a:xfrm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638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4920615"/>
            <a:ext cx="2895600" cy="360045"/>
          </a:xfrm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639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920615"/>
            <a:ext cx="2133600" cy="360045"/>
          </a:xfrm>
        </p:spPr>
        <p:txBody>
          <a:bodyPr/>
          <a:lstStyle>
            <a:lvl1pPr>
              <a:defRPr/>
            </a:lvl1pPr>
          </a:lstStyle>
          <a:p>
            <a:fld id="{AA12F265-8571-4AEB-A712-28796A7A707D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C181C-2789-4B83-8D09-8735FA741DB4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669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18779"/>
            <a:ext cx="2057400" cy="46055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18779"/>
            <a:ext cx="6019800" cy="46055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7C226-D64A-447D-BEC8-796098599CC2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530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1BB9D-D774-4063-B79C-AFC33CB52214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068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70435"/>
            <a:ext cx="7772400" cy="107263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89037"/>
            <a:ext cx="7772400" cy="118139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0EE52-1261-4B76-A028-CCCA0704CD3A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14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0158"/>
            <a:ext cx="4038600" cy="35641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0158"/>
            <a:ext cx="4038600" cy="35641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710C6-981D-4B56-A7E4-1BACCDA50E1B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958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278"/>
            <a:ext cx="8229600" cy="9001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8902"/>
            <a:ext cx="4040188" cy="5038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12714"/>
            <a:ext cx="4040188" cy="31116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208902"/>
            <a:ext cx="4041775" cy="5038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712714"/>
            <a:ext cx="4041775" cy="31116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F0062-8D3F-42C5-BB4D-4C40A4834253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159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D389F-5D09-4662-9437-548CADE26555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204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3E783-7D0D-41DC-BBBD-516F3D3D7F6E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2831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15026"/>
            <a:ext cx="3008313" cy="9151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5029"/>
            <a:ext cx="5111750" cy="46093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130144"/>
            <a:ext cx="3008313" cy="36942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2EB85-66FB-4C38-B1E7-43B879C81628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982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780472"/>
            <a:ext cx="5486400" cy="4463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82560"/>
            <a:ext cx="5486400" cy="32404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226780"/>
            <a:ext cx="5486400" cy="6338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197BE-2ACF-4FED-9A27-9C638D90CEE3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208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reeform 2"/>
          <p:cNvSpPr>
            <a:spLocks/>
          </p:cNvSpPr>
          <p:nvPr/>
        </p:nvSpPr>
        <p:spPr bwMode="hidden">
          <a:xfrm>
            <a:off x="6627813" y="5063134"/>
            <a:ext cx="285750" cy="165021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/>
          </a:p>
        </p:txBody>
      </p:sp>
      <p:grpSp>
        <p:nvGrpSpPr>
          <p:cNvPr id="55299" name="Group 3"/>
          <p:cNvGrpSpPr>
            <a:grpSpLocks/>
          </p:cNvGrpSpPr>
          <p:nvPr/>
        </p:nvGrpSpPr>
        <p:grpSpPr bwMode="auto">
          <a:xfrm>
            <a:off x="3179" y="3360420"/>
            <a:ext cx="9140825" cy="2040255"/>
            <a:chOff x="2" y="2688"/>
            <a:chExt cx="5758" cy="1632"/>
          </a:xfrm>
        </p:grpSpPr>
        <p:sp>
          <p:nvSpPr>
            <p:cNvPr id="5530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grpSp>
          <p:nvGrpSpPr>
            <p:cNvPr id="5530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53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</p:grpSp>
        <p:grpSp>
          <p:nvGrpSpPr>
            <p:cNvPr id="5531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53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2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2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3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</p:grpSp>
        <p:grpSp>
          <p:nvGrpSpPr>
            <p:cNvPr id="5533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53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4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</p:grpSp>
        <p:grpSp>
          <p:nvGrpSpPr>
            <p:cNvPr id="5535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535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5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5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5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5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5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5535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grpSp>
            <p:nvGrpSpPr>
              <p:cNvPr id="5535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53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 dirty="0"/>
                </a:p>
              </p:txBody>
            </p:sp>
            <p:sp>
              <p:nvSpPr>
                <p:cNvPr id="553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 dirty="0"/>
                </a:p>
              </p:txBody>
            </p:sp>
            <p:sp>
              <p:nvSpPr>
                <p:cNvPr id="553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 dirty="0"/>
                </a:p>
              </p:txBody>
            </p:sp>
            <p:sp>
              <p:nvSpPr>
                <p:cNvPr id="5536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 dirty="0"/>
                </a:p>
              </p:txBody>
            </p:sp>
          </p:grpSp>
        </p:grpSp>
      </p:grpSp>
      <p:sp>
        <p:nvSpPr>
          <p:cNvPr id="553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8780"/>
            <a:ext cx="8229600" cy="89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553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0158"/>
            <a:ext cx="8229600" cy="3564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553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918115"/>
            <a:ext cx="2133600" cy="37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CA" dirty="0"/>
          </a:p>
        </p:txBody>
      </p:sp>
      <p:sp>
        <p:nvSpPr>
          <p:cNvPr id="553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918115"/>
            <a:ext cx="2895600" cy="37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CA" dirty="0"/>
          </a:p>
        </p:txBody>
      </p:sp>
      <p:sp>
        <p:nvSpPr>
          <p:cNvPr id="553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918115"/>
            <a:ext cx="2133600" cy="37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536C46D-5BD1-4ED7-AA7C-87969F177FFE}" type="slidenum">
              <a:rPr lang="en-CA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vTL_Q_nv3LI#https:/youtu.be/vTL_Q_nv3LI" TargetMode="Externa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youtu.be/vTL_Q_nv3L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ash@boostforkids.org" TargetMode="External"/><Relationship Id="rId5" Type="http://schemas.openxmlformats.org/officeDocument/2006/relationships/hyperlink" Target="mailto:Moore@boostforkids.org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FCTMexddbkA#https://www.youtube.com/watch?v=FCTMexddbkA 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-3186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1609061"/>
            <a:ext cx="6552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The Child &amp; Youth </a:t>
            </a:r>
            <a:r>
              <a:rPr lang="en-US" sz="40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Advocate</a:t>
            </a:r>
          </a:p>
          <a:p>
            <a:pPr algn="ctr"/>
            <a:endParaRPr lang="en-US" sz="40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r>
              <a:rPr lang="en-US" sz="28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November 10, 2016</a:t>
            </a:r>
            <a:r>
              <a:rPr lang="en-US" sz="40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endParaRPr lang="en-US" sz="40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388" y="4119388"/>
            <a:ext cx="27432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06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5324"/>
            <a:ext cx="1582854" cy="5648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129651"/>
            <a:ext cx="424847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latin typeface="Narkisim" panose="020E0502050101010101" pitchFamily="34" charset="-79"/>
                <a:cs typeface="Narkisim" panose="020E0502050101010101" pitchFamily="34" charset="-79"/>
              </a:rPr>
              <a:t>The </a:t>
            </a:r>
            <a:r>
              <a:rPr lang="en-US" sz="3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“Typical” Case</a:t>
            </a:r>
            <a:endParaRPr lang="en-US" sz="35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2535" y="972145"/>
            <a:ext cx="8025889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en-CA" sz="2000" b="1" dirty="0">
                <a:latin typeface="Antique Olive" panose="020B0603020204030204" pitchFamily="34" charset="0"/>
              </a:rPr>
              <a:t>If informed consent is received: </a:t>
            </a:r>
            <a:endParaRPr lang="en-US" sz="2000" b="1" dirty="0">
              <a:latin typeface="Antique Olive" panose="020B060302020403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600" dirty="0">
                <a:latin typeface="Antique Olive" panose="020B0603020204030204" pitchFamily="34" charset="0"/>
              </a:rPr>
              <a:t>Advocate facilitates introduction to CYAC counsellor if youth/caregiver requires immediate counselling support</a:t>
            </a: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600" dirty="0">
                <a:latin typeface="Antique Olive" panose="020B0603020204030204" pitchFamily="34" charset="0"/>
              </a:rPr>
              <a:t>Following investigation, Advocate &amp; MDT debrief and discuss next steps</a:t>
            </a:r>
            <a:endParaRPr lang="en-US" sz="1600" dirty="0">
              <a:latin typeface="Antique Olive" panose="020B060302020403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600" dirty="0">
                <a:latin typeface="Antique Olive" panose="020B0603020204030204" pitchFamily="34" charset="0"/>
              </a:rPr>
              <a:t>Advocate checks in with the family within 72 hours following the investigation, unless otherwise discussed</a:t>
            </a:r>
            <a:endParaRPr lang="en-US" sz="1600" dirty="0">
              <a:latin typeface="Antique Olive" panose="020B060302020403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600" dirty="0">
                <a:latin typeface="Antique Olive" panose="020B0603020204030204" pitchFamily="34" charset="0"/>
              </a:rPr>
              <a:t>Advocate facilitates referrals as recommended by MDT/requested by the </a:t>
            </a:r>
            <a:r>
              <a:rPr lang="en-CA" sz="1600" dirty="0" smtClean="0">
                <a:latin typeface="Antique Olive" panose="020B0603020204030204" pitchFamily="34" charset="0"/>
              </a:rPr>
              <a:t>family</a:t>
            </a: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600" dirty="0" smtClean="0">
                <a:latin typeface="Antique Olive" panose="020B0603020204030204" pitchFamily="34" charset="0"/>
              </a:rPr>
              <a:t>The Advocate may attend case reviews </a:t>
            </a:r>
            <a:r>
              <a:rPr lang="en-CA" sz="1600" dirty="0">
                <a:latin typeface="Antique Olive" panose="020B0603020204030204" pitchFamily="34" charset="0"/>
              </a:rPr>
              <a:t>on the family’s behalf</a:t>
            </a: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US" sz="1600" dirty="0">
                <a:latin typeface="Antique Olive" panose="020B0603020204030204" pitchFamily="34" charset="0"/>
              </a:rPr>
              <a:t>The </a:t>
            </a:r>
            <a:r>
              <a:rPr lang="en-US" sz="1600" dirty="0" smtClean="0">
                <a:latin typeface="Antique Olive" panose="020B0603020204030204" pitchFamily="34" charset="0"/>
              </a:rPr>
              <a:t>Advocate </a:t>
            </a:r>
            <a:r>
              <a:rPr lang="en-US" sz="1600" dirty="0">
                <a:latin typeface="Antique Olive" panose="020B0603020204030204" pitchFamily="34" charset="0"/>
              </a:rPr>
              <a:t>will remain in contact with the family until services are complete and/or the family requests their file be closed </a:t>
            </a:r>
            <a:r>
              <a:rPr lang="en-US" sz="1600" dirty="0" smtClean="0">
                <a:latin typeface="Antique Olive" panose="020B0603020204030204" pitchFamily="34" charset="0"/>
              </a:rPr>
              <a:t/>
            </a:r>
            <a:br>
              <a:rPr lang="en-US" sz="1600" dirty="0" smtClean="0">
                <a:latin typeface="Antique Olive" panose="020B0603020204030204" pitchFamily="34" charset="0"/>
              </a:rPr>
            </a:br>
            <a:endParaRPr lang="en-US" sz="1600" dirty="0">
              <a:latin typeface="Antique Olive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16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5324"/>
            <a:ext cx="1582854" cy="5648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108049"/>
            <a:ext cx="424847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latin typeface="Narkisim" panose="020E0502050101010101" pitchFamily="34" charset="-79"/>
                <a:cs typeface="Narkisim" panose="020E0502050101010101" pitchFamily="34" charset="-79"/>
              </a:rPr>
              <a:t>The </a:t>
            </a:r>
            <a:r>
              <a:rPr lang="en-US" sz="3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“Typical” Case</a:t>
            </a:r>
            <a:endParaRPr lang="en-US" sz="35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972145"/>
            <a:ext cx="797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latin typeface="Antique Olive" panose="020B0603020204030204" pitchFamily="34" charset="0"/>
              </a:rPr>
              <a:t>After-hour Investigations &amp; Investigations Outside the </a:t>
            </a:r>
            <a:r>
              <a:rPr lang="en-CA" b="1" dirty="0" smtClean="0">
                <a:latin typeface="Antique Olive" panose="020B0603020204030204" pitchFamily="34" charset="0"/>
              </a:rPr>
              <a:t>CYAC</a:t>
            </a:r>
            <a:endParaRPr lang="en-CA" b="1" dirty="0">
              <a:latin typeface="Antique Olive" panose="020B0603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9592" y="1393155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US" sz="1700" dirty="0" smtClean="0">
                <a:latin typeface="Antique Olive" panose="020B0603020204030204" pitchFamily="34" charset="0"/>
              </a:rPr>
              <a:t>Advocates </a:t>
            </a:r>
            <a:r>
              <a:rPr lang="en-US" sz="1700" dirty="0">
                <a:latin typeface="Antique Olive" panose="020B0603020204030204" pitchFamily="34" charset="0"/>
              </a:rPr>
              <a:t>do not attend investigations outside of the CYAC (school, station, hospital) at any time</a:t>
            </a:r>
          </a:p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US" sz="1700" dirty="0">
                <a:latin typeface="Antique Olive" panose="020B0603020204030204" pitchFamily="34" charset="0"/>
              </a:rPr>
              <a:t>If an Advocate is available, they may attend after-hours investigations at the CYAC</a:t>
            </a:r>
          </a:p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US" sz="1700" dirty="0">
                <a:latin typeface="Antique Olive" panose="020B0603020204030204" pitchFamily="34" charset="0"/>
              </a:rPr>
              <a:t>When an Advocate is not present, the Investigative Team is provided with a CYAP folder (information sheet, brochure, consent forms &amp; business card) for the family</a:t>
            </a:r>
          </a:p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US" sz="1700" dirty="0">
                <a:latin typeface="Antique Olive" panose="020B0603020204030204" pitchFamily="34" charset="0"/>
              </a:rPr>
              <a:t>If verbal/written consent is obtained, the Advocate will contact the family within 72 hours following the interview to offer CYAP services </a:t>
            </a:r>
          </a:p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US" sz="1700" dirty="0">
                <a:latin typeface="Antique Olive" panose="020B0603020204030204" pitchFamily="34" charset="0"/>
              </a:rPr>
              <a:t>If consent is not obtained, the Advocate will not contact the family </a:t>
            </a:r>
          </a:p>
        </p:txBody>
      </p:sp>
    </p:spTree>
    <p:extLst>
      <p:ext uri="{BB962C8B-B14F-4D97-AF65-F5344CB8AC3E}">
        <p14:creationId xmlns:p14="http://schemas.microsoft.com/office/powerpoint/2010/main" val="241418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5324"/>
            <a:ext cx="1582854" cy="5648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43808" y="125179"/>
            <a:ext cx="424847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latin typeface="Narkisim" panose="020E0502050101010101" pitchFamily="34" charset="-79"/>
                <a:cs typeface="Narkisim" panose="020E0502050101010101" pitchFamily="34" charset="-79"/>
              </a:rPr>
              <a:t>The </a:t>
            </a:r>
            <a:r>
              <a:rPr lang="en-US" sz="3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“Typical” Case</a:t>
            </a:r>
            <a:endParaRPr lang="en-US" sz="35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15883" y="1044153"/>
            <a:ext cx="38395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CA" sz="2000" b="1" dirty="0">
                <a:latin typeface="Antique Olive" panose="020B0603020204030204" pitchFamily="34" charset="0"/>
              </a:rPr>
              <a:t>CYAC </a:t>
            </a:r>
            <a:r>
              <a:rPr lang="en-CA" sz="2000" b="1" dirty="0" smtClean="0">
                <a:latin typeface="Antique Olive" panose="020B0603020204030204" pitchFamily="34" charset="0"/>
              </a:rPr>
              <a:t>Referrals </a:t>
            </a:r>
            <a:r>
              <a:rPr lang="en-CA" sz="2000" b="1" dirty="0">
                <a:latin typeface="Antique Olive" panose="020B0603020204030204" pitchFamily="34" charset="0"/>
              </a:rPr>
              <a:t>(Internal) </a:t>
            </a:r>
            <a:r>
              <a:rPr lang="en-CA" sz="2000" b="1" dirty="0" smtClean="0">
                <a:latin typeface="Antique Olive" panose="020B0603020204030204" pitchFamily="34" charset="0"/>
              </a:rPr>
              <a:t> </a:t>
            </a:r>
            <a:endParaRPr lang="en-CA" sz="2000" b="1" dirty="0">
              <a:latin typeface="Antique Olive" panose="020B060302020403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83568" y="1548208"/>
            <a:ext cx="7776864" cy="1200329"/>
          </a:xfrm>
          <a:prstGeom prst="roundRect">
            <a:avLst/>
          </a:prstGeom>
          <a:solidFill>
            <a:srgbClr val="CCFFCC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11560" y="1548209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dirty="0">
                <a:latin typeface="Antique Olive" panose="020B0603020204030204" pitchFamily="34" charset="0"/>
              </a:rPr>
              <a:t>The Suspected Child Abuse and Neglect (SCAN) </a:t>
            </a:r>
            <a:r>
              <a:rPr lang="en-US" dirty="0" smtClean="0">
                <a:latin typeface="Antique Olive" panose="020B0603020204030204" pitchFamily="34" charset="0"/>
              </a:rPr>
              <a:t>Program, </a:t>
            </a:r>
            <a:r>
              <a:rPr lang="en-CA" dirty="0" smtClean="0">
                <a:latin typeface="Antique Olive" panose="020B0603020204030204" pitchFamily="34" charset="0"/>
              </a:rPr>
              <a:t>Mental Health Consultant, </a:t>
            </a:r>
          </a:p>
          <a:p>
            <a:pPr lvl="1" algn="ctr"/>
            <a:r>
              <a:rPr lang="en-CA" dirty="0" smtClean="0">
                <a:latin typeface="Antique Olive" panose="020B0603020204030204" pitchFamily="34" charset="0"/>
              </a:rPr>
              <a:t>Assessment &amp; Treatment Program (Boost), </a:t>
            </a:r>
            <a:br>
              <a:rPr lang="en-CA" dirty="0" smtClean="0">
                <a:latin typeface="Antique Olive" panose="020B0603020204030204" pitchFamily="34" charset="0"/>
              </a:rPr>
            </a:br>
            <a:r>
              <a:rPr lang="en-CA" dirty="0" smtClean="0">
                <a:latin typeface="Antique Olive" panose="020B0603020204030204" pitchFamily="34" charset="0"/>
              </a:rPr>
              <a:t>Child Victim/Witness Support Program (Boost)  </a:t>
            </a:r>
            <a:endParaRPr lang="en-US" dirty="0" smtClean="0">
              <a:latin typeface="Antique Olive" panose="020B0603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5536" y="2876291"/>
            <a:ext cx="8136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CA" sz="2000" b="1" dirty="0">
                <a:solidFill>
                  <a:schemeClr val="bg1">
                    <a:lumMod val="10000"/>
                  </a:schemeClr>
                </a:solidFill>
                <a:latin typeface="Antique Olive" panose="020B0603020204030204" pitchFamily="34" charset="0"/>
              </a:rPr>
              <a:t>Community </a:t>
            </a:r>
            <a:r>
              <a:rPr lang="en-CA" sz="2000" b="1" dirty="0" smtClean="0">
                <a:solidFill>
                  <a:schemeClr val="bg1">
                    <a:lumMod val="10000"/>
                  </a:schemeClr>
                </a:solidFill>
                <a:latin typeface="Antique Olive" panose="020B0603020204030204" pitchFamily="34" charset="0"/>
              </a:rPr>
              <a:t>Referrals</a:t>
            </a:r>
            <a:endParaRPr lang="en-US" sz="2000" dirty="0">
              <a:solidFill>
                <a:schemeClr val="bg1">
                  <a:lumMod val="10000"/>
                </a:schemeClr>
              </a:solidFill>
              <a:latin typeface="Antique Olive" panose="020B060302020403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83568" y="3366411"/>
            <a:ext cx="7776864" cy="1134126"/>
          </a:xfrm>
          <a:prstGeom prst="roundRect">
            <a:avLst/>
          </a:prstGeom>
          <a:solidFill>
            <a:srgbClr val="CCFFCC">
              <a:alpha val="99000"/>
            </a:srgbClr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CA" dirty="0">
                <a:solidFill>
                  <a:schemeClr val="bg1">
                    <a:lumMod val="10000"/>
                  </a:schemeClr>
                </a:solidFill>
                <a:latin typeface="Antique Olive" panose="020B0603020204030204" pitchFamily="34" charset="0"/>
              </a:rPr>
              <a:t>Medical, Community Mental Health Agencies, Legal Assistance, </a:t>
            </a:r>
            <a:br>
              <a:rPr lang="en-CA" dirty="0">
                <a:solidFill>
                  <a:schemeClr val="bg1">
                    <a:lumMod val="10000"/>
                  </a:schemeClr>
                </a:solidFill>
                <a:latin typeface="Antique Olive" panose="020B0603020204030204" pitchFamily="34" charset="0"/>
              </a:rPr>
            </a:br>
            <a:r>
              <a:rPr lang="en-CA" dirty="0" smtClean="0">
                <a:solidFill>
                  <a:schemeClr val="bg1">
                    <a:lumMod val="10000"/>
                  </a:schemeClr>
                </a:solidFill>
                <a:latin typeface="Antique Olive" panose="020B0603020204030204" pitchFamily="34" charset="0"/>
              </a:rPr>
              <a:t>Victim/Witness </a:t>
            </a:r>
            <a:r>
              <a:rPr lang="en-CA" dirty="0">
                <a:solidFill>
                  <a:schemeClr val="bg1">
                    <a:lumMod val="10000"/>
                  </a:schemeClr>
                </a:solidFill>
                <a:latin typeface="Antique Olive" panose="020B0603020204030204" pitchFamily="34" charset="0"/>
              </a:rPr>
              <a:t>Assistance Program, Public Assistance, </a:t>
            </a:r>
            <a:br>
              <a:rPr lang="en-CA" dirty="0">
                <a:solidFill>
                  <a:schemeClr val="bg1">
                    <a:lumMod val="10000"/>
                  </a:schemeClr>
                </a:solidFill>
                <a:latin typeface="Antique Olive" panose="020B0603020204030204" pitchFamily="34" charset="0"/>
              </a:rPr>
            </a:br>
            <a:r>
              <a:rPr lang="en-CA" dirty="0">
                <a:solidFill>
                  <a:schemeClr val="bg1">
                    <a:lumMod val="10000"/>
                  </a:schemeClr>
                </a:solidFill>
                <a:latin typeface="Antique Olive" panose="020B0603020204030204" pitchFamily="34" charset="0"/>
              </a:rPr>
              <a:t>Housing Assistance, </a:t>
            </a:r>
            <a:r>
              <a:rPr lang="en-CA" dirty="0" smtClean="0">
                <a:solidFill>
                  <a:schemeClr val="bg1">
                    <a:lumMod val="10000"/>
                  </a:schemeClr>
                </a:solidFill>
                <a:latin typeface="Antique Olive" panose="020B0603020204030204" pitchFamily="34" charset="0"/>
              </a:rPr>
              <a:t>Immigration</a:t>
            </a:r>
          </a:p>
        </p:txBody>
      </p:sp>
    </p:spTree>
    <p:extLst>
      <p:ext uri="{BB962C8B-B14F-4D97-AF65-F5344CB8AC3E}">
        <p14:creationId xmlns:p14="http://schemas.microsoft.com/office/powerpoint/2010/main" val="168774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5324"/>
            <a:ext cx="1582854" cy="5648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91880" y="117138"/>
            <a:ext cx="201622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Challenges</a:t>
            </a:r>
            <a:endParaRPr lang="en-US" sz="35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9552" y="1228814"/>
            <a:ext cx="828092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 smtClean="0">
                <a:latin typeface="Antique Olive" panose="020B0603020204030204" pitchFamily="34" charset="0"/>
              </a:rPr>
              <a:t>Initial </a:t>
            </a:r>
            <a:r>
              <a:rPr lang="en-CA" sz="2000" dirty="0">
                <a:latin typeface="Antique Olive" panose="020B0603020204030204" pitchFamily="34" charset="0"/>
              </a:rPr>
              <a:t>buy in from MDT – finding a place for the Advocate </a:t>
            </a:r>
            <a:endParaRPr lang="en-CA" sz="2000" dirty="0" smtClean="0">
              <a:latin typeface="Antique Olive" panose="020B0603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 smtClean="0">
                <a:latin typeface="Antique Olive" panose="020B0603020204030204" pitchFamily="34" charset="0"/>
              </a:rPr>
              <a:t>Role </a:t>
            </a:r>
            <a:r>
              <a:rPr lang="en-CA" sz="2000" dirty="0">
                <a:latin typeface="Antique Olive" panose="020B0603020204030204" pitchFamily="34" charset="0"/>
              </a:rPr>
              <a:t>definition of Advocate </a:t>
            </a:r>
            <a:r>
              <a:rPr lang="en-CA" sz="2000" dirty="0" smtClean="0">
                <a:latin typeface="Antique Olive" panose="020B0603020204030204" pitchFamily="34" charset="0"/>
              </a:rPr>
              <a:t>&amp; CYAC </a:t>
            </a:r>
          </a:p>
          <a:p>
            <a:pPr marL="342900" indent="-34290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 smtClean="0">
                <a:latin typeface="Antique Olive" panose="020B0603020204030204" pitchFamily="34" charset="0"/>
              </a:rPr>
              <a:t>Follow-up </a:t>
            </a:r>
            <a:r>
              <a:rPr lang="en-CA" sz="2000" dirty="0">
                <a:latin typeface="Antique Olive" panose="020B0603020204030204" pitchFamily="34" charset="0"/>
              </a:rPr>
              <a:t>cases </a:t>
            </a:r>
            <a:r>
              <a:rPr lang="en-CA" sz="2000" dirty="0" smtClean="0">
                <a:latin typeface="Antique Olive" panose="020B0603020204030204" pitchFamily="34" charset="0"/>
              </a:rPr>
              <a:t>vs. </a:t>
            </a:r>
            <a:r>
              <a:rPr lang="en-CA" sz="2000" dirty="0">
                <a:latin typeface="Antique Olive" panose="020B0603020204030204" pitchFamily="34" charset="0"/>
              </a:rPr>
              <a:t>meeting at the </a:t>
            </a:r>
            <a:r>
              <a:rPr lang="en-CA" sz="2000" dirty="0" smtClean="0">
                <a:latin typeface="Antique Olive" panose="020B0603020204030204" pitchFamily="34" charset="0"/>
              </a:rPr>
              <a:t>investigation</a:t>
            </a:r>
          </a:p>
          <a:p>
            <a:pPr marL="342900" indent="-34290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 smtClean="0">
                <a:latin typeface="Antique Olive" panose="020B0603020204030204" pitchFamily="34" charset="0"/>
              </a:rPr>
              <a:t>Balancing </a:t>
            </a:r>
            <a:r>
              <a:rPr lang="en-CA" sz="2000" dirty="0">
                <a:latin typeface="Antique Olive" panose="020B0603020204030204" pitchFamily="34" charset="0"/>
              </a:rPr>
              <a:t>long-term cases </a:t>
            </a:r>
            <a:r>
              <a:rPr lang="en-CA" sz="2000" dirty="0" smtClean="0">
                <a:latin typeface="Antique Olive" panose="020B0603020204030204" pitchFamily="34" charset="0"/>
              </a:rPr>
              <a:t>&amp; immediate </a:t>
            </a:r>
            <a:r>
              <a:rPr lang="en-CA" sz="2000" dirty="0">
                <a:latin typeface="Antique Olive" panose="020B0603020204030204" pitchFamily="34" charset="0"/>
              </a:rPr>
              <a:t>investigations </a:t>
            </a:r>
            <a:endParaRPr lang="en-CA" sz="2000" dirty="0" smtClean="0">
              <a:latin typeface="Antique Olive" panose="020B0603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 smtClean="0">
                <a:latin typeface="Antique Olive" panose="020B0603020204030204" pitchFamily="34" charset="0"/>
              </a:rPr>
              <a:t>Flexibility</a:t>
            </a:r>
            <a:r>
              <a:rPr lang="en-CA" sz="2000" dirty="0">
                <a:latin typeface="Antique Olive" panose="020B0603020204030204" pitchFamily="34" charset="0"/>
              </a:rPr>
              <a:t>: </a:t>
            </a:r>
            <a:r>
              <a:rPr lang="en-CA" sz="2000" dirty="0" smtClean="0">
                <a:latin typeface="Antique Olive" panose="020B0603020204030204" pitchFamily="34" charset="0"/>
              </a:rPr>
              <a:t>adapt </a:t>
            </a:r>
            <a:r>
              <a:rPr lang="en-CA" sz="2000" dirty="0">
                <a:latin typeface="Antique Olive" panose="020B0603020204030204" pitchFamily="34" charset="0"/>
              </a:rPr>
              <a:t>to each case </a:t>
            </a:r>
            <a:r>
              <a:rPr lang="en-CA" sz="2000" dirty="0" smtClean="0">
                <a:latin typeface="Antique Olive" panose="020B0603020204030204" pitchFamily="34" charset="0"/>
              </a:rPr>
              <a:t>&amp; varying </a:t>
            </a:r>
            <a:r>
              <a:rPr lang="en-CA" sz="2000" dirty="0">
                <a:latin typeface="Antique Olive" panose="020B0603020204030204" pitchFamily="34" charset="0"/>
              </a:rPr>
              <a:t>needs of client(s) </a:t>
            </a:r>
            <a:endParaRPr lang="en-CA" sz="2000" dirty="0" smtClean="0">
              <a:latin typeface="Antique Olive" panose="020B060302020403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r>
              <a:rPr lang="en-CA" dirty="0" smtClean="0">
                <a:latin typeface="Antique Olive" panose="020B0603020204030204" pitchFamily="34" charset="0"/>
              </a:rPr>
              <a:t>Mental </a:t>
            </a:r>
            <a:r>
              <a:rPr lang="en-CA" dirty="0">
                <a:latin typeface="Antique Olive" panose="020B0603020204030204" pitchFamily="34" charset="0"/>
              </a:rPr>
              <a:t>health concerns – varying responses to </a:t>
            </a:r>
            <a:r>
              <a:rPr lang="en-CA" dirty="0" smtClean="0">
                <a:latin typeface="Antique Olive" panose="020B0603020204030204" pitchFamily="34" charset="0"/>
              </a:rPr>
              <a:t>trauma</a:t>
            </a: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r>
              <a:rPr lang="en-CA" dirty="0" smtClean="0">
                <a:latin typeface="Antique Olive" panose="020B0603020204030204" pitchFamily="34" charset="0"/>
              </a:rPr>
              <a:t>Limited </a:t>
            </a:r>
            <a:r>
              <a:rPr lang="en-CA" dirty="0">
                <a:latin typeface="Antique Olive" panose="020B0603020204030204" pitchFamily="34" charset="0"/>
              </a:rPr>
              <a:t>information/information changes at the </a:t>
            </a:r>
            <a:r>
              <a:rPr lang="en-CA" dirty="0" smtClean="0">
                <a:latin typeface="Antique Olive" panose="020B0603020204030204" pitchFamily="34" charset="0"/>
              </a:rPr>
              <a:t>investigation</a:t>
            </a: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r>
              <a:rPr lang="en-CA" b="1" dirty="0" smtClean="0">
                <a:latin typeface="Antique Olive" panose="020B0603020204030204" pitchFamily="34" charset="0"/>
              </a:rPr>
              <a:t>Case study: </a:t>
            </a:r>
            <a:r>
              <a:rPr lang="en-CA" dirty="0" smtClean="0">
                <a:latin typeface="Antique Olive" panose="020B0603020204030204" pitchFamily="34" charset="0"/>
              </a:rPr>
              <a:t>Information </a:t>
            </a:r>
            <a:r>
              <a:rPr lang="en-CA" dirty="0">
                <a:latin typeface="Antique Olive" panose="020B0603020204030204" pitchFamily="34" charset="0"/>
              </a:rPr>
              <a:t>changes mid-investigation</a:t>
            </a:r>
          </a:p>
          <a:p>
            <a:pPr marL="342900" lvl="0" indent="-342900">
              <a:spcBef>
                <a:spcPts val="600"/>
              </a:spcBef>
              <a:buFont typeface="Wingdings" charset="2"/>
              <a:buChar char="²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38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5324"/>
            <a:ext cx="1582854" cy="5648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45809" y="122069"/>
            <a:ext cx="206229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Challenges</a:t>
            </a:r>
            <a:endParaRPr lang="en-US" sz="35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15616" y="972145"/>
            <a:ext cx="676875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CA" sz="2000" b="1" dirty="0" smtClean="0">
                <a:latin typeface="Antique Olive" panose="020B0603020204030204" pitchFamily="34" charset="0"/>
              </a:rPr>
              <a:t>Advocate Case Load </a:t>
            </a:r>
          </a:p>
          <a:p>
            <a:pPr algn="ctr">
              <a:spcBef>
                <a:spcPts val="600"/>
              </a:spcBef>
            </a:pPr>
            <a:r>
              <a:rPr lang="en-CA" sz="1600" dirty="0" smtClean="0">
                <a:latin typeface="Antique Olive" panose="020B0603020204030204" pitchFamily="34" charset="0"/>
              </a:rPr>
              <a:t>(</a:t>
            </a:r>
            <a:r>
              <a:rPr lang="en-CA" sz="1600" dirty="0">
                <a:latin typeface="Antique Olive" panose="020B0603020204030204" pitchFamily="34" charset="0"/>
              </a:rPr>
              <a:t>April 2015- April </a:t>
            </a:r>
            <a:r>
              <a:rPr lang="en-CA" sz="1600" dirty="0" smtClean="0">
                <a:latin typeface="Antique Olive" panose="020B0603020204030204" pitchFamily="34" charset="0"/>
              </a:rPr>
              <a:t>2016)</a:t>
            </a: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r>
              <a:rPr lang="en-US" b="1" dirty="0" smtClean="0">
                <a:latin typeface="Antique Olive" panose="020B0603020204030204" pitchFamily="34" charset="0"/>
              </a:rPr>
              <a:t>267</a:t>
            </a:r>
            <a:r>
              <a:rPr lang="en-US" dirty="0" smtClean="0">
                <a:latin typeface="Antique Olive" panose="020B0603020204030204" pitchFamily="34" charset="0"/>
              </a:rPr>
              <a:t> new families consented to CYAP Services</a:t>
            </a: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r>
              <a:rPr lang="en-US" b="1" dirty="0" smtClean="0">
                <a:latin typeface="Antique Olive" panose="020B0603020204030204" pitchFamily="34" charset="0"/>
              </a:rPr>
              <a:t>512</a:t>
            </a:r>
            <a:r>
              <a:rPr lang="en-US" dirty="0" smtClean="0">
                <a:latin typeface="Antique Olive" panose="020B0603020204030204" pitchFamily="34" charset="0"/>
              </a:rPr>
              <a:t> participants in the CYAP</a:t>
            </a: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r>
              <a:rPr lang="en-US" b="1" dirty="0" smtClean="0">
                <a:latin typeface="Antique Olive" panose="020B0603020204030204" pitchFamily="34" charset="0"/>
              </a:rPr>
              <a:t>70% </a:t>
            </a:r>
            <a:r>
              <a:rPr lang="en-US" dirty="0" smtClean="0">
                <a:latin typeface="Antique Olive" panose="020B0603020204030204" pitchFamily="34" charset="0"/>
              </a:rPr>
              <a:t>were seen at the CYAC </a:t>
            </a: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r>
              <a:rPr lang="en-US" b="1" dirty="0" smtClean="0">
                <a:latin typeface="Antique Olive" panose="020B0603020204030204" pitchFamily="34" charset="0"/>
              </a:rPr>
              <a:t>30% </a:t>
            </a:r>
            <a:r>
              <a:rPr lang="en-US" dirty="0" smtClean="0">
                <a:latin typeface="Antique Olive" panose="020B0603020204030204" pitchFamily="34" charset="0"/>
              </a:rPr>
              <a:t>follow-up cases: </a:t>
            </a:r>
            <a:r>
              <a:rPr lang="en-US" dirty="0" smtClean="0">
                <a:latin typeface="Antique Olive" panose="020B0603020204030204" pitchFamily="34" charset="0"/>
              </a:rPr>
              <a:t>Advocate </a:t>
            </a:r>
            <a:r>
              <a:rPr lang="en-US" dirty="0" smtClean="0">
                <a:latin typeface="Antique Olive" panose="020B0603020204030204" pitchFamily="34" charset="0"/>
              </a:rPr>
              <a:t>was assigned following off-site interviews</a:t>
            </a: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r>
              <a:rPr lang="en-US" dirty="0" smtClean="0">
                <a:latin typeface="Antique Olive" panose="020B0603020204030204" pitchFamily="34" charset="0"/>
              </a:rPr>
              <a:t>At any given time, an </a:t>
            </a:r>
            <a:r>
              <a:rPr lang="en-US" dirty="0" smtClean="0">
                <a:latin typeface="Antique Olive" panose="020B0603020204030204" pitchFamily="34" charset="0"/>
              </a:rPr>
              <a:t>Advocate </a:t>
            </a:r>
            <a:r>
              <a:rPr lang="en-US" dirty="0" smtClean="0">
                <a:latin typeface="Antique Olive" panose="020B0603020204030204" pitchFamily="34" charset="0"/>
              </a:rPr>
              <a:t>carries a </a:t>
            </a:r>
            <a:r>
              <a:rPr lang="en-US" b="1" dirty="0" smtClean="0">
                <a:latin typeface="Antique Olive" panose="020B0603020204030204" pitchFamily="34" charset="0"/>
              </a:rPr>
              <a:t>25-35 </a:t>
            </a:r>
            <a:r>
              <a:rPr lang="en-US" dirty="0" smtClean="0">
                <a:latin typeface="Antique Olive" panose="020B0603020204030204" pitchFamily="34" charset="0"/>
              </a:rPr>
              <a:t>family caseload</a:t>
            </a: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r>
              <a:rPr lang="en-US" dirty="0" smtClean="0">
                <a:latin typeface="Antique Olive" panose="020B0603020204030204" pitchFamily="34" charset="0"/>
              </a:rPr>
              <a:t>Advocates have approx. </a:t>
            </a:r>
            <a:r>
              <a:rPr lang="en-US" b="1" dirty="0" smtClean="0">
                <a:latin typeface="Antique Olive" panose="020B0603020204030204" pitchFamily="34" charset="0"/>
              </a:rPr>
              <a:t>120</a:t>
            </a:r>
            <a:r>
              <a:rPr lang="en-US" dirty="0" smtClean="0">
                <a:latin typeface="Antique Olive" panose="020B0603020204030204" pitchFamily="34" charset="0"/>
              </a:rPr>
              <a:t> cases/year </a:t>
            </a: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r>
              <a:rPr lang="en-CA" dirty="0">
                <a:latin typeface="Antique Olive" panose="020B0603020204030204" pitchFamily="34" charset="0"/>
              </a:rPr>
              <a:t>Case load – currently do not have a </a:t>
            </a:r>
            <a:r>
              <a:rPr lang="en-CA" dirty="0" smtClean="0">
                <a:latin typeface="Antique Olive" panose="020B0603020204030204" pitchFamily="34" charset="0"/>
              </a:rPr>
              <a:t>cap</a:t>
            </a:r>
            <a:endParaRPr lang="en-CA" dirty="0">
              <a:latin typeface="Antique Olive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32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5324"/>
            <a:ext cx="1582854" cy="5648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45809" y="122069"/>
            <a:ext cx="206229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Challenges</a:t>
            </a:r>
            <a:endParaRPr lang="en-US" sz="35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15616" y="1137061"/>
            <a:ext cx="7236293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 smtClean="0">
                <a:latin typeface="Antique Olive" panose="020B0603020204030204" pitchFamily="34" charset="0"/>
              </a:rPr>
              <a:t>Balancing multiple clients from the same family/case</a:t>
            </a:r>
            <a:endParaRPr lang="en-US" sz="2000" dirty="0" smtClean="0">
              <a:latin typeface="Antique Olive" panose="020B060302020403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r>
              <a:rPr lang="en-CA" dirty="0" smtClean="0">
                <a:latin typeface="Antique Olive" panose="020B0603020204030204" pitchFamily="34" charset="0"/>
              </a:rPr>
              <a:t>Maintaining boundaries &amp; confidentiality</a:t>
            </a:r>
            <a:endParaRPr lang="en-US" dirty="0" smtClean="0">
              <a:latin typeface="Antique Olive" panose="020B060302020403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r>
              <a:rPr lang="en-CA" dirty="0" smtClean="0">
                <a:latin typeface="Antique Olive" panose="020B0603020204030204" pitchFamily="34" charset="0"/>
              </a:rPr>
              <a:t>Ex. parent consent vs. no consent from child/youth </a:t>
            </a:r>
            <a:endParaRPr lang="en-US" dirty="0" smtClean="0">
              <a:latin typeface="Antique Olive" panose="020B060302020403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 smtClean="0">
                <a:latin typeface="Antique Olive" panose="020B0603020204030204" pitchFamily="34" charset="0"/>
              </a:rPr>
              <a:t>Resources/funding challenges </a:t>
            </a:r>
            <a:endParaRPr lang="en-US" sz="2000" dirty="0" smtClean="0">
              <a:latin typeface="Antique Olive" panose="020B060302020403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r>
              <a:rPr lang="en-CA" dirty="0" smtClean="0">
                <a:latin typeface="Antique Olive" panose="020B0603020204030204" pitchFamily="34" charset="0"/>
              </a:rPr>
              <a:t>Inability to go above &amp; beyond set expectations</a:t>
            </a:r>
          </a:p>
          <a:p>
            <a:pPr marL="342900" indent="-34290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 smtClean="0">
                <a:latin typeface="Antique Olive" panose="020B0603020204030204" pitchFamily="34" charset="0"/>
              </a:rPr>
              <a:t>Logistics: Multiple </a:t>
            </a:r>
            <a:r>
              <a:rPr lang="en-CA" sz="2000" dirty="0">
                <a:latin typeface="Antique Olive" panose="020B0603020204030204" pitchFamily="34" charset="0"/>
              </a:rPr>
              <a:t>cases at the CYAC at the same </a:t>
            </a:r>
            <a:r>
              <a:rPr lang="en-CA" sz="2000" dirty="0" smtClean="0">
                <a:latin typeface="Antique Olive" panose="020B0603020204030204" pitchFamily="34" charset="0"/>
              </a:rPr>
              <a:t>time</a:t>
            </a:r>
          </a:p>
          <a:p>
            <a:pPr marL="342900" indent="-34290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 smtClean="0">
                <a:latin typeface="Antique Olive" panose="020B0603020204030204" pitchFamily="34" charset="0"/>
              </a:rPr>
              <a:t>Space &amp; Privacy for discussions</a:t>
            </a:r>
            <a:endParaRPr lang="en-US" sz="2000" dirty="0" smtClean="0">
              <a:latin typeface="Antique Olive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65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5324"/>
            <a:ext cx="1582854" cy="5648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61833" y="122069"/>
            <a:ext cx="18462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Successes</a:t>
            </a:r>
            <a:endParaRPr lang="en-US" sz="35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3568" y="1188169"/>
            <a:ext cx="784887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>
                <a:latin typeface="Antique Olive" panose="020B0603020204030204" pitchFamily="34" charset="0"/>
              </a:rPr>
              <a:t>MDT believes in this model, resulting in solid team relationships</a:t>
            </a:r>
            <a:endParaRPr lang="en-US" dirty="0">
              <a:latin typeface="Antique Olive" panose="020B060302020403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>
                <a:latin typeface="Antique Olive" panose="020B0603020204030204" pitchFamily="34" charset="0"/>
              </a:rPr>
              <a:t>Colocation allows </a:t>
            </a:r>
            <a:r>
              <a:rPr lang="en-CA" dirty="0" smtClean="0">
                <a:latin typeface="Antique Olive" panose="020B0603020204030204" pitchFamily="34" charset="0"/>
              </a:rPr>
              <a:t>for </a:t>
            </a:r>
            <a:r>
              <a:rPr lang="en-CA" dirty="0">
                <a:latin typeface="Antique Olive" panose="020B0603020204030204" pitchFamily="34" charset="0"/>
              </a:rPr>
              <a:t>dialogue/communication with the MDT</a:t>
            </a:r>
          </a:p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>
                <a:latin typeface="Antique Olive" panose="020B0603020204030204" pitchFamily="34" charset="0"/>
              </a:rPr>
              <a:t>Colocation has provided an opportunity to better understand each member’s roles/responsibilities </a:t>
            </a:r>
            <a:endParaRPr lang="en-US" dirty="0">
              <a:latin typeface="Antique Olive" panose="020B060302020403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>
                <a:latin typeface="Antique Olive" panose="020B0603020204030204" pitchFamily="34" charset="0"/>
              </a:rPr>
              <a:t>Close working relationship with CAS/Police allowed for:</a:t>
            </a:r>
            <a:endParaRPr lang="en-US" dirty="0">
              <a:latin typeface="Antique Olive" panose="020B0603020204030204" pitchFamily="34" charset="0"/>
            </a:endParaRPr>
          </a:p>
          <a:p>
            <a:pPr marL="1200150" lvl="2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700" dirty="0">
                <a:latin typeface="Antique Olive" panose="020B0603020204030204" pitchFamily="34" charset="0"/>
              </a:rPr>
              <a:t>A new perspective on investigations: </a:t>
            </a:r>
            <a:br>
              <a:rPr lang="en-CA" sz="1700" dirty="0">
                <a:latin typeface="Antique Olive" panose="020B0603020204030204" pitchFamily="34" charset="0"/>
              </a:rPr>
            </a:br>
            <a:r>
              <a:rPr lang="en-CA" sz="1700" dirty="0">
                <a:latin typeface="Antique Olive" panose="020B0603020204030204" pitchFamily="34" charset="0"/>
              </a:rPr>
              <a:t>the benefit of the Advocate</a:t>
            </a:r>
            <a:endParaRPr lang="en-US" sz="1700" dirty="0">
              <a:latin typeface="Antique Olive" panose="020B0603020204030204" pitchFamily="34" charset="0"/>
            </a:endParaRPr>
          </a:p>
          <a:p>
            <a:pPr marL="1200150" lvl="2" indent="-285750">
              <a:spcBef>
                <a:spcPts val="600"/>
              </a:spcBef>
              <a:buFont typeface="Wingdings" charset="2"/>
              <a:buChar char="²"/>
            </a:pPr>
            <a:r>
              <a:rPr lang="en-US" sz="1700" dirty="0">
                <a:latin typeface="Antique Olive" panose="020B0603020204030204" pitchFamily="34" charset="0"/>
              </a:rPr>
              <a:t>A</a:t>
            </a:r>
            <a:r>
              <a:rPr lang="en-CA" sz="1700" dirty="0">
                <a:latin typeface="Antique Olive" panose="020B0603020204030204" pitchFamily="34" charset="0"/>
              </a:rPr>
              <a:t> more considerate approach to investigations, to </a:t>
            </a:r>
            <a:br>
              <a:rPr lang="en-CA" sz="1700" dirty="0">
                <a:latin typeface="Antique Olive" panose="020B0603020204030204" pitchFamily="34" charset="0"/>
              </a:rPr>
            </a:br>
            <a:r>
              <a:rPr lang="en-CA" sz="1700" dirty="0">
                <a:latin typeface="Antique Olive" panose="020B0603020204030204" pitchFamily="34" charset="0"/>
              </a:rPr>
              <a:t>best meet the client’s needs </a:t>
            </a:r>
            <a:endParaRPr lang="en-US" sz="1700" dirty="0">
              <a:latin typeface="Antique Olive" panose="020B0603020204030204" pitchFamily="34" charset="0"/>
            </a:endParaRPr>
          </a:p>
          <a:p>
            <a:pPr marL="1200150" lvl="2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700" b="1" dirty="0">
                <a:latin typeface="Antique Olive" panose="020B0603020204030204" pitchFamily="34" charset="0"/>
              </a:rPr>
              <a:t>Case Study: </a:t>
            </a:r>
            <a:r>
              <a:rPr lang="en-CA" sz="1700" dirty="0">
                <a:latin typeface="Antique Olive" panose="020B0603020204030204" pitchFamily="34" charset="0"/>
              </a:rPr>
              <a:t>Slip between the cracks</a:t>
            </a:r>
            <a:endParaRPr lang="en-US" sz="1700" dirty="0">
              <a:latin typeface="Antique Olive" panose="020B060302020403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Wingdings" charset="2"/>
              <a:buChar char="²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4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5324"/>
            <a:ext cx="1582854" cy="5648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35896" y="122069"/>
            <a:ext cx="18462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Successes</a:t>
            </a:r>
            <a:endParaRPr lang="en-US" sz="35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1218941"/>
            <a:ext cx="6840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>
                <a:latin typeface="Antique Olive" panose="020B0603020204030204" pitchFamily="34" charset="0"/>
              </a:rPr>
              <a:t>Feedback from families has been </a:t>
            </a:r>
            <a:r>
              <a:rPr lang="en-CA" sz="2000" dirty="0" smtClean="0">
                <a:latin typeface="Antique Olive" panose="020B0603020204030204" pitchFamily="34" charset="0"/>
              </a:rPr>
              <a:t>positive</a:t>
            </a: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>
                <a:latin typeface="Antique Olive" panose="020B0603020204030204" pitchFamily="34" charset="0"/>
              </a:rPr>
              <a:t>C</a:t>
            </a:r>
            <a:r>
              <a:rPr lang="en-CA" dirty="0" smtClean="0">
                <a:latin typeface="Antique Olive" panose="020B0603020204030204" pitchFamily="34" charset="0"/>
              </a:rPr>
              <a:t>lients </a:t>
            </a:r>
            <a:r>
              <a:rPr lang="en-CA" dirty="0">
                <a:latin typeface="Antique Olive" panose="020B0603020204030204" pitchFamily="34" charset="0"/>
              </a:rPr>
              <a:t>feel they have been listened to</a:t>
            </a:r>
            <a:endParaRPr lang="en-US" dirty="0">
              <a:latin typeface="Antique Olive" panose="020B060302020403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>
                <a:latin typeface="Antique Olive" panose="020B0603020204030204" pitchFamily="34" charset="0"/>
              </a:rPr>
              <a:t>One neutral person, connecting with </a:t>
            </a:r>
            <a:r>
              <a:rPr lang="en-CA" sz="2000" dirty="0" smtClean="0">
                <a:latin typeface="Antique Olive" panose="020B0603020204030204" pitchFamily="34" charset="0"/>
              </a:rPr>
              <a:t>the family</a:t>
            </a:r>
            <a:endParaRPr lang="en-CA" sz="2000" dirty="0">
              <a:latin typeface="Antique Olive" panose="020B060302020403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 smtClean="0">
                <a:latin typeface="Antique Olive" panose="020B0603020204030204" pitchFamily="34" charset="0"/>
              </a:rPr>
              <a:t>Communicates they </a:t>
            </a:r>
            <a:r>
              <a:rPr lang="en-CA" dirty="0">
                <a:latin typeface="Antique Olive" panose="020B0603020204030204" pitchFamily="34" charset="0"/>
              </a:rPr>
              <a:t>have not been </a:t>
            </a:r>
            <a:r>
              <a:rPr lang="en-CA" dirty="0" smtClean="0">
                <a:latin typeface="Antique Olive" panose="020B0603020204030204" pitchFamily="34" charset="0"/>
              </a:rPr>
              <a:t>forgotten</a:t>
            </a:r>
            <a:endParaRPr lang="en-US" dirty="0">
              <a:latin typeface="Antique Olive" panose="020B0603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 smtClean="0">
                <a:latin typeface="Antique Olive" panose="020B0603020204030204" pitchFamily="34" charset="0"/>
              </a:rPr>
              <a:t>Community </a:t>
            </a:r>
            <a:r>
              <a:rPr lang="en-CA" sz="2000" dirty="0">
                <a:latin typeface="Antique Olive" panose="020B0603020204030204" pitchFamily="34" charset="0"/>
              </a:rPr>
              <a:t>relationships with different </a:t>
            </a:r>
            <a:r>
              <a:rPr lang="en-CA" sz="2000" dirty="0" smtClean="0">
                <a:latin typeface="Antique Olive" panose="020B0603020204030204" pitchFamily="34" charset="0"/>
              </a:rPr>
              <a:t>agencies: </a:t>
            </a:r>
            <a:r>
              <a:rPr lang="en-CA" sz="2000" dirty="0">
                <a:latin typeface="Antique Olive" panose="020B0603020204030204" pitchFamily="34" charset="0"/>
              </a:rPr>
              <a:t>demonstrating an alternative approach to </a:t>
            </a:r>
            <a:r>
              <a:rPr lang="en-CA" sz="2000" dirty="0" smtClean="0">
                <a:latin typeface="Antique Olive" panose="020B0603020204030204" pitchFamily="34" charset="0"/>
              </a:rPr>
              <a:t>abuse </a:t>
            </a:r>
            <a:r>
              <a:rPr lang="en-CA" sz="2000" dirty="0">
                <a:latin typeface="Antique Olive" panose="020B0603020204030204" pitchFamily="34" charset="0"/>
              </a:rPr>
              <a:t>investigations</a:t>
            </a:r>
            <a:endParaRPr lang="en-US" sz="2000" dirty="0">
              <a:latin typeface="Antique Olive" panose="020B060302020403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>
                <a:latin typeface="Antique Olive" panose="020B0603020204030204" pitchFamily="34" charset="0"/>
              </a:rPr>
              <a:t>Beneficial for the community agencies &amp; the CYAC  </a:t>
            </a:r>
            <a:endParaRPr lang="en-US" dirty="0">
              <a:latin typeface="Antique Olive" panose="020B060302020403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>
                <a:latin typeface="Antique Olive" panose="020B0603020204030204" pitchFamily="34" charset="0"/>
              </a:rPr>
              <a:t>Realize how interconnected </a:t>
            </a:r>
            <a:r>
              <a:rPr lang="en-CA" dirty="0" smtClean="0">
                <a:latin typeface="Antique Olive" panose="020B0603020204030204" pitchFamily="34" charset="0"/>
              </a:rPr>
              <a:t>agencies</a:t>
            </a:r>
            <a:r>
              <a:rPr lang="en-CA" dirty="0">
                <a:latin typeface="Antique Olive" panose="020B0603020204030204" pitchFamily="34" charset="0"/>
              </a:rPr>
              <a:t>/services are</a:t>
            </a:r>
            <a:endParaRPr lang="en-US" dirty="0">
              <a:latin typeface="Antique Olive" panose="020B0603020204030204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223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5324"/>
            <a:ext cx="1582854" cy="5648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07904" y="122069"/>
            <a:ext cx="18462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Successes</a:t>
            </a:r>
            <a:endParaRPr lang="en-US" sz="35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587" y="1306729"/>
            <a:ext cx="70268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900" dirty="0" smtClean="0">
                <a:latin typeface="Antique Olive" panose="020B0603020204030204" pitchFamily="34" charset="0"/>
              </a:rPr>
              <a:t>If </a:t>
            </a:r>
            <a:r>
              <a:rPr lang="en-CA" sz="1900" dirty="0">
                <a:latin typeface="Antique Olive" panose="020B0603020204030204" pitchFamily="34" charset="0"/>
              </a:rPr>
              <a:t>needed, Advocate’s involvement allows for connection with services earlier than child/youth would otherwise be connected</a:t>
            </a:r>
            <a:endParaRPr lang="en-US" sz="1900" dirty="0">
              <a:latin typeface="Antique Olive" panose="020B060302020403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900" dirty="0">
                <a:latin typeface="Antique Olive" panose="020B0603020204030204" pitchFamily="34" charset="0"/>
              </a:rPr>
              <a:t>Example: If the child/youth is anxious about the court process - connect them with CVWSP worker early </a:t>
            </a:r>
            <a:endParaRPr lang="en-CA" sz="1900" dirty="0" smtClean="0">
              <a:latin typeface="Antique Olive" panose="020B0603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900" dirty="0">
                <a:latin typeface="Antique Olive" panose="020B0603020204030204" pitchFamily="34" charset="0"/>
              </a:rPr>
              <a:t>Amount of contact the </a:t>
            </a:r>
            <a:r>
              <a:rPr lang="en-CA" sz="1900" dirty="0" smtClean="0">
                <a:latin typeface="Antique Olive" panose="020B0603020204030204" pitchFamily="34" charset="0"/>
              </a:rPr>
              <a:t>Advocate </a:t>
            </a:r>
            <a:r>
              <a:rPr lang="en-CA" sz="1900" dirty="0">
                <a:latin typeface="Antique Olive" panose="020B0603020204030204" pitchFamily="34" charset="0"/>
              </a:rPr>
              <a:t>has with families</a:t>
            </a: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900" dirty="0">
                <a:latin typeface="Antique Olive" panose="020B0603020204030204" pitchFamily="34" charset="0"/>
              </a:rPr>
              <a:t>Allows MDT more time to focus on the </a:t>
            </a:r>
            <a:r>
              <a:rPr lang="en-CA" sz="1900" dirty="0" smtClean="0">
                <a:latin typeface="Antique Olive" panose="020B0603020204030204" pitchFamily="34" charset="0"/>
              </a:rPr>
              <a:t>investigation</a:t>
            </a:r>
            <a:endParaRPr lang="en-CA" sz="1900" dirty="0">
              <a:latin typeface="Antique Olive" panose="020B0603020204030204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765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5324"/>
            <a:ext cx="1582854" cy="5648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07904" y="122069"/>
            <a:ext cx="18462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Successes</a:t>
            </a:r>
            <a:endParaRPr lang="en-US" sz="35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9617" y="1334214"/>
            <a:ext cx="7242844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en-CA" sz="2000" b="1" dirty="0" smtClean="0">
                <a:latin typeface="Antique Olive" panose="020B0603020204030204" pitchFamily="34" charset="0"/>
              </a:rPr>
              <a:t>Advocacy Contact Stats</a:t>
            </a:r>
            <a:r>
              <a:rPr lang="en-CA" dirty="0" smtClean="0">
                <a:latin typeface="Antique Olive" panose="020B0603020204030204" pitchFamily="34" charset="0"/>
              </a:rPr>
              <a:t/>
            </a:r>
            <a:br>
              <a:rPr lang="en-CA" dirty="0" smtClean="0">
                <a:latin typeface="Antique Olive" panose="020B0603020204030204" pitchFamily="34" charset="0"/>
              </a:rPr>
            </a:br>
            <a:r>
              <a:rPr lang="en-CA" sz="1600" dirty="0" smtClean="0">
                <a:latin typeface="Antique Olive" panose="020B0603020204030204" pitchFamily="34" charset="0"/>
              </a:rPr>
              <a:t>(</a:t>
            </a:r>
            <a:r>
              <a:rPr lang="en-CA" sz="1600" dirty="0">
                <a:latin typeface="Antique Olive" panose="020B0603020204030204" pitchFamily="34" charset="0"/>
              </a:rPr>
              <a:t>Oct </a:t>
            </a:r>
            <a:r>
              <a:rPr lang="en-CA" sz="1600" dirty="0" smtClean="0">
                <a:latin typeface="Antique Olive" panose="020B0603020204030204" pitchFamily="34" charset="0"/>
              </a:rPr>
              <a:t>1, 2015 – Oct 1, 2016</a:t>
            </a:r>
            <a:r>
              <a:rPr lang="en-CA" sz="1600" baseline="30000" dirty="0" smtClean="0">
                <a:latin typeface="Antique Olive" panose="020B0603020204030204" pitchFamily="34" charset="0"/>
              </a:rPr>
              <a:t> </a:t>
            </a:r>
            <a:r>
              <a:rPr lang="en-CA" sz="1600" dirty="0" smtClean="0">
                <a:latin typeface="Antique Olive" panose="020B0603020204030204" pitchFamily="34" charset="0"/>
              </a:rPr>
              <a:t>)</a:t>
            </a:r>
            <a:br>
              <a:rPr lang="en-CA" sz="1600" dirty="0" smtClean="0">
                <a:latin typeface="Antique Olive" panose="020B0603020204030204" pitchFamily="34" charset="0"/>
              </a:rPr>
            </a:br>
            <a:endParaRPr lang="en-CA" sz="1600" dirty="0" smtClean="0">
              <a:latin typeface="Antique Olive" panose="020B0603020204030204" pitchFamily="34" charset="0"/>
            </a:endParaRPr>
          </a:p>
          <a:p>
            <a:pPr marL="285750" lvl="0" indent="-285750" algn="ctr">
              <a:spcBef>
                <a:spcPts val="600"/>
              </a:spcBef>
              <a:buFont typeface="Wingdings" charset="2"/>
              <a:buChar char="²"/>
            </a:pPr>
            <a:r>
              <a:rPr lang="en-CA" b="1" dirty="0" smtClean="0">
                <a:latin typeface="Antique Olive" panose="020B0603020204030204" pitchFamily="34" charset="0"/>
              </a:rPr>
              <a:t>304 </a:t>
            </a:r>
            <a:r>
              <a:rPr lang="en-CA" dirty="0">
                <a:latin typeface="Antique Olive" panose="020B0603020204030204" pitchFamily="34" charset="0"/>
              </a:rPr>
              <a:t>n</a:t>
            </a:r>
            <a:r>
              <a:rPr lang="en-CA" dirty="0" smtClean="0">
                <a:latin typeface="Antique Olive" panose="020B0603020204030204" pitchFamily="34" charset="0"/>
              </a:rPr>
              <a:t>ew </a:t>
            </a:r>
            <a:r>
              <a:rPr lang="en-CA" dirty="0">
                <a:latin typeface="Antique Olive" panose="020B0603020204030204" pitchFamily="34" charset="0"/>
              </a:rPr>
              <a:t>referrals were made to the Advocacy </a:t>
            </a:r>
            <a:r>
              <a:rPr lang="en-CA" dirty="0" smtClean="0">
                <a:latin typeface="Antique Olive" panose="020B0603020204030204" pitchFamily="34" charset="0"/>
              </a:rPr>
              <a:t>team</a:t>
            </a:r>
          </a:p>
          <a:p>
            <a:pPr marL="285750" lvl="0" indent="-285750" algn="ctr">
              <a:spcBef>
                <a:spcPts val="600"/>
              </a:spcBef>
              <a:buFont typeface="Wingdings" charset="2"/>
              <a:buChar char="²"/>
            </a:pPr>
            <a:r>
              <a:rPr lang="en-CA" b="1" dirty="0" smtClean="0">
                <a:latin typeface="Antique Olive" panose="020B0603020204030204" pitchFamily="34" charset="0"/>
              </a:rPr>
              <a:t>1481 </a:t>
            </a:r>
            <a:r>
              <a:rPr lang="en-CA" dirty="0">
                <a:latin typeface="Antique Olive" panose="020B0603020204030204" pitchFamily="34" charset="0"/>
              </a:rPr>
              <a:t>c</a:t>
            </a:r>
            <a:r>
              <a:rPr lang="en-CA" dirty="0" smtClean="0">
                <a:latin typeface="Antique Olive" panose="020B0603020204030204" pitchFamily="34" charset="0"/>
              </a:rPr>
              <a:t>ontacts </a:t>
            </a:r>
            <a:r>
              <a:rPr lang="en-CA" dirty="0">
                <a:latin typeface="Antique Olive" panose="020B0603020204030204" pitchFamily="34" charset="0"/>
              </a:rPr>
              <a:t>with </a:t>
            </a:r>
            <a:r>
              <a:rPr lang="en-CA" dirty="0" smtClean="0">
                <a:latin typeface="Antique Olive" panose="020B0603020204030204" pitchFamily="34" charset="0"/>
              </a:rPr>
              <a:t>Families</a:t>
            </a:r>
          </a:p>
          <a:p>
            <a:pPr marL="285750" lvl="0" indent="-285750" algn="ctr">
              <a:spcBef>
                <a:spcPts val="600"/>
              </a:spcBef>
              <a:buFont typeface="Wingdings" charset="2"/>
              <a:buChar char="²"/>
            </a:pPr>
            <a:r>
              <a:rPr lang="en-CA" b="1" dirty="0" smtClean="0">
                <a:latin typeface="Antique Olive" panose="020B0603020204030204" pitchFamily="34" charset="0"/>
              </a:rPr>
              <a:t>1039</a:t>
            </a:r>
            <a:r>
              <a:rPr lang="en-CA" dirty="0" smtClean="0">
                <a:latin typeface="Antique Olive" panose="020B0603020204030204" pitchFamily="34" charset="0"/>
              </a:rPr>
              <a:t> </a:t>
            </a:r>
            <a:r>
              <a:rPr lang="en-CA" dirty="0">
                <a:latin typeface="Antique Olive" panose="020B0603020204030204" pitchFamily="34" charset="0"/>
              </a:rPr>
              <a:t>contacts with </a:t>
            </a:r>
            <a:r>
              <a:rPr lang="en-CA" dirty="0" smtClean="0">
                <a:latin typeface="Antique Olive" panose="020B0603020204030204" pitchFamily="34" charset="0"/>
              </a:rPr>
              <a:t>MDT</a:t>
            </a:r>
          </a:p>
          <a:p>
            <a:pPr marL="285750" lvl="0" indent="-285750" algn="ctr">
              <a:spcBef>
                <a:spcPts val="600"/>
              </a:spcBef>
              <a:buFont typeface="Wingdings" charset="2"/>
              <a:buChar char="²"/>
            </a:pPr>
            <a:r>
              <a:rPr lang="en-CA" b="1" dirty="0" smtClean="0">
                <a:latin typeface="Antique Olive" panose="020B0603020204030204" pitchFamily="34" charset="0"/>
              </a:rPr>
              <a:t>982 </a:t>
            </a:r>
            <a:r>
              <a:rPr lang="en-CA" dirty="0">
                <a:latin typeface="Antique Olive" panose="020B0603020204030204" pitchFamily="34" charset="0"/>
              </a:rPr>
              <a:t>contacts with community </a:t>
            </a:r>
            <a:r>
              <a:rPr lang="en-CA" dirty="0" smtClean="0">
                <a:latin typeface="Antique Olive" panose="020B0603020204030204" pitchFamily="34" charset="0"/>
              </a:rPr>
              <a:t>agencies</a:t>
            </a:r>
          </a:p>
          <a:p>
            <a:pPr marL="285750" lvl="0" indent="-285750" algn="ctr">
              <a:spcBef>
                <a:spcPts val="600"/>
              </a:spcBef>
              <a:buFont typeface="Wingdings" charset="2"/>
              <a:buChar char="²"/>
            </a:pPr>
            <a:r>
              <a:rPr lang="en-CA" b="1" dirty="0" smtClean="0">
                <a:latin typeface="Antique Olive" panose="020B0603020204030204" pitchFamily="34" charset="0"/>
              </a:rPr>
              <a:t>97</a:t>
            </a:r>
            <a:r>
              <a:rPr lang="en-CA" dirty="0" smtClean="0">
                <a:latin typeface="Antique Olive" panose="020B0603020204030204" pitchFamily="34" charset="0"/>
              </a:rPr>
              <a:t> </a:t>
            </a:r>
            <a:r>
              <a:rPr lang="en-CA" dirty="0">
                <a:latin typeface="Antique Olive" panose="020B0603020204030204" pitchFamily="34" charset="0"/>
              </a:rPr>
              <a:t>r</a:t>
            </a:r>
            <a:r>
              <a:rPr lang="en-CA" dirty="0" smtClean="0">
                <a:latin typeface="Antique Olive" panose="020B0603020204030204" pitchFamily="34" charset="0"/>
              </a:rPr>
              <a:t>eferrals </a:t>
            </a:r>
            <a:r>
              <a:rPr lang="en-CA" dirty="0">
                <a:latin typeface="Antique Olive" panose="020B0603020204030204" pitchFamily="34" charset="0"/>
              </a:rPr>
              <a:t>made for Support </a:t>
            </a:r>
            <a:r>
              <a:rPr lang="en-CA" dirty="0" smtClean="0">
                <a:latin typeface="Antique Olive" panose="020B0603020204030204" pitchFamily="34" charset="0"/>
              </a:rPr>
              <a:t>Services</a:t>
            </a:r>
            <a:endParaRPr lang="en-CA" dirty="0">
              <a:latin typeface="Antique Olive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42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0"/>
            <a:ext cx="381642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CYAC Pilot Project </a:t>
            </a:r>
            <a:r>
              <a:rPr lang="en-US" sz="3500" b="1" dirty="0" smtClean="0">
                <a:latin typeface="Noteworthy Light"/>
                <a:cs typeface="Noteworthy Light"/>
              </a:rPr>
              <a:t/>
            </a:r>
            <a:br>
              <a:rPr lang="en-US" sz="3500" b="1" dirty="0" smtClean="0">
                <a:latin typeface="Noteworthy Light"/>
                <a:cs typeface="Noteworthy Light"/>
              </a:rPr>
            </a:br>
            <a:r>
              <a:rPr lang="en-US" sz="1600" b="1" dirty="0" smtClean="0">
                <a:latin typeface="Noteworthy Light"/>
                <a:cs typeface="Noteworthy Light"/>
              </a:rPr>
              <a:t>(2011-2013)  </a:t>
            </a:r>
            <a:endParaRPr lang="en-US" sz="1600" b="1" dirty="0">
              <a:latin typeface="Noteworthy Light"/>
              <a:cs typeface="Noteworthy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0348" y="1142197"/>
            <a:ext cx="67687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 smtClean="0">
                <a:latin typeface="Antique Olive" panose="020B0603020204030204" pitchFamily="34" charset="0"/>
              </a:rPr>
              <a:t>Advocate </a:t>
            </a:r>
            <a:r>
              <a:rPr lang="en-CA" sz="2000" dirty="0">
                <a:latin typeface="Antique Olive" panose="020B0603020204030204" pitchFamily="34" charset="0"/>
              </a:rPr>
              <a:t>role was first introduced </a:t>
            </a:r>
            <a:endParaRPr lang="en-US" sz="2000" dirty="0">
              <a:latin typeface="Antique Olive" panose="020B060302020403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 smtClean="0">
                <a:latin typeface="Antique Olive" panose="020B0603020204030204" pitchFamily="34" charset="0"/>
              </a:rPr>
              <a:t>MDT </a:t>
            </a:r>
            <a:r>
              <a:rPr lang="en-CA" sz="2000" dirty="0">
                <a:latin typeface="Antique Olive" panose="020B0603020204030204" pitchFamily="34" charset="0"/>
              </a:rPr>
              <a:t>approach to investigations but not co</a:t>
            </a:r>
            <a:r>
              <a:rPr lang="en-CA" sz="2000" dirty="0" smtClean="0">
                <a:latin typeface="Antique Olive" panose="020B0603020204030204" pitchFamily="34" charset="0"/>
              </a:rPr>
              <a:t>-located </a:t>
            </a:r>
            <a:r>
              <a:rPr lang="en-CA" sz="2000" dirty="0">
                <a:latin typeface="Antique Olive" panose="020B0603020204030204" pitchFamily="34" charset="0"/>
              </a:rPr>
              <a:t>site </a:t>
            </a:r>
            <a:endParaRPr lang="en-US" sz="2000" dirty="0">
              <a:latin typeface="Antique Olive" panose="020B0603020204030204" pitchFamily="34" charset="0"/>
            </a:endParaRPr>
          </a:p>
          <a:p>
            <a:pPr marL="742950" lvl="1" indent="-285750">
              <a:spcBef>
                <a:spcPts val="1200"/>
              </a:spcBef>
              <a:buFont typeface="Wingdings" charset="2"/>
              <a:buChar char="²"/>
            </a:pPr>
            <a:r>
              <a:rPr lang="en-CA" dirty="0" smtClean="0">
                <a:latin typeface="Antique Olive" panose="020B0603020204030204" pitchFamily="34" charset="0"/>
              </a:rPr>
              <a:t>Attend </a:t>
            </a:r>
            <a:r>
              <a:rPr lang="en-CA" dirty="0">
                <a:latin typeface="Antique Olive" panose="020B0603020204030204" pitchFamily="34" charset="0"/>
              </a:rPr>
              <a:t>child friendly location for the interview</a:t>
            </a:r>
            <a:endParaRPr lang="en-US" dirty="0">
              <a:latin typeface="Antique Olive" panose="020B060302020403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 smtClean="0">
                <a:latin typeface="Antique Olive" panose="020B0603020204030204" pitchFamily="34" charset="0"/>
              </a:rPr>
              <a:t>Police</a:t>
            </a:r>
            <a:r>
              <a:rPr lang="en-CA" dirty="0">
                <a:latin typeface="Antique Olive" panose="020B0603020204030204" pitchFamily="34" charset="0"/>
              </a:rPr>
              <a:t>, </a:t>
            </a:r>
            <a:r>
              <a:rPr lang="en-CA" dirty="0" smtClean="0">
                <a:latin typeface="Antique Olive" panose="020B0603020204030204" pitchFamily="34" charset="0"/>
              </a:rPr>
              <a:t>CAS </a:t>
            </a:r>
            <a:r>
              <a:rPr lang="en-CA" dirty="0" smtClean="0">
                <a:latin typeface="Antique Olive" panose="020B0603020204030204" pitchFamily="34" charset="0"/>
              </a:rPr>
              <a:t>&amp; Advocate would meet a child-friendly location</a:t>
            </a: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 smtClean="0">
                <a:latin typeface="Antique Olive" panose="020B0603020204030204" pitchFamily="34" charset="0"/>
              </a:rPr>
              <a:t>SCAN &amp; CYAC counsellor would </a:t>
            </a:r>
            <a:r>
              <a:rPr lang="en-CA" dirty="0">
                <a:latin typeface="Antique Olive" panose="020B0603020204030204" pitchFamily="34" charset="0"/>
              </a:rPr>
              <a:t>consult via phone</a:t>
            </a:r>
            <a:endParaRPr lang="en-US" dirty="0">
              <a:latin typeface="Antique Olive" panose="020B060302020403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>
                <a:latin typeface="Antique Olive" panose="020B0603020204030204" pitchFamily="34" charset="0"/>
              </a:rPr>
              <a:t>CYAC counsellor role created to provide immediate/short-term support</a:t>
            </a:r>
            <a:endParaRPr lang="en-US" sz="2000" dirty="0">
              <a:latin typeface="Antique Olive" panose="020B060302020403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>
                <a:latin typeface="Antique Olive" panose="020B0603020204030204" pitchFamily="34" charset="0"/>
              </a:rPr>
              <a:t>MDT debrief following each </a:t>
            </a:r>
            <a:r>
              <a:rPr lang="en-CA" sz="2000" dirty="0" smtClean="0">
                <a:latin typeface="Antique Olive" panose="020B0603020204030204" pitchFamily="34" charset="0"/>
              </a:rPr>
              <a:t>case</a:t>
            </a:r>
          </a:p>
          <a:p>
            <a:pPr lvl="0">
              <a:spcBef>
                <a:spcPts val="600"/>
              </a:spcBef>
            </a:pPr>
            <a:endParaRPr lang="en-US" sz="2000" dirty="0" smtClean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4695"/>
            <a:ext cx="1582854" cy="56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21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5324"/>
            <a:ext cx="1582854" cy="5648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35896" y="122069"/>
            <a:ext cx="18462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Successes</a:t>
            </a:r>
            <a:endParaRPr lang="en-US" sz="35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548209"/>
            <a:ext cx="7776864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68400" lvl="2" indent="-342900">
              <a:spcBef>
                <a:spcPts val="600"/>
              </a:spcBef>
              <a:buFont typeface="Wingdings" charset="2"/>
              <a:buChar char="²"/>
            </a:pPr>
            <a:r>
              <a:rPr lang="en-CA" dirty="0">
                <a:latin typeface="Antique Olive" panose="020B0603020204030204" pitchFamily="34" charset="0"/>
              </a:rPr>
              <a:t>Helps client feel more comfortable to make a disclosure</a:t>
            </a:r>
            <a:endParaRPr lang="en-US" dirty="0">
              <a:latin typeface="Antique Olive" panose="020B0603020204030204" pitchFamily="34" charset="0"/>
            </a:endParaRPr>
          </a:p>
          <a:p>
            <a:pPr marL="968400" lvl="2" indent="-342900">
              <a:spcBef>
                <a:spcPts val="600"/>
              </a:spcBef>
              <a:buFont typeface="Wingdings" charset="2"/>
              <a:buChar char="²"/>
            </a:pPr>
            <a:r>
              <a:rPr lang="en-CA" dirty="0">
                <a:latin typeface="Antique Olive" panose="020B0603020204030204" pitchFamily="34" charset="0"/>
              </a:rPr>
              <a:t>Without addressing specifics of the investigation, Advocate checks in: how client feels about being at the CYAC </a:t>
            </a:r>
            <a:endParaRPr lang="en-US" dirty="0">
              <a:latin typeface="Antique Olive" panose="020B0603020204030204" pitchFamily="34" charset="0"/>
            </a:endParaRPr>
          </a:p>
          <a:p>
            <a:pPr marL="968400" lvl="2" indent="-342900">
              <a:spcBef>
                <a:spcPts val="600"/>
              </a:spcBef>
              <a:buFont typeface="Wingdings" charset="2"/>
              <a:buChar char="²"/>
            </a:pPr>
            <a:r>
              <a:rPr lang="en-CA" dirty="0">
                <a:latin typeface="Antique Olive" panose="020B0603020204030204" pitchFamily="34" charset="0"/>
              </a:rPr>
              <a:t>Advocate can inform the </a:t>
            </a:r>
            <a:r>
              <a:rPr lang="en-CA" dirty="0" smtClean="0">
                <a:latin typeface="Antique Olive" panose="020B0603020204030204" pitchFamily="34" charset="0"/>
              </a:rPr>
              <a:t>officer or child protection worker </a:t>
            </a:r>
            <a:r>
              <a:rPr lang="en-CA" dirty="0">
                <a:latin typeface="Antique Olive" panose="020B0603020204030204" pitchFamily="34" charset="0"/>
              </a:rPr>
              <a:t>prior to the investigation of information/specific fears that would assist in development of rapport/support during the investigation </a:t>
            </a:r>
            <a:endParaRPr lang="en-US" dirty="0">
              <a:latin typeface="Antique Olive" panose="020B0603020204030204" pitchFamily="34" charset="0"/>
            </a:endParaRPr>
          </a:p>
          <a:p>
            <a:pPr marL="1425600" lvl="3" indent="-342900">
              <a:spcBef>
                <a:spcPts val="600"/>
              </a:spcBef>
              <a:buFont typeface="Wingdings" charset="2"/>
              <a:buChar char="²"/>
            </a:pPr>
            <a:r>
              <a:rPr lang="en-CA" b="1" dirty="0">
                <a:latin typeface="Antique Olive" panose="020B0603020204030204" pitchFamily="34" charset="0"/>
              </a:rPr>
              <a:t>Case Study</a:t>
            </a:r>
            <a:r>
              <a:rPr lang="en-CA" dirty="0">
                <a:latin typeface="Antique Olive" panose="020B0603020204030204" pitchFamily="34" charset="0"/>
              </a:rPr>
              <a:t>: 80s </a:t>
            </a:r>
            <a:r>
              <a:rPr lang="en-CA" dirty="0" smtClean="0">
                <a:latin typeface="Antique Olive" panose="020B0603020204030204" pitchFamily="34" charset="0"/>
              </a:rPr>
              <a:t>Music</a:t>
            </a:r>
            <a:endParaRPr lang="en-US" dirty="0">
              <a:latin typeface="Antique Olive" panose="020B0603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1056347"/>
            <a:ext cx="58721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CA" sz="2000" b="1" dirty="0">
                <a:latin typeface="Antique Olive" panose="020B0603020204030204" pitchFamily="34" charset="0"/>
              </a:rPr>
              <a:t>Safe Space &amp; Time </a:t>
            </a:r>
            <a:r>
              <a:rPr lang="en-CA" sz="2000" b="1" dirty="0" smtClean="0">
                <a:latin typeface="Antique Olive" panose="020B0603020204030204" pitchFamily="34" charset="0"/>
              </a:rPr>
              <a:t>Spent </a:t>
            </a:r>
            <a:r>
              <a:rPr lang="en-CA" sz="2000" b="1" dirty="0">
                <a:latin typeface="Antique Olive" panose="020B0603020204030204" pitchFamily="34" charset="0"/>
              </a:rPr>
              <a:t>with Advocate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206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5324"/>
            <a:ext cx="1582854" cy="5648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122069"/>
            <a:ext cx="38884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Learning Outcomes</a:t>
            </a:r>
            <a:endParaRPr lang="en-US" sz="35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1121092"/>
            <a:ext cx="7560840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>
                <a:latin typeface="Antique Olive" panose="020B0603020204030204" pitchFamily="34" charset="0"/>
              </a:rPr>
              <a:t>CYAC counsellors meeting family at every investigation</a:t>
            </a:r>
            <a:endParaRPr lang="en-US" dirty="0">
              <a:latin typeface="Antique Olive" panose="020B060302020403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600" dirty="0">
                <a:latin typeface="Antique Olive" panose="020B0603020204030204" pitchFamily="34" charset="0"/>
              </a:rPr>
              <a:t>Lack of resources</a:t>
            </a:r>
            <a:endParaRPr lang="en-US" sz="1600" dirty="0">
              <a:latin typeface="Antique Olive" panose="020B060302020403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600" dirty="0">
                <a:latin typeface="Antique Olive" panose="020B0603020204030204" pitchFamily="34" charset="0"/>
              </a:rPr>
              <a:t>Difficult to coordinate </a:t>
            </a: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600" dirty="0">
                <a:latin typeface="Antique Olive" panose="020B0603020204030204" pitchFamily="34" charset="0"/>
              </a:rPr>
              <a:t>Too much for the family</a:t>
            </a:r>
            <a:endParaRPr lang="en-US" sz="1600" dirty="0">
              <a:latin typeface="Antique Olive" panose="020B060302020403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>
                <a:latin typeface="Antique Olive" panose="020B0603020204030204" pitchFamily="34" charset="0"/>
              </a:rPr>
              <a:t>MDT debrief following investigations– helpful for MDT to be on the same page</a:t>
            </a:r>
            <a:endParaRPr lang="en-US" dirty="0">
              <a:latin typeface="Antique Olive" panose="020B060302020403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600" dirty="0">
                <a:latin typeface="Antique Olive" panose="020B0603020204030204" pitchFamily="34" charset="0"/>
              </a:rPr>
              <a:t>Difficult: underestimated cases at CYAC &amp; length of each investigation</a:t>
            </a:r>
            <a:endParaRPr lang="en-US" sz="1600" dirty="0">
              <a:latin typeface="Antique Olive" panose="020B060302020403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600" dirty="0">
                <a:latin typeface="Antique Olive" panose="020B0603020204030204" pitchFamily="34" charset="0"/>
              </a:rPr>
              <a:t>Stopped MDT debrief &amp; became Advocate responsibility to follow up with MDT</a:t>
            </a:r>
            <a:endParaRPr lang="en-US" sz="1600" dirty="0">
              <a:latin typeface="Antique Olive" panose="020B060302020403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b="1" dirty="0" smtClean="0">
                <a:latin typeface="Antique Olive" panose="020B0603020204030204" pitchFamily="34" charset="0"/>
              </a:rPr>
              <a:t>Currently: </a:t>
            </a:r>
            <a:r>
              <a:rPr lang="en-CA" dirty="0">
                <a:latin typeface="Antique Olive" panose="020B0603020204030204" pitchFamily="34" charset="0"/>
              </a:rPr>
              <a:t>trying to get MDT together to debrief after each case</a:t>
            </a:r>
            <a:endParaRPr lang="en-US" dirty="0">
              <a:latin typeface="Antique Olive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34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5324"/>
            <a:ext cx="1582854" cy="5648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122069"/>
            <a:ext cx="38884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Learning Outcomes</a:t>
            </a:r>
            <a:endParaRPr lang="en-US" sz="35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900137"/>
            <a:ext cx="7899300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6">
              <a:spcBef>
                <a:spcPts val="600"/>
              </a:spcBef>
            </a:pPr>
            <a:r>
              <a:rPr lang="en-CA" sz="2000" b="1" dirty="0">
                <a:latin typeface="Antique Olive" panose="020B0603020204030204" pitchFamily="34" charset="0"/>
              </a:rPr>
              <a:t> </a:t>
            </a:r>
            <a:r>
              <a:rPr lang="en-CA" sz="2000" b="1" dirty="0" smtClean="0">
                <a:latin typeface="Antique Olive" panose="020B0603020204030204" pitchFamily="34" charset="0"/>
              </a:rPr>
              <a:t>     Boundaries </a:t>
            </a:r>
          </a:p>
          <a:p>
            <a:pPr marL="1200150" lvl="2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 smtClean="0">
                <a:latin typeface="Antique Olive" panose="020B0603020204030204" pitchFamily="34" charset="0"/>
              </a:rPr>
              <a:t>Cell </a:t>
            </a:r>
            <a:r>
              <a:rPr lang="en-CA" sz="2000" dirty="0">
                <a:latin typeface="Antique Olive" panose="020B0603020204030204" pitchFamily="34" charset="0"/>
              </a:rPr>
              <a:t>phones/late nights </a:t>
            </a:r>
            <a:endParaRPr lang="en-US" sz="2000" dirty="0">
              <a:latin typeface="Antique Olive" panose="020B0603020204030204" pitchFamily="34" charset="0"/>
            </a:endParaRPr>
          </a:p>
          <a:p>
            <a:pPr marL="1200150" lvl="2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>
                <a:latin typeface="Antique Olive" panose="020B0603020204030204" pitchFamily="34" charset="0"/>
              </a:rPr>
              <a:t>Supervision in place for support</a:t>
            </a:r>
          </a:p>
          <a:p>
            <a:pPr marL="1200150" lvl="2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>
                <a:latin typeface="Antique Olive" panose="020B0603020204030204" pitchFamily="34" charset="0"/>
              </a:rPr>
              <a:t>Not knowing what time cases will end </a:t>
            </a:r>
            <a:r>
              <a:rPr lang="en-US" sz="2000" dirty="0">
                <a:latin typeface="Antique Olive" panose="020B0603020204030204" pitchFamily="34" charset="0"/>
              </a:rPr>
              <a:t>–</a:t>
            </a:r>
            <a:r>
              <a:rPr lang="en-CA" sz="2000" dirty="0">
                <a:latin typeface="Antique Olive" panose="020B0603020204030204" pitchFamily="34" charset="0"/>
              </a:rPr>
              <a:t> </a:t>
            </a:r>
            <a:r>
              <a:rPr lang="en-CA" sz="2000" dirty="0" smtClean="0">
                <a:latin typeface="Antique Olive" panose="020B0603020204030204" pitchFamily="34" charset="0"/>
              </a:rPr>
              <a:t/>
            </a:r>
            <a:br>
              <a:rPr lang="en-CA" sz="2000" dirty="0" smtClean="0">
                <a:latin typeface="Antique Olive" panose="020B0603020204030204" pitchFamily="34" charset="0"/>
              </a:rPr>
            </a:br>
            <a:r>
              <a:rPr lang="en-CA" sz="2000" dirty="0" smtClean="0">
                <a:latin typeface="Antique Olive" panose="020B0603020204030204" pitchFamily="34" charset="0"/>
              </a:rPr>
              <a:t>connecting with </a:t>
            </a:r>
            <a:r>
              <a:rPr lang="en-CA" sz="2000" dirty="0">
                <a:latin typeface="Antique Olive" panose="020B0603020204030204" pitchFamily="34" charset="0"/>
              </a:rPr>
              <a:t>supervisor when leaving agency </a:t>
            </a:r>
          </a:p>
          <a:p>
            <a:pPr marL="1200150" lvl="2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>
                <a:latin typeface="Antique Olive" panose="020B0603020204030204" pitchFamily="34" charset="0"/>
              </a:rPr>
              <a:t>Creating a crisis resource </a:t>
            </a:r>
            <a:r>
              <a:rPr lang="en-CA" sz="2000" dirty="0" smtClean="0">
                <a:latin typeface="Antique Olive" panose="020B0603020204030204" pitchFamily="34" charset="0"/>
              </a:rPr>
              <a:t>list, </a:t>
            </a:r>
            <a:r>
              <a:rPr lang="en-CA" sz="2000" dirty="0">
                <a:latin typeface="Antique Olive" panose="020B0603020204030204" pitchFamily="34" charset="0"/>
              </a:rPr>
              <a:t>including </a:t>
            </a:r>
            <a:r>
              <a:rPr lang="en-CA" sz="2000" dirty="0" smtClean="0">
                <a:latin typeface="Antique Olive" panose="020B0603020204030204" pitchFamily="34" charset="0"/>
              </a:rPr>
              <a:t>Advocate </a:t>
            </a:r>
            <a:r>
              <a:rPr lang="en-CA" sz="2000" dirty="0">
                <a:latin typeface="Antique Olive" panose="020B0603020204030204" pitchFamily="34" charset="0"/>
              </a:rPr>
              <a:t>hours, crisis lines &amp; emergency information </a:t>
            </a:r>
            <a:endParaRPr lang="en-US" sz="2000" dirty="0">
              <a:latin typeface="Antique Olive" panose="020B0603020204030204" pitchFamily="34" charset="0"/>
            </a:endParaRPr>
          </a:p>
          <a:p>
            <a:pPr marL="1657350" lvl="3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>
                <a:latin typeface="Antique Olive" panose="020B0603020204030204" pitchFamily="34" charset="0"/>
              </a:rPr>
              <a:t>Clients identify one informal support (family/friend)</a:t>
            </a:r>
            <a:endParaRPr lang="en-US" dirty="0">
              <a:latin typeface="Antique Olive" panose="020B0603020204030204" pitchFamily="34" charset="0"/>
            </a:endParaRPr>
          </a:p>
          <a:p>
            <a:pPr marL="1657350" lvl="3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>
                <a:latin typeface="Antique Olive" panose="020B0603020204030204" pitchFamily="34" charset="0"/>
              </a:rPr>
              <a:t>Similar to a safety plan – phone safety plan </a:t>
            </a:r>
            <a:endParaRPr lang="en-US" dirty="0">
              <a:latin typeface="Antique Olive" panose="020B0603020204030204" pitchFamily="34" charset="0"/>
            </a:endParaRPr>
          </a:p>
          <a:p>
            <a:pPr marL="1657350" lvl="3" indent="-285750">
              <a:spcBef>
                <a:spcPts val="600"/>
              </a:spcBef>
              <a:buFont typeface="Wingdings" charset="2"/>
              <a:buChar char="²"/>
            </a:pPr>
            <a:r>
              <a:rPr lang="en-CA" b="1" dirty="0">
                <a:latin typeface="Antique Olive" panose="020B0603020204030204" pitchFamily="34" charset="0"/>
              </a:rPr>
              <a:t>Case Study: </a:t>
            </a:r>
            <a:r>
              <a:rPr lang="en-CA" dirty="0">
                <a:latin typeface="Antique Olive" panose="020B0603020204030204" pitchFamily="34" charset="0"/>
              </a:rPr>
              <a:t>Weekend phone call </a:t>
            </a:r>
            <a:endParaRPr lang="en-US" dirty="0">
              <a:latin typeface="Antique Olive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44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5324"/>
            <a:ext cx="1582854" cy="5648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55776" y="122069"/>
            <a:ext cx="410445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Program Development</a:t>
            </a:r>
            <a:endParaRPr lang="en-US" sz="35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1146933"/>
            <a:ext cx="6696744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2000" kern="0" dirty="0">
                <a:latin typeface="Antique Olive" panose="020B0603020204030204" pitchFamily="34" charset="0"/>
              </a:rPr>
              <a:t>Caregiver </a:t>
            </a:r>
            <a:r>
              <a:rPr lang="en-CA" sz="2000" kern="0" dirty="0" smtClean="0">
                <a:latin typeface="Antique Olive" panose="020B0603020204030204" pitchFamily="34" charset="0"/>
              </a:rPr>
              <a:t>support: individual/group supports</a:t>
            </a:r>
            <a:endParaRPr lang="en-US" sz="2000" kern="0" dirty="0">
              <a:latin typeface="Antique Olive" panose="020B060302020403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2000" kern="0" dirty="0">
                <a:latin typeface="Antique Olive" panose="020B0603020204030204" pitchFamily="34" charset="0"/>
              </a:rPr>
              <a:t>Specialized </a:t>
            </a:r>
            <a:r>
              <a:rPr lang="en-CA" sz="2000" kern="0" dirty="0" smtClean="0">
                <a:latin typeface="Antique Olive" panose="020B0603020204030204" pitchFamily="34" charset="0"/>
              </a:rPr>
              <a:t>Advocates </a:t>
            </a: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kern="0" dirty="0" smtClean="0">
                <a:latin typeface="Antique Olive" panose="020B0603020204030204" pitchFamily="34" charset="0"/>
              </a:rPr>
              <a:t>Human Trafficking </a:t>
            </a:r>
            <a:r>
              <a:rPr lang="en-CA" kern="0" dirty="0">
                <a:latin typeface="Antique Olive" panose="020B0603020204030204" pitchFamily="34" charset="0"/>
              </a:rPr>
              <a:t>&amp; school cases  </a:t>
            </a:r>
            <a:endParaRPr lang="en-CA" kern="0" dirty="0" smtClean="0">
              <a:latin typeface="Antique Olive" panose="020B060302020403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b="1" kern="0" dirty="0" smtClean="0">
                <a:latin typeface="Antique Olive" panose="020B0603020204030204" pitchFamily="34" charset="0"/>
              </a:rPr>
              <a:t>Case study: </a:t>
            </a:r>
            <a:r>
              <a:rPr lang="en-CA" kern="0" dirty="0" smtClean="0">
                <a:latin typeface="Antique Olive" panose="020B0603020204030204" pitchFamily="34" charset="0"/>
              </a:rPr>
              <a:t>Human Traffickin</a:t>
            </a:r>
            <a:r>
              <a:rPr lang="en-CA" kern="0" dirty="0">
                <a:latin typeface="Antique Olive" panose="020B0603020204030204" pitchFamily="34" charset="0"/>
              </a:rPr>
              <a:t>g</a:t>
            </a:r>
            <a:endParaRPr lang="en-US" kern="0" dirty="0">
              <a:latin typeface="Antique Olive" panose="020B060302020403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2000" kern="0" dirty="0">
                <a:latin typeface="Antique Olive" panose="020B0603020204030204" pitchFamily="34" charset="0"/>
              </a:rPr>
              <a:t>Suicide and self-harm screening </a:t>
            </a:r>
            <a:endParaRPr lang="en-US" sz="2000" kern="0" dirty="0">
              <a:latin typeface="Antique Olive" panose="020B060302020403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2000" kern="0" dirty="0">
                <a:latin typeface="Antique Olive" panose="020B0603020204030204" pitchFamily="34" charset="0"/>
              </a:rPr>
              <a:t>Resource Worker position </a:t>
            </a:r>
            <a:endParaRPr lang="en-US" sz="2000" kern="0" dirty="0">
              <a:latin typeface="Antique Olive" panose="020B060302020403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2000" kern="0" dirty="0" smtClean="0">
                <a:latin typeface="Antique Olive" panose="020B0603020204030204" pitchFamily="34" charset="0"/>
              </a:rPr>
              <a:t>Developing </a:t>
            </a:r>
            <a:r>
              <a:rPr lang="en-CA" sz="2000" kern="0" dirty="0">
                <a:latin typeface="Antique Olive" panose="020B0603020204030204" pitchFamily="34" charset="0"/>
              </a:rPr>
              <a:t>a symptom </a:t>
            </a:r>
            <a:r>
              <a:rPr lang="en-CA" sz="2000" kern="0" dirty="0" smtClean="0">
                <a:latin typeface="Antique Olive" panose="020B0603020204030204" pitchFamily="34" charset="0"/>
              </a:rPr>
              <a:t>checklist</a:t>
            </a: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kern="0" dirty="0" smtClean="0">
                <a:latin typeface="Antique Olive" panose="020B0603020204030204" pitchFamily="34" charset="0"/>
              </a:rPr>
              <a:t>Also </a:t>
            </a:r>
            <a:r>
              <a:rPr lang="en-CA" kern="0" dirty="0">
                <a:latin typeface="Antique Olive" panose="020B0603020204030204" pitchFamily="34" charset="0"/>
              </a:rPr>
              <a:t>used as referral information for CYAC counsellors </a:t>
            </a:r>
            <a:endParaRPr lang="en-US" kern="0" dirty="0">
              <a:latin typeface="Antique Olive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4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5324"/>
            <a:ext cx="1582854" cy="5648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75856" y="117138"/>
            <a:ext cx="302433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My Advocate </a:t>
            </a:r>
            <a:endParaRPr lang="en-US" sz="35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9" name="Picture 8" descr="Screen Shot 2016-11-03 at 8.14.4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116161"/>
            <a:ext cx="5765800" cy="3400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09809" y="3924473"/>
            <a:ext cx="42931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500" dirty="0" smtClean="0">
                <a:solidFill>
                  <a:schemeClr val="accent2"/>
                </a:solidFill>
                <a:latin typeface="Antique Olive" panose="020B0603020204030204" pitchFamily="34" charset="0"/>
              </a:rPr>
              <a:t>A “typical</a:t>
            </a:r>
            <a:r>
              <a:rPr lang="en-CA" sz="1500" dirty="0">
                <a:solidFill>
                  <a:schemeClr val="accent2"/>
                </a:solidFill>
                <a:latin typeface="Antique Olive" panose="020B0603020204030204" pitchFamily="34" charset="0"/>
              </a:rPr>
              <a:t>” case from a child’s </a:t>
            </a:r>
            <a:r>
              <a:rPr lang="en-CA" sz="1500" dirty="0" smtClean="0">
                <a:solidFill>
                  <a:schemeClr val="accent2"/>
                </a:solidFill>
                <a:latin typeface="Antique Olive" panose="020B0603020204030204" pitchFamily="34" charset="0"/>
              </a:rPr>
              <a:t>perspective</a:t>
            </a:r>
            <a:br>
              <a:rPr lang="en-CA" sz="1500" dirty="0" smtClean="0">
                <a:solidFill>
                  <a:schemeClr val="accent2"/>
                </a:solidFill>
                <a:latin typeface="Antique Olive" panose="020B0603020204030204" pitchFamily="34" charset="0"/>
              </a:rPr>
            </a:br>
            <a:r>
              <a:rPr lang="en-US" sz="1500" u="sng" dirty="0" smtClean="0">
                <a:solidFill>
                  <a:schemeClr val="accent2"/>
                </a:solidFill>
                <a:latin typeface="Antique Olive" panose="020B0603020204030204" pitchFamily="34" charset="0"/>
                <a:hlinkClick r:id="rId5"/>
              </a:rPr>
              <a:t>My Advocate</a:t>
            </a:r>
            <a:endParaRPr lang="en-US" sz="1500" u="sng" dirty="0">
              <a:solidFill>
                <a:schemeClr val="accent2"/>
              </a:solidFill>
              <a:latin typeface="Antique Olive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64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CA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56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6" y="3636441"/>
            <a:ext cx="3312368" cy="11819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67744" y="2124273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Questions or Comments?</a:t>
            </a:r>
            <a:endParaRPr lang="en-US" sz="36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8632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CA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56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912" y="4655798"/>
            <a:ext cx="1582854" cy="5648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119" y="1790362"/>
            <a:ext cx="89883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Thank you! </a:t>
            </a:r>
            <a:br>
              <a:rPr lang="en-US" sz="3200" dirty="0" smtClean="0"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32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en-US" sz="3200" dirty="0" smtClean="0"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32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Julie Moore  &amp; 	Lisha Cash</a:t>
            </a:r>
            <a:br>
              <a:rPr lang="en-US" sz="3200" dirty="0" smtClean="0"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3200" dirty="0" smtClean="0">
                <a:latin typeface="Narkisim" panose="020E0502050101010101" pitchFamily="34" charset="-79"/>
                <a:cs typeface="Narkisim" panose="020E0502050101010101" pitchFamily="34" charset="-79"/>
                <a:hlinkClick r:id="rId5"/>
              </a:rPr>
              <a:t>Moore@boostforkids.org</a:t>
            </a:r>
            <a:r>
              <a:rPr lang="en-US" sz="3200" dirty="0">
                <a:latin typeface="Narkisim" panose="020E0502050101010101" pitchFamily="34" charset="-79"/>
                <a:cs typeface="Narkisim" panose="020E0502050101010101" pitchFamily="34" charset="-79"/>
              </a:rPr>
              <a:t>	</a:t>
            </a:r>
            <a:r>
              <a:rPr lang="en-US" sz="3200" dirty="0" smtClean="0">
                <a:latin typeface="Narkisim" panose="020E0502050101010101" pitchFamily="34" charset="-79"/>
                <a:cs typeface="Narkisim" panose="020E0502050101010101" pitchFamily="34" charset="-79"/>
                <a:hlinkClick r:id="rId6"/>
              </a:rPr>
              <a:t>Cash@boostforkids.org</a:t>
            </a:r>
            <a:r>
              <a:rPr lang="en-US" sz="32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 </a:t>
            </a:r>
            <a:endParaRPr lang="en-US" sz="32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8596" y="4136897"/>
            <a:ext cx="37131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500" dirty="0" smtClean="0">
                <a:solidFill>
                  <a:schemeClr val="accent2"/>
                </a:solidFill>
              </a:rPr>
              <a:t>A “typical</a:t>
            </a:r>
            <a:r>
              <a:rPr lang="en-CA" sz="1500" dirty="0">
                <a:solidFill>
                  <a:schemeClr val="accent2"/>
                </a:solidFill>
              </a:rPr>
              <a:t>” case from a child’s </a:t>
            </a:r>
            <a:r>
              <a:rPr lang="en-CA" sz="1500" dirty="0" smtClean="0">
                <a:solidFill>
                  <a:schemeClr val="accent2"/>
                </a:solidFill>
              </a:rPr>
              <a:t>perspective</a:t>
            </a:r>
            <a:r>
              <a:rPr lang="en-US" sz="1500" b="1" i="1" u="sng" dirty="0" smtClean="0">
                <a:solidFill>
                  <a:srgbClr val="FFFFFF"/>
                </a:solidFill>
                <a:hlinkClick r:id="rId7"/>
              </a:rPr>
              <a:t/>
            </a:r>
            <a:br>
              <a:rPr lang="en-US" sz="1500" b="1" i="1" u="sng" dirty="0" smtClean="0">
                <a:solidFill>
                  <a:srgbClr val="FFFFFF"/>
                </a:solidFill>
                <a:hlinkClick r:id="rId7"/>
              </a:rPr>
            </a:br>
            <a:endParaRPr lang="en-US" sz="1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32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0"/>
            <a:ext cx="381642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CYAC Pilot Project </a:t>
            </a:r>
            <a:r>
              <a:rPr lang="en-US" sz="3500" b="1" dirty="0" smtClean="0">
                <a:latin typeface="Noteworthy Light"/>
                <a:cs typeface="Noteworthy Light"/>
              </a:rPr>
              <a:t/>
            </a:r>
            <a:br>
              <a:rPr lang="en-US" sz="3500" b="1" dirty="0" smtClean="0">
                <a:latin typeface="Noteworthy Light"/>
                <a:cs typeface="Noteworthy Light"/>
              </a:rPr>
            </a:br>
            <a:r>
              <a:rPr lang="en-US" sz="1600" b="1" dirty="0" smtClean="0">
                <a:latin typeface="Noteworthy Light"/>
                <a:cs typeface="Noteworthy Light"/>
              </a:rPr>
              <a:t>(2011-2013)  </a:t>
            </a:r>
            <a:endParaRPr lang="en-US" sz="1600" b="1" dirty="0">
              <a:latin typeface="Noteworthy Light"/>
              <a:cs typeface="Noteworthy Light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11660" y="3348409"/>
            <a:ext cx="6408712" cy="1404783"/>
          </a:xfrm>
          <a:prstGeom prst="roundRect">
            <a:avLst/>
          </a:prstGeom>
          <a:solidFill>
            <a:srgbClr val="CCFFCC"/>
          </a:solidFill>
          <a:ln>
            <a:solidFill>
              <a:srgbClr val="0E30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</a:pPr>
            <a:r>
              <a:rPr lang="en-CA" i="1" dirty="0">
                <a:solidFill>
                  <a:srgbClr val="0E3002"/>
                </a:solidFill>
                <a:latin typeface="Antique Olive" panose="020B0603020204030204" pitchFamily="34" charset="0"/>
              </a:rPr>
              <a:t>“</a:t>
            </a:r>
            <a:r>
              <a:rPr lang="en-CA" sz="1700" i="1" dirty="0">
                <a:solidFill>
                  <a:srgbClr val="0E3002"/>
                </a:solidFill>
                <a:latin typeface="Antique Olive" panose="020B0603020204030204" pitchFamily="34" charset="0"/>
              </a:rPr>
              <a:t>Having the advocate explain what was going to happen and having them to go to for anything even when police and  my worker was finished. I knew that I could still go to the advocate for support or if I had questions.”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1640" y="900137"/>
            <a:ext cx="6768752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900" dirty="0" smtClean="0">
                <a:latin typeface="Antique Olive" panose="020B0603020204030204" pitchFamily="34" charset="0"/>
              </a:rPr>
              <a:t>There were two Advocates in the pilot project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900" dirty="0" smtClean="0">
                <a:latin typeface="Antique Olive" panose="020B0603020204030204" pitchFamily="34" charset="0"/>
              </a:rPr>
              <a:t>From April </a:t>
            </a:r>
            <a:r>
              <a:rPr lang="en-CA" sz="1900" dirty="0">
                <a:latin typeface="Antique Olive" panose="020B0603020204030204" pitchFamily="34" charset="0"/>
              </a:rPr>
              <a:t>2011 – March </a:t>
            </a:r>
            <a:r>
              <a:rPr lang="en-CA" sz="1900" dirty="0" smtClean="0">
                <a:latin typeface="Antique Olive" panose="020B0603020204030204" pitchFamily="34" charset="0"/>
              </a:rPr>
              <a:t>2013, t</a:t>
            </a:r>
            <a:r>
              <a:rPr lang="en-US" sz="1900" dirty="0" smtClean="0">
                <a:latin typeface="Antique Olive" panose="020B0603020204030204" pitchFamily="34" charset="0"/>
              </a:rPr>
              <a:t>he Child &amp; Youth Advocacy Program (CYAP) received:</a:t>
            </a: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US" dirty="0">
                <a:latin typeface="Antique Olive" panose="020B0603020204030204" pitchFamily="34" charset="0"/>
              </a:rPr>
              <a:t>193 notifications of child abuse investigations</a:t>
            </a: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US" dirty="0">
                <a:latin typeface="Antique Olive" panose="020B0603020204030204" pitchFamily="34" charset="0"/>
              </a:rPr>
              <a:t>119 families consented to services from the </a:t>
            </a:r>
            <a:r>
              <a:rPr lang="en-US" dirty="0" smtClean="0">
                <a:latin typeface="Antique Olive" panose="020B0603020204030204" pitchFamily="34" charset="0"/>
              </a:rPr>
              <a:t>CYAP</a:t>
            </a:r>
          </a:p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900" dirty="0" smtClean="0">
                <a:latin typeface="Antique Olive" panose="020B0603020204030204" pitchFamily="34" charset="0"/>
              </a:rPr>
              <a:t>An example of positive </a:t>
            </a:r>
            <a:r>
              <a:rPr lang="en-CA" sz="1900" dirty="0">
                <a:latin typeface="Antique Olive" panose="020B0603020204030204" pitchFamily="34" charset="0"/>
              </a:rPr>
              <a:t>caregiver feedback </a:t>
            </a:r>
            <a:r>
              <a:rPr lang="en-CA" sz="1900" dirty="0" smtClean="0">
                <a:latin typeface="Antique Olive" panose="020B0603020204030204" pitchFamily="34" charset="0"/>
              </a:rPr>
              <a:t>received in the survey during the pilot: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4695"/>
            <a:ext cx="1582854" cy="56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37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5324"/>
            <a:ext cx="1582854" cy="5648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2432" y="1044153"/>
            <a:ext cx="734481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CA" sz="2000" dirty="0" smtClean="0">
                <a:latin typeface="Antique Olive" panose="020B0603020204030204" pitchFamily="34" charset="0"/>
              </a:rPr>
              <a:t>The CYAC officially </a:t>
            </a:r>
            <a:r>
              <a:rPr lang="en-CA" sz="2000" dirty="0">
                <a:latin typeface="Antique Olive" panose="020B0603020204030204" pitchFamily="34" charset="0"/>
              </a:rPr>
              <a:t>opened</a:t>
            </a:r>
            <a:r>
              <a:rPr lang="en-CA" sz="2000" b="1" dirty="0">
                <a:latin typeface="Antique Olive" panose="020B0603020204030204" pitchFamily="34" charset="0"/>
              </a:rPr>
              <a:t>: October </a:t>
            </a:r>
            <a:r>
              <a:rPr lang="en-CA" sz="2000" b="1" dirty="0" smtClean="0">
                <a:latin typeface="Antique Olive" panose="020B0603020204030204" pitchFamily="34" charset="0"/>
              </a:rPr>
              <a:t>2013</a:t>
            </a:r>
            <a:endParaRPr lang="en-CA" sz="1000" dirty="0">
              <a:latin typeface="Antique Olive" panose="020B0603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>
                <a:latin typeface="Antique Olive" panose="020B0603020204030204" pitchFamily="34" charset="0"/>
              </a:rPr>
              <a:t>C</a:t>
            </a:r>
            <a:r>
              <a:rPr lang="en-CA" sz="2000" dirty="0" smtClean="0">
                <a:latin typeface="Antique Olive" panose="020B0603020204030204" pitchFamily="34" charset="0"/>
              </a:rPr>
              <a:t>o-located model </a:t>
            </a:r>
            <a:r>
              <a:rPr lang="en-CA" sz="2000" dirty="0">
                <a:latin typeface="Antique Olive" panose="020B0603020204030204" pitchFamily="34" charset="0"/>
              </a:rPr>
              <a:t>in a child friendly </a:t>
            </a:r>
            <a:r>
              <a:rPr lang="en-CA" sz="2000" dirty="0" smtClean="0">
                <a:latin typeface="Antique Olive" panose="020B0603020204030204" pitchFamily="34" charset="0"/>
              </a:rPr>
              <a:t>environment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 smtClean="0">
                <a:latin typeface="Antique Olive" panose="020B0603020204030204" pitchFamily="34" charset="0"/>
              </a:rPr>
              <a:t>All </a:t>
            </a:r>
            <a:r>
              <a:rPr lang="en-CA" sz="2000" dirty="0">
                <a:latin typeface="Antique Olive" panose="020B0603020204030204" pitchFamily="34" charset="0"/>
              </a:rPr>
              <a:t>MDT members </a:t>
            </a:r>
            <a:r>
              <a:rPr lang="en-CA" sz="2000" dirty="0" smtClean="0">
                <a:latin typeface="Antique Olive" panose="020B0603020204030204" pitchFamily="34" charset="0"/>
              </a:rPr>
              <a:t>are housed </a:t>
            </a:r>
            <a:r>
              <a:rPr lang="en-CA" sz="2000" dirty="0">
                <a:latin typeface="Antique Olive" panose="020B0603020204030204" pitchFamily="34" charset="0"/>
              </a:rPr>
              <a:t>here – Police, CAS, Advocate, Counsellors, </a:t>
            </a:r>
            <a:r>
              <a:rPr lang="en-CA" sz="2000" dirty="0" smtClean="0">
                <a:latin typeface="Antique Olive" panose="020B0603020204030204" pitchFamily="34" charset="0"/>
              </a:rPr>
              <a:t>Medical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 smtClean="0">
                <a:latin typeface="Antique Olive" panose="020B0603020204030204" pitchFamily="34" charset="0"/>
              </a:rPr>
              <a:t>In this model: 1 </a:t>
            </a:r>
            <a:r>
              <a:rPr lang="en-CA" sz="2000" dirty="0">
                <a:latin typeface="Antique Olive" panose="020B0603020204030204" pitchFamily="34" charset="0"/>
              </a:rPr>
              <a:t>A</a:t>
            </a:r>
            <a:r>
              <a:rPr lang="en-CA" sz="2000" dirty="0" smtClean="0">
                <a:latin typeface="Antique Olive" panose="020B0603020204030204" pitchFamily="34" charset="0"/>
              </a:rPr>
              <a:t>dvocate is assigned </a:t>
            </a:r>
            <a:r>
              <a:rPr lang="en-CA" sz="2000" dirty="0">
                <a:latin typeface="Antique Olive" panose="020B0603020204030204" pitchFamily="34" charset="0"/>
              </a:rPr>
              <a:t>to </a:t>
            </a:r>
            <a:r>
              <a:rPr lang="en-CA" sz="2000" dirty="0" smtClean="0">
                <a:latin typeface="Antique Olive" panose="020B0603020204030204" pitchFamily="34" charset="0"/>
              </a:rPr>
              <a:t>each family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 smtClean="0">
                <a:latin typeface="Antique Olive" panose="020B0603020204030204" pitchFamily="34" charset="0"/>
              </a:rPr>
              <a:t>Not </a:t>
            </a:r>
            <a:r>
              <a:rPr lang="en-CA" sz="2000" dirty="0">
                <a:latin typeface="Antique Olive" panose="020B0603020204030204" pitchFamily="34" charset="0"/>
              </a:rPr>
              <a:t>all CYAC’s have this model </a:t>
            </a:r>
            <a:endParaRPr lang="en-CA" sz="2000" dirty="0" smtClean="0">
              <a:latin typeface="Antique Olive" panose="020B060302020403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2000" dirty="0">
                <a:latin typeface="Antique Olive" panose="020B0603020204030204" pitchFamily="34" charset="0"/>
              </a:rPr>
              <a:t>The CYAP is </a:t>
            </a:r>
            <a:r>
              <a:rPr lang="en-CA" sz="2000" dirty="0" smtClean="0">
                <a:latin typeface="Antique Olive" panose="020B0603020204030204" pitchFamily="34" charset="0"/>
              </a:rPr>
              <a:t>voluntary </a:t>
            </a:r>
            <a:r>
              <a:rPr lang="en-US" sz="2000" dirty="0" smtClean="0">
                <a:latin typeface="Antique Olive" panose="020B0603020204030204" pitchFamily="34" charset="0"/>
              </a:rPr>
              <a:t>– receive informed consent to provide services</a:t>
            </a:r>
          </a:p>
          <a:p>
            <a:pPr marL="285750" lvl="0" indent="-285750">
              <a:spcBef>
                <a:spcPts val="600"/>
              </a:spcBef>
              <a:buFont typeface="Wingdings" charset="2"/>
              <a:buChar char="²"/>
            </a:pPr>
            <a:r>
              <a:rPr lang="en-US" sz="2000" dirty="0" smtClean="0">
                <a:latin typeface="Antique Olive" panose="020B0603020204030204" pitchFamily="34" charset="0"/>
              </a:rPr>
              <a:t>Criminal </a:t>
            </a:r>
            <a:r>
              <a:rPr lang="en-US" sz="2000" dirty="0">
                <a:latin typeface="Antique Olive" panose="020B0603020204030204" pitchFamily="34" charset="0"/>
              </a:rPr>
              <a:t>charges and/or an open child protection file are </a:t>
            </a:r>
            <a:r>
              <a:rPr lang="en-US" sz="2000" u="sng" dirty="0">
                <a:latin typeface="Antique Olive" panose="020B0603020204030204" pitchFamily="34" charset="0"/>
              </a:rPr>
              <a:t>not</a:t>
            </a:r>
            <a:r>
              <a:rPr lang="en-US" sz="2000" dirty="0">
                <a:latin typeface="Antique Olive" panose="020B0603020204030204" pitchFamily="34" charset="0"/>
              </a:rPr>
              <a:t> a requirement for advocacy services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²"/>
            </a:pPr>
            <a:endParaRPr lang="en-C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397295" y="129652"/>
            <a:ext cx="6343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Boost Child &amp; Youth Advocacy Centre</a:t>
            </a:r>
            <a:endParaRPr lang="en-US" sz="32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2706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5324"/>
            <a:ext cx="1582854" cy="5648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129652"/>
            <a:ext cx="367240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Meet the Advocate </a:t>
            </a:r>
            <a:endParaRPr lang="en-US" sz="35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9" name="Picture 8" descr="Screen Shot 2016-11-02 at 10.05.2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538" y="1044153"/>
            <a:ext cx="5805595" cy="35597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13993" y="4107797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Advocate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703"/>
            <a:ext cx="9137989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5324"/>
            <a:ext cx="1582854" cy="5648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11760" y="129651"/>
            <a:ext cx="482453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latin typeface="Narkisim" panose="020E0502050101010101" pitchFamily="34" charset="-79"/>
                <a:cs typeface="Narkisim" panose="020E0502050101010101" pitchFamily="34" charset="-79"/>
              </a:rPr>
              <a:t>The Advocate Provides…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55576" y="1044153"/>
            <a:ext cx="7704856" cy="1058518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</a:pPr>
            <a:r>
              <a:rPr lang="en-CA" dirty="0" smtClean="0">
                <a:solidFill>
                  <a:srgbClr val="0E3002"/>
                </a:solidFill>
                <a:latin typeface="Antique Olive" panose="020B0603020204030204" pitchFamily="34" charset="0"/>
              </a:rPr>
              <a:t>Immediate/ongoing support for children, youth and families who have experienced trauma and/or exposure to violence from the investigation until services are no longer required </a:t>
            </a:r>
            <a:endParaRPr lang="en-US" dirty="0">
              <a:solidFill>
                <a:srgbClr val="0E3002"/>
              </a:solidFill>
              <a:latin typeface="Antique Olive" panose="020B0603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2234604"/>
            <a:ext cx="727280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 smtClean="0">
                <a:latin typeface="Antique Olive" panose="020B0603020204030204" pitchFamily="34" charset="0"/>
              </a:rPr>
              <a:t>Needs </a:t>
            </a:r>
            <a:r>
              <a:rPr lang="en-CA" dirty="0">
                <a:latin typeface="Antique Olive" panose="020B0603020204030204" pitchFamily="34" charset="0"/>
              </a:rPr>
              <a:t>assessment upon meeting the family </a:t>
            </a:r>
            <a:endParaRPr lang="en-US" dirty="0">
              <a:latin typeface="Antique Olive" panose="020B0603020204030204" pitchFamily="34" charset="0"/>
            </a:endParaRPr>
          </a:p>
          <a:p>
            <a:pPr marL="1200150" lvl="2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>
                <a:latin typeface="Antique Olive" panose="020B0603020204030204" pitchFamily="34" charset="0"/>
              </a:rPr>
              <a:t>P</a:t>
            </a:r>
            <a:r>
              <a:rPr lang="en-CA" dirty="0" smtClean="0">
                <a:latin typeface="Antique Olive" panose="020B0603020204030204" pitchFamily="34" charset="0"/>
              </a:rPr>
              <a:t>sycho</a:t>
            </a:r>
            <a:r>
              <a:rPr lang="en-CA" dirty="0">
                <a:latin typeface="Antique Olive" panose="020B0603020204030204" pitchFamily="34" charset="0"/>
              </a:rPr>
              <a:t>-education </a:t>
            </a:r>
            <a:r>
              <a:rPr lang="en-CA" dirty="0" smtClean="0">
                <a:latin typeface="Antique Olive" panose="020B0603020204030204" pitchFamily="34" charset="0"/>
              </a:rPr>
              <a:t>&amp; </a:t>
            </a:r>
            <a:r>
              <a:rPr lang="en-CA" dirty="0">
                <a:latin typeface="Antique Olive" panose="020B0603020204030204" pitchFamily="34" charset="0"/>
              </a:rPr>
              <a:t>crisis support </a:t>
            </a:r>
            <a:endParaRPr lang="en-US" dirty="0">
              <a:latin typeface="Antique Olive" panose="020B0603020204030204" pitchFamily="34" charset="0"/>
            </a:endParaRPr>
          </a:p>
          <a:p>
            <a:pPr marL="1200150" lvl="2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>
                <a:latin typeface="Antique Olive" panose="020B0603020204030204" pitchFamily="34" charset="0"/>
              </a:rPr>
              <a:t>R</a:t>
            </a:r>
            <a:r>
              <a:rPr lang="en-CA" dirty="0" smtClean="0">
                <a:latin typeface="Antique Olive" panose="020B0603020204030204" pitchFamily="34" charset="0"/>
              </a:rPr>
              <a:t>egular</a:t>
            </a:r>
            <a:r>
              <a:rPr lang="en-CA" dirty="0">
                <a:latin typeface="Antique Olive" panose="020B0603020204030204" pitchFamily="34" charset="0"/>
              </a:rPr>
              <a:t>/consistent contact with the </a:t>
            </a:r>
            <a:r>
              <a:rPr lang="en-CA" dirty="0" smtClean="0">
                <a:latin typeface="Antique Olive" panose="020B0603020204030204" pitchFamily="34" charset="0"/>
              </a:rPr>
              <a:t>family</a:t>
            </a:r>
          </a:p>
          <a:p>
            <a:pPr marL="1200150" lvl="2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 smtClean="0">
                <a:latin typeface="Antique Olive" panose="020B0603020204030204" pitchFamily="34" charset="0"/>
              </a:rPr>
              <a:t>Referrals to supports </a:t>
            </a:r>
            <a:r>
              <a:rPr lang="en-CA" dirty="0">
                <a:latin typeface="Antique Olive" panose="020B0603020204030204" pitchFamily="34" charset="0"/>
              </a:rPr>
              <a:t>&amp;</a:t>
            </a:r>
            <a:r>
              <a:rPr lang="en-CA" dirty="0" smtClean="0">
                <a:latin typeface="Antique Olive" panose="020B0603020204030204" pitchFamily="34" charset="0"/>
              </a:rPr>
              <a:t> services (if required)</a:t>
            </a:r>
            <a:endParaRPr lang="en-US" dirty="0">
              <a:latin typeface="Antique Olive" panose="020B0603020204030204" pitchFamily="34" charset="0"/>
            </a:endParaRPr>
          </a:p>
          <a:p>
            <a:pPr marL="1657350" lvl="3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>
                <a:latin typeface="Antique Olive" panose="020B0603020204030204" pitchFamily="34" charset="0"/>
              </a:rPr>
              <a:t>Counselling</a:t>
            </a:r>
            <a:endParaRPr lang="en-US" dirty="0">
              <a:latin typeface="Antique Olive" panose="020B0603020204030204" pitchFamily="34" charset="0"/>
            </a:endParaRPr>
          </a:p>
          <a:p>
            <a:pPr marL="1657350" lvl="3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 smtClean="0">
                <a:latin typeface="Antique Olive" panose="020B0603020204030204" pitchFamily="34" charset="0"/>
              </a:rPr>
              <a:t>Child/Victim Witness Support </a:t>
            </a:r>
            <a:r>
              <a:rPr lang="en-CA" dirty="0">
                <a:latin typeface="Antique Olive" panose="020B0603020204030204" pitchFamily="34" charset="0"/>
              </a:rPr>
              <a:t>P</a:t>
            </a:r>
            <a:r>
              <a:rPr lang="en-CA" dirty="0" smtClean="0">
                <a:latin typeface="Antique Olive" panose="020B0603020204030204" pitchFamily="34" charset="0"/>
              </a:rPr>
              <a:t>rogram</a:t>
            </a:r>
            <a:endParaRPr lang="en-US" dirty="0">
              <a:latin typeface="Antique Olive" panose="020B0603020204030204" pitchFamily="34" charset="0"/>
            </a:endParaRPr>
          </a:p>
          <a:p>
            <a:pPr marL="1657350" lvl="3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>
                <a:latin typeface="Antique Olive" panose="020B0603020204030204" pitchFamily="34" charset="0"/>
              </a:rPr>
              <a:t>Victim/Witness Assistance Program</a:t>
            </a:r>
            <a:endParaRPr lang="en-US" dirty="0">
              <a:latin typeface="Antique Olive" panose="020B0603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41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64807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endParaRPr lang="en-CA" sz="2000" dirty="0" smtClean="0">
              <a:solidFill>
                <a:srgbClr val="0E3002"/>
              </a:solidFill>
              <a:latin typeface="Antique Olive" panose="020B060302020403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endParaRPr lang="en-CA" sz="2000" dirty="0">
              <a:solidFill>
                <a:srgbClr val="0E3002"/>
              </a:solidFill>
              <a:latin typeface="Antique Olive" panose="020B060302020403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endParaRPr lang="en-CA" sz="2000" dirty="0" smtClean="0">
              <a:solidFill>
                <a:srgbClr val="0E3002"/>
              </a:solidFill>
              <a:latin typeface="Antique Olive" panose="020B060302020403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endParaRPr lang="en-CA" sz="2000" dirty="0">
              <a:solidFill>
                <a:srgbClr val="0E3002"/>
              </a:solidFill>
              <a:latin typeface="Antique Olive" panose="020B060302020403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endParaRPr lang="en-CA" sz="2000" dirty="0" smtClean="0">
              <a:solidFill>
                <a:srgbClr val="0E3002"/>
              </a:solidFill>
              <a:latin typeface="Antique Olive" panose="020B060302020403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endParaRPr lang="en-CA" sz="2000" dirty="0">
              <a:solidFill>
                <a:srgbClr val="0E3002"/>
              </a:solidFill>
              <a:latin typeface="Antique Olive" panose="020B060302020403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endParaRPr lang="en-CA" sz="2000" dirty="0" smtClean="0">
              <a:solidFill>
                <a:srgbClr val="0E3002"/>
              </a:solidFill>
              <a:latin typeface="Antique Olive" panose="020B060302020403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endParaRPr lang="en-CA" sz="2000" dirty="0">
              <a:solidFill>
                <a:srgbClr val="0E3002"/>
              </a:solidFill>
              <a:latin typeface="Antique Olive" panose="020B060302020403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endParaRPr lang="en-CA" sz="2000" dirty="0" smtClean="0">
              <a:solidFill>
                <a:srgbClr val="0E3002"/>
              </a:solidFill>
              <a:latin typeface="Antique Olive" panose="020B060302020403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endParaRPr lang="en-CA" sz="2000" dirty="0">
              <a:solidFill>
                <a:srgbClr val="0E3002"/>
              </a:solidFill>
              <a:latin typeface="Antique Olive" panose="020B0603020204030204" pitchFamily="34" charset="0"/>
            </a:endParaRPr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5324"/>
            <a:ext cx="1582854" cy="5648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129651"/>
            <a:ext cx="424847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latin typeface="Narkisim" panose="020E0502050101010101" pitchFamily="34" charset="-79"/>
                <a:cs typeface="Narkisim" panose="020E0502050101010101" pitchFamily="34" charset="-79"/>
              </a:rPr>
              <a:t>The Advocate </a:t>
            </a:r>
            <a:r>
              <a:rPr lang="en-US" sz="3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Role</a:t>
            </a:r>
            <a:endParaRPr lang="en-US" sz="35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00389" y="1783685"/>
            <a:ext cx="6912768" cy="1468782"/>
          </a:xfrm>
          <a:prstGeom prst="roundRect">
            <a:avLst/>
          </a:prstGeom>
          <a:solidFill>
            <a:srgbClr val="CCFFCC"/>
          </a:solidFill>
          <a:ln>
            <a:solidFill>
              <a:srgbClr val="0E300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spcBef>
                <a:spcPts val="600"/>
              </a:spcBef>
            </a:pPr>
            <a:endParaRPr lang="en-CA" sz="1500" dirty="0">
              <a:solidFill>
                <a:srgbClr val="0E3002"/>
              </a:solidFill>
              <a:latin typeface="Antique Olive" panose="020B060302020403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15616" y="1044152"/>
            <a:ext cx="6896551" cy="692497"/>
          </a:xfrm>
          <a:prstGeom prst="roundRect">
            <a:avLst/>
          </a:prstGeom>
          <a:solidFill>
            <a:srgbClr val="CCFFCC"/>
          </a:solidFill>
          <a:ln>
            <a:solidFill>
              <a:srgbClr val="0E300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827584" y="1009108"/>
            <a:ext cx="698477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Bef>
                <a:spcPts val="600"/>
              </a:spcBef>
            </a:pPr>
            <a:r>
              <a:rPr lang="en-CA" dirty="0" smtClean="0">
                <a:solidFill>
                  <a:srgbClr val="0E3002"/>
                </a:solidFill>
                <a:latin typeface="Antique Olive" panose="020B0603020204030204" pitchFamily="34" charset="0"/>
              </a:rPr>
              <a:t>The Boost CYAC Model has designated:</a:t>
            </a:r>
          </a:p>
          <a:p>
            <a:pPr lvl="1" algn="ctr">
              <a:spcBef>
                <a:spcPts val="600"/>
              </a:spcBef>
            </a:pPr>
            <a:r>
              <a:rPr lang="en-CA" sz="1600" dirty="0" smtClean="0">
                <a:solidFill>
                  <a:srgbClr val="0E3002"/>
                </a:solidFill>
                <a:latin typeface="Antique Olive" panose="020B0603020204030204" pitchFamily="34" charset="0"/>
              </a:rPr>
              <a:t>Advocates, CYAC counsellors, CVWSP workers </a:t>
            </a:r>
            <a:endParaRPr lang="en-CA" sz="1600" dirty="0">
              <a:solidFill>
                <a:srgbClr val="0E3002"/>
              </a:solidFill>
              <a:latin typeface="Antique Olive" panose="020B060302020403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15616" y="3311654"/>
            <a:ext cx="6908773" cy="1404907"/>
          </a:xfrm>
          <a:prstGeom prst="roundRect">
            <a:avLst/>
          </a:prstGeom>
          <a:solidFill>
            <a:srgbClr val="CCFFCC"/>
          </a:solidFill>
          <a:ln>
            <a:solidFill>
              <a:srgbClr val="0E300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spcBef>
                <a:spcPts val="600"/>
              </a:spcBef>
            </a:pPr>
            <a:r>
              <a:rPr lang="en-CA" dirty="0" smtClean="0">
                <a:solidFill>
                  <a:srgbClr val="0E3002"/>
                </a:solidFill>
                <a:latin typeface="Antique Olive" panose="020B0603020204030204" pitchFamily="34" charset="0"/>
              </a:rPr>
              <a:t>	</a:t>
            </a:r>
            <a:endParaRPr lang="en-CA" sz="1500" dirty="0">
              <a:solidFill>
                <a:srgbClr val="0E3002"/>
              </a:solidFill>
              <a:latin typeface="Antique Olive" panose="020B0603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783685"/>
            <a:ext cx="640871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spcBef>
                <a:spcPts val="600"/>
              </a:spcBef>
            </a:pPr>
            <a:r>
              <a:rPr lang="en-CA" dirty="0">
                <a:solidFill>
                  <a:srgbClr val="0E3002"/>
                </a:solidFill>
                <a:latin typeface="Antique Olive" panose="020B0603020204030204" pitchFamily="34" charset="0"/>
              </a:rPr>
              <a:t>Other Agencies: the role and who fills those roles might be different</a:t>
            </a: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r>
              <a:rPr lang="en-CA" sz="1500" dirty="0">
                <a:solidFill>
                  <a:srgbClr val="0E3002"/>
                </a:solidFill>
                <a:latin typeface="Antique Olive" panose="020B0603020204030204" pitchFamily="34" charset="0"/>
              </a:rPr>
              <a:t>A volunteer or police-based victim service worker </a:t>
            </a:r>
            <a:r>
              <a:rPr lang="en-CA" sz="1500" dirty="0" smtClean="0">
                <a:solidFill>
                  <a:srgbClr val="0E3002"/>
                </a:solidFill>
                <a:latin typeface="Antique Olive" panose="020B0603020204030204" pitchFamily="34" charset="0"/>
              </a:rPr>
              <a:t/>
            </a:r>
            <a:br>
              <a:rPr lang="en-CA" sz="1500" dirty="0" smtClean="0">
                <a:solidFill>
                  <a:srgbClr val="0E3002"/>
                </a:solidFill>
                <a:latin typeface="Antique Olive" panose="020B0603020204030204" pitchFamily="34" charset="0"/>
              </a:rPr>
            </a:br>
            <a:r>
              <a:rPr lang="en-CA" sz="1500" dirty="0" smtClean="0">
                <a:solidFill>
                  <a:srgbClr val="0E3002"/>
                </a:solidFill>
                <a:latin typeface="Antique Olive" panose="020B0603020204030204" pitchFamily="34" charset="0"/>
              </a:rPr>
              <a:t>may </a:t>
            </a:r>
            <a:r>
              <a:rPr lang="en-CA" sz="1500" dirty="0">
                <a:solidFill>
                  <a:srgbClr val="0E3002"/>
                </a:solidFill>
                <a:latin typeface="Antique Olive" panose="020B0603020204030204" pitchFamily="34" charset="0"/>
              </a:rPr>
              <a:t>fill that role </a:t>
            </a: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r>
              <a:rPr lang="en-CA" sz="1500" dirty="0">
                <a:solidFill>
                  <a:srgbClr val="0E3002"/>
                </a:solidFill>
                <a:latin typeface="Antique Olive" panose="020B0603020204030204" pitchFamily="34" charset="0"/>
              </a:rPr>
              <a:t>Family may not be assigned to a specific </a:t>
            </a:r>
            <a:r>
              <a:rPr lang="en-CA" sz="1500" dirty="0" smtClean="0">
                <a:solidFill>
                  <a:srgbClr val="0E3002"/>
                </a:solidFill>
                <a:latin typeface="Antique Olive" panose="020B0603020204030204" pitchFamily="34" charset="0"/>
              </a:rPr>
              <a:t>Advocate  </a:t>
            </a:r>
            <a:endParaRPr lang="en-CA" sz="1500" dirty="0">
              <a:solidFill>
                <a:srgbClr val="0E3002"/>
              </a:solidFill>
              <a:latin typeface="Antique Olive" panose="020B0603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7594" y="3333515"/>
            <a:ext cx="59766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Bef>
                <a:spcPts val="600"/>
              </a:spcBef>
            </a:pPr>
            <a:r>
              <a:rPr lang="en-CA" dirty="0" smtClean="0">
                <a:solidFill>
                  <a:srgbClr val="0E3002"/>
                </a:solidFill>
                <a:latin typeface="Antique Olive" panose="020B0603020204030204" pitchFamily="34" charset="0"/>
              </a:rPr>
              <a:t>	          Smaller </a:t>
            </a:r>
            <a:r>
              <a:rPr lang="en-CA" dirty="0">
                <a:solidFill>
                  <a:srgbClr val="0E3002"/>
                </a:solidFill>
                <a:latin typeface="Antique Olive" panose="020B0603020204030204" pitchFamily="34" charset="0"/>
              </a:rPr>
              <a:t>community/agencies </a:t>
            </a: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r>
              <a:rPr lang="en-CA" sz="1500" dirty="0">
                <a:solidFill>
                  <a:srgbClr val="0E3002"/>
                </a:solidFill>
                <a:latin typeface="Antique Olive" panose="020B0603020204030204" pitchFamily="34" charset="0"/>
              </a:rPr>
              <a:t>Limited resources </a:t>
            </a: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r>
              <a:rPr lang="en-CA" sz="1500" dirty="0">
                <a:solidFill>
                  <a:srgbClr val="0E3002"/>
                </a:solidFill>
                <a:latin typeface="Antique Olive" panose="020B0603020204030204" pitchFamily="34" charset="0"/>
              </a:rPr>
              <a:t>Advocate may provide counselling</a:t>
            </a:r>
          </a:p>
          <a:p>
            <a:pPr marL="800100" lvl="1" indent="-342900">
              <a:spcBef>
                <a:spcPts val="600"/>
              </a:spcBef>
              <a:buFont typeface="Wingdings" charset="2"/>
              <a:buChar char="²"/>
            </a:pPr>
            <a:r>
              <a:rPr lang="en-CA" sz="1500" dirty="0">
                <a:solidFill>
                  <a:srgbClr val="0E3002"/>
                </a:solidFill>
                <a:latin typeface="Antique Olive" panose="020B0603020204030204" pitchFamily="34" charset="0"/>
              </a:rPr>
              <a:t>Advocate may help child/youth prepare for court </a:t>
            </a:r>
          </a:p>
        </p:txBody>
      </p:sp>
    </p:spTree>
    <p:extLst>
      <p:ext uri="{BB962C8B-B14F-4D97-AF65-F5344CB8AC3E}">
        <p14:creationId xmlns:p14="http://schemas.microsoft.com/office/powerpoint/2010/main" val="62274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5324"/>
            <a:ext cx="1582854" cy="5648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129651"/>
            <a:ext cx="3600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latin typeface="Narkisim" panose="020E0502050101010101" pitchFamily="34" charset="-79"/>
                <a:cs typeface="Narkisim" panose="020E0502050101010101" pitchFamily="34" charset="-79"/>
              </a:rPr>
              <a:t>The </a:t>
            </a:r>
            <a:r>
              <a:rPr lang="en-US" sz="35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“Typical” Case</a:t>
            </a:r>
            <a:endParaRPr lang="en-US" sz="35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5228" y="1063784"/>
            <a:ext cx="7200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1200"/>
              </a:spcBef>
              <a:buFont typeface="Wingdings" charset="2"/>
              <a:buChar char="²"/>
            </a:pPr>
            <a:r>
              <a:rPr lang="en-CA" sz="2000" dirty="0">
                <a:latin typeface="Antique Olive" panose="020B0603020204030204" pitchFamily="34" charset="0"/>
              </a:rPr>
              <a:t>Notification of a case </a:t>
            </a:r>
            <a:r>
              <a:rPr lang="en-CA" sz="2000" dirty="0" smtClean="0">
                <a:latin typeface="Antique Olive" panose="020B0603020204030204" pitchFamily="34" charset="0"/>
              </a:rPr>
              <a:t>by CYAP supervisor/MDT </a:t>
            </a:r>
            <a:r>
              <a:rPr lang="en-CA" sz="2000" dirty="0">
                <a:latin typeface="Antique Olive" panose="020B0603020204030204" pitchFamily="34" charset="0"/>
              </a:rPr>
              <a:t>member</a:t>
            </a:r>
            <a:endParaRPr lang="en-US" sz="2000" dirty="0">
              <a:latin typeface="Antique Olive" panose="020B0603020204030204" pitchFamily="34" charset="0"/>
            </a:endParaRPr>
          </a:p>
          <a:p>
            <a:pPr marL="342900" lvl="0" indent="-342900">
              <a:spcBef>
                <a:spcPts val="1200"/>
              </a:spcBef>
              <a:buFont typeface="Wingdings" charset="2"/>
              <a:buChar char="²"/>
            </a:pPr>
            <a:r>
              <a:rPr lang="en-CA" sz="2000" dirty="0">
                <a:latin typeface="Antique Olive" panose="020B0603020204030204" pitchFamily="34" charset="0"/>
              </a:rPr>
              <a:t>Meet the family &amp; orientate them to the centre </a:t>
            </a:r>
            <a:endParaRPr lang="en-US" sz="2000" dirty="0">
              <a:latin typeface="Antique Olive" panose="020B0603020204030204" pitchFamily="34" charset="0"/>
            </a:endParaRPr>
          </a:p>
          <a:p>
            <a:pPr marL="800100" lvl="1" indent="-342900">
              <a:spcBef>
                <a:spcPts val="1200"/>
              </a:spcBef>
              <a:buFont typeface="Wingdings" charset="2"/>
              <a:buChar char="²"/>
            </a:pPr>
            <a:r>
              <a:rPr lang="en-CA" sz="2000" dirty="0">
                <a:latin typeface="Antique Olive" panose="020B0603020204030204" pitchFamily="34" charset="0"/>
              </a:rPr>
              <a:t>Do not discuss specifics surrounding the </a:t>
            </a:r>
            <a:r>
              <a:rPr lang="en-CA" sz="2000" dirty="0" smtClean="0">
                <a:latin typeface="Antique Olive" panose="020B0603020204030204" pitchFamily="34" charset="0"/>
              </a:rPr>
              <a:t>investigation</a:t>
            </a:r>
          </a:p>
          <a:p>
            <a:pPr marL="342900" indent="-342900">
              <a:spcBef>
                <a:spcPts val="1200"/>
              </a:spcBef>
              <a:buFont typeface="Wingdings" charset="2"/>
              <a:buChar char="²"/>
            </a:pPr>
            <a:r>
              <a:rPr lang="en-CA" sz="2000" dirty="0" smtClean="0">
                <a:latin typeface="Antique Olive" panose="020B0603020204030204" pitchFamily="34" charset="0"/>
              </a:rPr>
              <a:t>Introduce the family to the Investigative Team</a:t>
            </a:r>
            <a:endParaRPr lang="en-US" sz="2000" dirty="0">
              <a:latin typeface="Antique Olive" panose="020B0603020204030204" pitchFamily="34" charset="0"/>
            </a:endParaRPr>
          </a:p>
          <a:p>
            <a:pPr marL="342900" lvl="0" indent="-342900">
              <a:spcBef>
                <a:spcPts val="1200"/>
              </a:spcBef>
              <a:buFont typeface="Wingdings" charset="2"/>
              <a:buChar char="²"/>
            </a:pPr>
            <a:r>
              <a:rPr lang="en-CA" sz="2000" dirty="0">
                <a:latin typeface="Antique Olive" panose="020B0603020204030204" pitchFamily="34" charset="0"/>
              </a:rPr>
              <a:t>Receive informed consent</a:t>
            </a:r>
            <a:endParaRPr lang="en-US" sz="2000" dirty="0">
              <a:latin typeface="Antique Olive" panose="020B0603020204030204" pitchFamily="34" charset="0"/>
            </a:endParaRPr>
          </a:p>
          <a:p>
            <a:pPr marL="800100" lvl="1" indent="-342900">
              <a:spcBef>
                <a:spcPts val="1200"/>
              </a:spcBef>
              <a:buFont typeface="Wingdings" charset="2"/>
              <a:buChar char="²"/>
            </a:pPr>
            <a:r>
              <a:rPr lang="en-CA" sz="2000" dirty="0">
                <a:latin typeface="Antique Olive" panose="020B0603020204030204" pitchFamily="34" charset="0"/>
              </a:rPr>
              <a:t>Discuss </a:t>
            </a:r>
            <a:r>
              <a:rPr lang="en-CA" sz="2000" dirty="0" smtClean="0">
                <a:latin typeface="Antique Olive" panose="020B0603020204030204" pitchFamily="34" charset="0"/>
              </a:rPr>
              <a:t>services, the </a:t>
            </a:r>
            <a:r>
              <a:rPr lang="en-CA" sz="2000" dirty="0">
                <a:latin typeface="Antique Olive" panose="020B0603020204030204" pitchFamily="34" charset="0"/>
              </a:rPr>
              <a:t>A</a:t>
            </a:r>
            <a:r>
              <a:rPr lang="en-CA" sz="2000" dirty="0" smtClean="0">
                <a:latin typeface="Antique Olive" panose="020B0603020204030204" pitchFamily="34" charset="0"/>
              </a:rPr>
              <a:t>dvocate role </a:t>
            </a:r>
            <a:r>
              <a:rPr lang="en-CA" sz="2000" dirty="0">
                <a:latin typeface="Antique Olive" panose="020B0603020204030204" pitchFamily="34" charset="0"/>
              </a:rPr>
              <a:t>&amp; </a:t>
            </a:r>
            <a:r>
              <a:rPr lang="en-CA" sz="2000" dirty="0" smtClean="0">
                <a:latin typeface="Antique Olive" panose="020B0603020204030204" pitchFamily="34" charset="0"/>
              </a:rPr>
              <a:t>confidentiality</a:t>
            </a:r>
            <a:endParaRPr lang="en-US" sz="2000" dirty="0">
              <a:latin typeface="Antique Olive" panose="020B0603020204030204" pitchFamily="34" charset="0"/>
            </a:endParaRPr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90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0"/>
            <a:ext cx="9137989" cy="587589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7" descr="Light b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573" y="4825324"/>
            <a:ext cx="1582854" cy="5648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99792" y="125179"/>
            <a:ext cx="424847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latin typeface="Narkisim" panose="020E0502050101010101" pitchFamily="34" charset="-79"/>
                <a:cs typeface="Narkisim" panose="020E0502050101010101" pitchFamily="34" charset="-79"/>
              </a:rPr>
              <a:t>The “Typical” Case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95536" y="1657674"/>
            <a:ext cx="3960440" cy="2769989"/>
          </a:xfrm>
          <a:prstGeom prst="roundRect">
            <a:avLst/>
          </a:prstGeom>
          <a:solidFill>
            <a:srgbClr val="CCFFCC"/>
          </a:solidFill>
          <a:ln>
            <a:solidFill>
              <a:srgbClr val="3D5D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</a:pPr>
            <a:r>
              <a:rPr lang="en-CA" b="1" dirty="0" smtClean="0">
                <a:solidFill>
                  <a:schemeClr val="tx1"/>
                </a:solidFill>
                <a:latin typeface="Antique Olive" panose="020B0603020204030204" pitchFamily="34" charset="0"/>
              </a:rPr>
              <a:t>Meet </a:t>
            </a:r>
            <a:r>
              <a:rPr lang="en-CA" b="1" dirty="0">
                <a:solidFill>
                  <a:schemeClr val="tx1"/>
                </a:solidFill>
                <a:latin typeface="Antique Olive" panose="020B0603020204030204" pitchFamily="34" charset="0"/>
              </a:rPr>
              <a:t>Youth </a:t>
            </a:r>
            <a:r>
              <a:rPr lang="en-CA" b="1" dirty="0" smtClean="0">
                <a:solidFill>
                  <a:schemeClr val="tx1"/>
                </a:solidFill>
                <a:latin typeface="Antique Olive" panose="020B0603020204030204" pitchFamily="34" charset="0"/>
              </a:rPr>
              <a:t>Individually </a:t>
            </a:r>
            <a:r>
              <a:rPr lang="en-CA" sz="2000" b="1" dirty="0">
                <a:solidFill>
                  <a:schemeClr val="tx1"/>
                </a:solidFill>
                <a:latin typeface="Antique Olive" panose="020B0603020204030204" pitchFamily="34" charset="0"/>
              </a:rPr>
              <a:t/>
            </a:r>
            <a:br>
              <a:rPr lang="en-CA" sz="2000" b="1" dirty="0">
                <a:solidFill>
                  <a:schemeClr val="tx1"/>
                </a:solidFill>
                <a:latin typeface="Antique Olive" panose="020B0603020204030204" pitchFamily="34" charset="0"/>
              </a:rPr>
            </a:br>
            <a:r>
              <a:rPr lang="en-CA" sz="1600" dirty="0">
                <a:solidFill>
                  <a:schemeClr val="tx1"/>
                </a:solidFill>
                <a:latin typeface="Antique Olive" panose="020B0603020204030204" pitchFamily="34" charset="0"/>
              </a:rPr>
              <a:t>(following their interview</a:t>
            </a:r>
            <a:r>
              <a:rPr lang="en-CA" sz="1600" dirty="0" smtClean="0">
                <a:solidFill>
                  <a:schemeClr val="tx1"/>
                </a:solidFill>
                <a:latin typeface="Antique Olive" panose="020B0603020204030204" pitchFamily="34" charset="0"/>
              </a:rPr>
              <a:t>)</a:t>
            </a:r>
            <a:r>
              <a:rPr lang="en-CA" sz="800" dirty="0" smtClean="0">
                <a:solidFill>
                  <a:schemeClr val="tx1"/>
                </a:solidFill>
                <a:latin typeface="Antique Olive" panose="020B0603020204030204" pitchFamily="34" charset="0"/>
              </a:rPr>
              <a:t/>
            </a:r>
            <a:br>
              <a:rPr lang="en-CA" sz="800" dirty="0" smtClean="0">
                <a:solidFill>
                  <a:schemeClr val="tx1"/>
                </a:solidFill>
                <a:latin typeface="Antique Olive" panose="020B0603020204030204" pitchFamily="34" charset="0"/>
              </a:rPr>
            </a:br>
            <a:endParaRPr lang="en-US" sz="300" dirty="0">
              <a:solidFill>
                <a:schemeClr val="tx1"/>
              </a:solidFill>
              <a:latin typeface="Antique Olive" panose="020B0603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>
                <a:solidFill>
                  <a:schemeClr val="tx1"/>
                </a:solidFill>
                <a:latin typeface="Antique Olive" panose="020B0603020204030204" pitchFamily="34" charset="0"/>
              </a:rPr>
              <a:t>Discuss confidentiality </a:t>
            </a:r>
            <a:br>
              <a:rPr lang="en-CA" dirty="0">
                <a:solidFill>
                  <a:schemeClr val="tx1"/>
                </a:solidFill>
                <a:latin typeface="Antique Olive" panose="020B0603020204030204" pitchFamily="34" charset="0"/>
              </a:rPr>
            </a:br>
            <a:r>
              <a:rPr lang="en-CA" dirty="0">
                <a:solidFill>
                  <a:schemeClr val="tx1"/>
                </a:solidFill>
                <a:latin typeface="Antique Olive" panose="020B0603020204030204" pitchFamily="34" charset="0"/>
              </a:rPr>
              <a:t>&amp; its limits </a:t>
            </a:r>
            <a:endParaRPr lang="en-US" dirty="0">
              <a:solidFill>
                <a:schemeClr val="tx1"/>
              </a:solidFill>
              <a:latin typeface="Antique Olive" panose="020B0603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Wingdings" charset="2"/>
              <a:buChar char="²"/>
            </a:pPr>
            <a:r>
              <a:rPr lang="en-CA" dirty="0">
                <a:solidFill>
                  <a:schemeClr val="tx1"/>
                </a:solidFill>
                <a:latin typeface="Antique Olive" panose="020B0603020204030204" pitchFamily="34" charset="0"/>
              </a:rPr>
              <a:t>Check-in</a:t>
            </a:r>
            <a:endParaRPr lang="en-US" dirty="0">
              <a:solidFill>
                <a:schemeClr val="tx1"/>
              </a:solidFill>
              <a:latin typeface="Antique Olive" panose="020B060302020403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600" dirty="0">
                <a:solidFill>
                  <a:schemeClr val="tx1"/>
                </a:solidFill>
                <a:latin typeface="Antique Olive" panose="020B0603020204030204" pitchFamily="34" charset="0"/>
              </a:rPr>
              <a:t>Symptom checklist</a:t>
            </a:r>
            <a:endParaRPr lang="en-US" sz="1600" dirty="0">
              <a:solidFill>
                <a:schemeClr val="tx1"/>
              </a:solidFill>
              <a:latin typeface="Antique Olive" panose="020B060302020403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600" dirty="0">
                <a:solidFill>
                  <a:schemeClr val="tx1"/>
                </a:solidFill>
                <a:latin typeface="Antique Olive" panose="020B0603020204030204" pitchFamily="34" charset="0"/>
              </a:rPr>
              <a:t>Suicide &amp; self-harm</a:t>
            </a:r>
            <a:r>
              <a:rPr lang="en-CA" sz="1600" dirty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824028" y="1657675"/>
            <a:ext cx="3960440" cy="2769989"/>
          </a:xfrm>
          <a:prstGeom prst="roundRect">
            <a:avLst/>
          </a:prstGeom>
          <a:solidFill>
            <a:srgbClr val="CCFFCC"/>
          </a:solidFill>
          <a:ln>
            <a:solidFill>
              <a:srgbClr val="3D5D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</a:pPr>
            <a:r>
              <a:rPr lang="en-CA" b="1" dirty="0" smtClean="0">
                <a:solidFill>
                  <a:schemeClr val="tx1"/>
                </a:solidFill>
                <a:latin typeface="Antique Olive" panose="020B0603020204030204" pitchFamily="34" charset="0"/>
              </a:rPr>
              <a:t>Meet </a:t>
            </a:r>
            <a:r>
              <a:rPr lang="en-CA" b="1" dirty="0">
                <a:solidFill>
                  <a:schemeClr val="tx1"/>
                </a:solidFill>
                <a:latin typeface="Antique Olive" panose="020B0603020204030204" pitchFamily="34" charset="0"/>
              </a:rPr>
              <a:t>Caregiver Individually</a:t>
            </a:r>
            <a:br>
              <a:rPr lang="en-CA" b="1" dirty="0">
                <a:solidFill>
                  <a:schemeClr val="tx1"/>
                </a:solidFill>
                <a:latin typeface="Antique Olive" panose="020B0603020204030204" pitchFamily="34" charset="0"/>
              </a:rPr>
            </a:br>
            <a:r>
              <a:rPr lang="en-CA" sz="1600" dirty="0" smtClean="0">
                <a:solidFill>
                  <a:schemeClr val="tx1"/>
                </a:solidFill>
                <a:latin typeface="Antique Olive" panose="020B0603020204030204" pitchFamily="34" charset="0"/>
              </a:rPr>
              <a:t>(</a:t>
            </a:r>
            <a:r>
              <a:rPr lang="en-CA" sz="1600" dirty="0">
                <a:solidFill>
                  <a:schemeClr val="tx1"/>
                </a:solidFill>
                <a:latin typeface="Antique Olive" panose="020B0603020204030204" pitchFamily="34" charset="0"/>
              </a:rPr>
              <a:t>during the interview)</a:t>
            </a:r>
            <a:endParaRPr lang="en-US" sz="1600" dirty="0">
              <a:solidFill>
                <a:schemeClr val="tx1"/>
              </a:solidFill>
              <a:latin typeface="Antique Olive" panose="020B0603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700" dirty="0" smtClean="0">
                <a:solidFill>
                  <a:schemeClr val="tx1"/>
                </a:solidFill>
                <a:latin typeface="Antique Olive" panose="020B0603020204030204" pitchFamily="34" charset="0"/>
              </a:rPr>
              <a:t>  Explanation </a:t>
            </a:r>
            <a:r>
              <a:rPr lang="en-CA" sz="1700" dirty="0">
                <a:solidFill>
                  <a:schemeClr val="tx1"/>
                </a:solidFill>
                <a:latin typeface="Antique Olive" panose="020B0603020204030204" pitchFamily="34" charset="0"/>
              </a:rPr>
              <a:t>of additional </a:t>
            </a:r>
            <a:r>
              <a:rPr lang="en-CA" sz="1700" dirty="0" smtClean="0">
                <a:solidFill>
                  <a:schemeClr val="tx1"/>
                </a:solidFill>
                <a:latin typeface="Antique Olive" panose="020B0603020204030204" pitchFamily="34" charset="0"/>
              </a:rPr>
              <a:t>                 	services </a:t>
            </a:r>
            <a:r>
              <a:rPr lang="en-CA" sz="1700" dirty="0">
                <a:solidFill>
                  <a:schemeClr val="tx1"/>
                </a:solidFill>
                <a:latin typeface="Antique Olive" panose="020B0603020204030204" pitchFamily="34" charset="0"/>
              </a:rPr>
              <a:t>&amp; </a:t>
            </a:r>
            <a:r>
              <a:rPr lang="en-CA" sz="1700" dirty="0" smtClean="0">
                <a:solidFill>
                  <a:schemeClr val="tx1"/>
                </a:solidFill>
                <a:latin typeface="Antique Olive" panose="020B0603020204030204" pitchFamily="34" charset="0"/>
              </a:rPr>
              <a:t>supports</a:t>
            </a:r>
            <a:endParaRPr lang="en-US" sz="1700" dirty="0" smtClean="0">
              <a:solidFill>
                <a:schemeClr val="tx1"/>
              </a:solidFill>
              <a:latin typeface="Antique Olive" panose="020B0603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Wingdings" charset="2"/>
              <a:buChar char="²"/>
            </a:pPr>
            <a:r>
              <a:rPr lang="en-US" sz="1600" dirty="0">
                <a:solidFill>
                  <a:schemeClr val="tx1"/>
                </a:solidFill>
                <a:latin typeface="Antique Olive" panose="020B0603020204030204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tique Olive" panose="020B0603020204030204" pitchFamily="34" charset="0"/>
              </a:rPr>
              <a:t> </a:t>
            </a:r>
            <a:r>
              <a:rPr lang="en-CA" sz="1700" dirty="0" smtClean="0">
                <a:solidFill>
                  <a:schemeClr val="tx1"/>
                </a:solidFill>
                <a:latin typeface="Antique Olive" panose="020B0603020204030204" pitchFamily="34" charset="0"/>
              </a:rPr>
              <a:t>Provide </a:t>
            </a:r>
            <a:r>
              <a:rPr lang="en-CA" sz="1700" dirty="0">
                <a:solidFill>
                  <a:schemeClr val="tx1"/>
                </a:solidFill>
                <a:latin typeface="Antique Olive" panose="020B0603020204030204" pitchFamily="34" charset="0"/>
              </a:rPr>
              <a:t>Psycho-education</a:t>
            </a:r>
            <a:endParaRPr lang="en-US" sz="1700" dirty="0">
              <a:solidFill>
                <a:schemeClr val="tx1"/>
              </a:solidFill>
              <a:latin typeface="Antique Olive" panose="020B060302020403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600" dirty="0" smtClean="0">
                <a:solidFill>
                  <a:schemeClr val="tx1"/>
                </a:solidFill>
                <a:latin typeface="Antique Olive" panose="020B0603020204030204" pitchFamily="34" charset="0"/>
              </a:rPr>
              <a:t>  Common </a:t>
            </a:r>
            <a:r>
              <a:rPr lang="en-CA" sz="1600" dirty="0">
                <a:solidFill>
                  <a:schemeClr val="tx1"/>
                </a:solidFill>
                <a:latin typeface="Antique Olive" panose="020B0603020204030204" pitchFamily="34" charset="0"/>
              </a:rPr>
              <a:t>responses &amp; </a:t>
            </a:r>
            <a:r>
              <a:rPr lang="en-CA" sz="1600" dirty="0" smtClean="0">
                <a:solidFill>
                  <a:schemeClr val="tx1"/>
                </a:solidFill>
                <a:latin typeface="Antique Olive" panose="020B0603020204030204" pitchFamily="34" charset="0"/>
              </a:rPr>
              <a:t>	reactions </a:t>
            </a:r>
            <a:r>
              <a:rPr lang="en-CA" sz="1600" dirty="0">
                <a:solidFill>
                  <a:schemeClr val="tx1"/>
                </a:solidFill>
                <a:latin typeface="Antique Olive" panose="020B0603020204030204" pitchFamily="34" charset="0"/>
              </a:rPr>
              <a:t>to trauma </a:t>
            </a:r>
            <a:endParaRPr lang="en-US" sz="1600" dirty="0">
              <a:solidFill>
                <a:schemeClr val="tx1"/>
              </a:solidFill>
              <a:latin typeface="Antique Olive" panose="020B060302020403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charset="2"/>
              <a:buChar char="²"/>
            </a:pPr>
            <a:r>
              <a:rPr lang="en-CA" sz="1600" dirty="0" smtClean="0">
                <a:solidFill>
                  <a:schemeClr val="tx1"/>
                </a:solidFill>
                <a:latin typeface="Antique Olive" panose="020B0603020204030204" pitchFamily="34" charset="0"/>
              </a:rPr>
              <a:t>   Supportive </a:t>
            </a:r>
            <a:r>
              <a:rPr lang="en-CA" sz="1600" dirty="0">
                <a:solidFill>
                  <a:schemeClr val="tx1"/>
                </a:solidFill>
                <a:latin typeface="Antique Olive" panose="020B0603020204030204" pitchFamily="34" charset="0"/>
              </a:rPr>
              <a:t>Messaging</a:t>
            </a:r>
            <a:endParaRPr lang="en-US" sz="1600" dirty="0">
              <a:solidFill>
                <a:schemeClr val="tx1"/>
              </a:solidFill>
              <a:latin typeface="Antique Olive" panose="020B06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6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8">
      <a:dk1>
        <a:srgbClr val="000000"/>
      </a:dk1>
      <a:lt1>
        <a:srgbClr val="EAEAEA"/>
      </a:lt1>
      <a:dk2>
        <a:srgbClr val="000000"/>
      </a:dk2>
      <a:lt2>
        <a:srgbClr val="B2B2B2"/>
      </a:lt2>
      <a:accent1>
        <a:srgbClr val="A4BCC4"/>
      </a:accent1>
      <a:accent2>
        <a:srgbClr val="FFFFFF"/>
      </a:accent2>
      <a:accent3>
        <a:srgbClr val="F3F3F3"/>
      </a:accent3>
      <a:accent4>
        <a:srgbClr val="000000"/>
      </a:accent4>
      <a:accent5>
        <a:srgbClr val="CFDADE"/>
      </a:accent5>
      <a:accent6>
        <a:srgbClr val="E7E7E7"/>
      </a:accent6>
      <a:hlink>
        <a:srgbClr val="0066FF"/>
      </a:hlink>
      <a:folHlink>
        <a:srgbClr val="00CC66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8535</TotalTime>
  <Words>1190</Words>
  <Application>Microsoft Office PowerPoint</Application>
  <PresentationFormat>Custom</PresentationFormat>
  <Paragraphs>190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Ripple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Toronto Child &amp; Youth Advocacy Centre</dc:title>
  <dc:creator>Karyn kennedy</dc:creator>
  <cp:lastModifiedBy>Pearl Rimer</cp:lastModifiedBy>
  <cp:revision>302</cp:revision>
  <cp:lastPrinted>2014-02-24T15:31:04Z</cp:lastPrinted>
  <dcterms:created xsi:type="dcterms:W3CDTF">2011-02-16T01:10:18Z</dcterms:created>
  <dcterms:modified xsi:type="dcterms:W3CDTF">2016-11-09T18:56:48Z</dcterms:modified>
</cp:coreProperties>
</file>