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defRPr sz="1100"/>
            </a:pPr>
            <a:endParaRPr/>
          </a:p>
          <a:p>
            <a:pPr>
              <a:defRPr sz="1100"/>
            </a:pPr>
            <a: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Shape 11"/>
          <p:cNvSpPr>
            <a:spLocks noGrp="1"/>
          </p:cNvSpPr>
          <p:nvPr>
            <p:ph type="title"/>
          </p:nvPr>
        </p:nvSpPr>
        <p:spPr>
          <a:xfrm>
            <a:off x="311708" y="744573"/>
            <a:ext cx="8520601" cy="2052603"/>
          </a:xfrm>
          <a:prstGeom prst="rect">
            <a:avLst/>
          </a:prstGeom>
        </p:spPr>
        <p:txBody>
          <a:bodyPr anchor="b"/>
          <a:lstStyle>
            <a:lvl1pPr algn="ctr">
              <a:defRPr sz="5200"/>
            </a:lvl1pPr>
          </a:lstStyle>
          <a:p>
            <a:r>
              <a:t>Click to add title</a:t>
            </a:r>
          </a:p>
        </p:txBody>
      </p:sp>
      <p:sp>
        <p:nvSpPr>
          <p:cNvPr id="12" name="Shape 12"/>
          <p:cNvSpPr>
            <a:spLocks noGrp="1"/>
          </p:cNvSpPr>
          <p:nvPr>
            <p:ph type="body" sz="quarter" idx="1"/>
          </p:nvPr>
        </p:nvSpPr>
        <p:spPr>
          <a:xfrm>
            <a:off x="311698" y="2834125"/>
            <a:ext cx="8520603" cy="792602"/>
          </a:xfrm>
          <a:prstGeom prst="rect">
            <a:avLst/>
          </a:prstGeom>
        </p:spPr>
        <p:txBody>
          <a:bodyPr/>
          <a:lstStyle>
            <a:lvl1pPr marL="228600" indent="-114300" algn="ctr">
              <a:lnSpc>
                <a:spcPct val="100000"/>
              </a:lnSpc>
              <a:buClrTx/>
              <a:buSzTx/>
              <a:buFontTx/>
              <a:buNone/>
              <a:defRPr sz="2800"/>
            </a:lvl1pPr>
          </a:lstStyle>
          <a:p>
            <a:r>
              <a:t>Click to add subtitle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Shape 91"/>
          <p:cNvSpPr>
            <a:spLocks noGrp="1"/>
          </p:cNvSpPr>
          <p:nvPr>
            <p:ph type="title"/>
          </p:nvPr>
        </p:nvSpPr>
        <p:spPr>
          <a:xfrm>
            <a:off x="311698" y="1106125"/>
            <a:ext cx="8520603" cy="1963500"/>
          </a:xfrm>
          <a:prstGeom prst="rect">
            <a:avLst/>
          </a:prstGeom>
        </p:spPr>
        <p:txBody>
          <a:bodyPr anchor="b"/>
          <a:lstStyle>
            <a:lvl1pPr algn="ctr">
              <a:defRPr sz="12000"/>
            </a:lvl1pPr>
          </a:lstStyle>
          <a:p>
            <a:r>
              <a:t>xx%</a:t>
            </a:r>
          </a:p>
        </p:txBody>
      </p:sp>
      <p:sp>
        <p:nvSpPr>
          <p:cNvPr id="92" name="Shape 92"/>
          <p:cNvSpPr>
            <a:spLocks noGrp="1"/>
          </p:cNvSpPr>
          <p:nvPr>
            <p:ph type="body" sz="half" idx="1"/>
          </p:nvPr>
        </p:nvSpPr>
        <p:spPr>
          <a:xfrm>
            <a:off x="311698" y="3152225"/>
            <a:ext cx="8520603" cy="1300800"/>
          </a:xfrm>
          <a:prstGeom prst="rect">
            <a:avLst/>
          </a:prstGeom>
        </p:spPr>
        <p:txBody>
          <a:bodyPr/>
          <a:lstStyle>
            <a:lvl1pPr algn="ctr"/>
          </a:lstStyle>
          <a:p>
            <a:r>
              <a:t>Click to add text</a:t>
            </a:r>
          </a:p>
        </p:txBody>
      </p:sp>
      <p:sp>
        <p:nvSpPr>
          <p:cNvPr id="93" name="Shape 9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107" name="Shape 107"/>
          <p:cNvSpPr>
            <a:spLocks noGrp="1"/>
          </p:cNvSpPr>
          <p:nvPr>
            <p:ph type="title"/>
          </p:nvPr>
        </p:nvSpPr>
        <p:spPr>
          <a:xfrm>
            <a:off x="311698" y="2150848"/>
            <a:ext cx="8520603" cy="841802"/>
          </a:xfrm>
          <a:prstGeom prst="rect">
            <a:avLst/>
          </a:prstGeom>
        </p:spPr>
        <p:txBody>
          <a:bodyPr anchor="ctr"/>
          <a:lstStyle>
            <a:lvl1pPr algn="ctr">
              <a:defRPr sz="3600"/>
            </a:lvl1pPr>
          </a:lstStyle>
          <a:p>
            <a:r>
              <a:t>Title Text</a:t>
            </a:r>
          </a:p>
        </p:txBody>
      </p:sp>
      <p:sp>
        <p:nvSpPr>
          <p:cNvPr id="108" name="Shape 108"/>
          <p:cNvSpPr>
            <a:spLocks noGrp="1"/>
          </p:cNvSpPr>
          <p:nvPr>
            <p:ph type="sldNum" sz="quarter" idx="2"/>
          </p:nvPr>
        </p:nvSpPr>
        <p:spPr>
          <a:xfrm>
            <a:off x="8684347" y="4700820"/>
            <a:ext cx="336812" cy="31839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10000">
              <a:srgbClr val="66D3EE"/>
            </a:gs>
            <a:gs pos="100000">
              <a:srgbClr val="06588E"/>
            </a:gs>
          </a:gsLst>
          <a:lin ang="6120001" scaled="0"/>
        </a:gradFill>
        <a:effectLst/>
      </p:bgPr>
    </p:bg>
    <p:spTree>
      <p:nvGrpSpPr>
        <p:cNvPr id="1" name=""/>
        <p:cNvGrpSpPr/>
        <p:nvPr/>
      </p:nvGrpSpPr>
      <p:grpSpPr>
        <a:xfrm>
          <a:off x="0" y="0"/>
          <a:ext cx="0" cy="0"/>
          <a:chOff x="0" y="0"/>
          <a:chExt cx="0" cy="0"/>
        </a:xfrm>
      </p:grpSpPr>
      <p:grpSp>
        <p:nvGrpSpPr>
          <p:cNvPr id="120" name="Group 120"/>
          <p:cNvGrpSpPr/>
          <p:nvPr/>
        </p:nvGrpSpPr>
        <p:grpSpPr>
          <a:xfrm>
            <a:off x="6905206" y="2222479"/>
            <a:ext cx="2236425" cy="2406690"/>
            <a:chOff x="0" y="-1"/>
            <a:chExt cx="2236423" cy="2406689"/>
          </a:xfrm>
        </p:grpSpPr>
        <p:sp>
          <p:nvSpPr>
            <p:cNvPr id="115" name="Shape 115"/>
            <p:cNvSpPr/>
            <p:nvPr/>
          </p:nvSpPr>
          <p:spPr>
            <a:xfrm flipH="1">
              <a:off x="1551797" y="-2"/>
              <a:ext cx="684626" cy="684623"/>
            </a:xfrm>
            <a:prstGeom prst="line">
              <a:avLst/>
            </a:prstGeom>
            <a:noFill/>
            <a:ln w="3175" cap="rnd">
              <a:solidFill>
                <a:srgbClr val="FFFFFF"/>
              </a:solidFill>
              <a:prstDash val="solid"/>
              <a:round/>
            </a:ln>
            <a:effectLst/>
          </p:spPr>
          <p:txBody>
            <a:bodyPr wrap="square" lIns="45718" tIns="45718" rIns="45718" bIns="45718" numCol="1" anchor="t">
              <a:noAutofit/>
            </a:bodyPr>
            <a:lstStyle/>
            <a:p>
              <a:endParaRPr/>
            </a:p>
          </p:txBody>
        </p:sp>
        <p:sp>
          <p:nvSpPr>
            <p:cNvPr id="116" name="Shape 116"/>
            <p:cNvSpPr/>
            <p:nvPr/>
          </p:nvSpPr>
          <p:spPr>
            <a:xfrm flipH="1">
              <a:off x="-2" y="170262"/>
              <a:ext cx="2236424" cy="2236427"/>
            </a:xfrm>
            <a:prstGeom prst="line">
              <a:avLst/>
            </a:prstGeom>
            <a:noFill/>
            <a:ln w="3175" cap="rnd">
              <a:solidFill>
                <a:srgbClr val="FFFFFF"/>
              </a:solidFill>
              <a:prstDash val="solid"/>
              <a:round/>
            </a:ln>
            <a:effectLst/>
          </p:spPr>
          <p:txBody>
            <a:bodyPr wrap="square" lIns="45718" tIns="45718" rIns="45718" bIns="45718" numCol="1" anchor="t">
              <a:noAutofit/>
            </a:bodyPr>
            <a:lstStyle/>
            <a:p>
              <a:endParaRPr/>
            </a:p>
          </p:txBody>
        </p:sp>
        <p:sp>
          <p:nvSpPr>
            <p:cNvPr id="117" name="Shape 117"/>
            <p:cNvSpPr/>
            <p:nvPr/>
          </p:nvSpPr>
          <p:spPr>
            <a:xfrm flipH="1">
              <a:off x="814004" y="241305"/>
              <a:ext cx="1422418" cy="1422425"/>
            </a:xfrm>
            <a:prstGeom prst="line">
              <a:avLst/>
            </a:prstGeom>
            <a:noFill/>
            <a:ln w="3175" cap="rnd">
              <a:solidFill>
                <a:srgbClr val="FFFFFF"/>
              </a:solidFill>
              <a:prstDash val="solid"/>
              <a:round/>
            </a:ln>
            <a:effectLst/>
          </p:spPr>
          <p:txBody>
            <a:bodyPr wrap="square" lIns="45718" tIns="45718" rIns="45718" bIns="45718" numCol="1" anchor="t">
              <a:noAutofit/>
            </a:bodyPr>
            <a:lstStyle/>
            <a:p>
              <a:endParaRPr/>
            </a:p>
          </p:txBody>
        </p:sp>
        <p:sp>
          <p:nvSpPr>
            <p:cNvPr id="118" name="Shape 118"/>
            <p:cNvSpPr/>
            <p:nvPr/>
          </p:nvSpPr>
          <p:spPr>
            <a:xfrm flipH="1">
              <a:off x="927112" y="125814"/>
              <a:ext cx="1309309" cy="1309314"/>
            </a:xfrm>
            <a:prstGeom prst="line">
              <a:avLst/>
            </a:prstGeom>
            <a:noFill/>
            <a:ln w="12700" cap="rnd">
              <a:solidFill>
                <a:srgbClr val="FFFFFF"/>
              </a:solidFill>
              <a:prstDash val="solid"/>
              <a:round/>
            </a:ln>
            <a:effectLst/>
          </p:spPr>
          <p:txBody>
            <a:bodyPr wrap="square" lIns="45718" tIns="45718" rIns="45718" bIns="45718" numCol="1" anchor="t">
              <a:noAutofit/>
            </a:bodyPr>
            <a:lstStyle/>
            <a:p>
              <a:endParaRPr/>
            </a:p>
          </p:txBody>
        </p:sp>
        <p:sp>
          <p:nvSpPr>
            <p:cNvPr id="119" name="Shape 119"/>
            <p:cNvSpPr/>
            <p:nvPr/>
          </p:nvSpPr>
          <p:spPr>
            <a:xfrm flipH="1">
              <a:off x="1283907" y="539757"/>
              <a:ext cx="952515" cy="952515"/>
            </a:xfrm>
            <a:prstGeom prst="line">
              <a:avLst/>
            </a:prstGeom>
            <a:noFill/>
            <a:ln w="12700" cap="rnd">
              <a:solidFill>
                <a:srgbClr val="FFFFFF"/>
              </a:solidFill>
              <a:prstDash val="solid"/>
              <a:round/>
            </a:ln>
            <a:effectLst/>
          </p:spPr>
          <p:txBody>
            <a:bodyPr wrap="square" lIns="45718" tIns="45718" rIns="45718" bIns="45718" numCol="1" anchor="t">
              <a:noAutofit/>
            </a:bodyPr>
            <a:lstStyle/>
            <a:p>
              <a:endParaRPr/>
            </a:p>
          </p:txBody>
        </p:sp>
      </p:grpSp>
      <p:sp>
        <p:nvSpPr>
          <p:cNvPr id="121" name="Shape 121"/>
          <p:cNvSpPr>
            <a:spLocks noGrp="1"/>
          </p:cNvSpPr>
          <p:nvPr>
            <p:ph type="sldNum" sz="quarter" idx="2"/>
          </p:nvPr>
        </p:nvSpPr>
        <p:spPr>
          <a:xfrm>
            <a:off x="8209970" y="4249425"/>
            <a:ext cx="419117" cy="436877"/>
          </a:xfrm>
          <a:prstGeom prst="rect">
            <a:avLst/>
          </a:prstGeom>
        </p:spPr>
        <p:txBody>
          <a:bodyPr lIns="34287" tIns="34287" rIns="34287" bIns="34287" anchor="b"/>
          <a:lstStyle>
            <a:lvl1pPr defTabSz="342900">
              <a:defRPr sz="2400">
                <a:solidFill>
                  <a:srgbClr val="0A314A"/>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p>
            <a:r>
              <a:t>Title Text</a:t>
            </a:r>
          </a:p>
        </p:txBody>
      </p:sp>
      <p:sp>
        <p:nvSpPr>
          <p:cNvPr id="129" name="Shape 129"/>
          <p:cNvSpPr>
            <a:spLocks noGrp="1"/>
          </p:cNvSpPr>
          <p:nvPr>
            <p:ph type="sldNum" sz="quarter" idx="2"/>
          </p:nvPr>
        </p:nvSpPr>
        <p:spPr>
          <a:xfrm>
            <a:off x="8684347" y="4700820"/>
            <a:ext cx="336812" cy="31839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Shape 20"/>
          <p:cNvSpPr>
            <a:spLocks noGrp="1"/>
          </p:cNvSpPr>
          <p:nvPr>
            <p:ph type="title"/>
          </p:nvPr>
        </p:nvSpPr>
        <p:spPr>
          <a:xfrm>
            <a:off x="311698" y="2150848"/>
            <a:ext cx="8520603" cy="841802"/>
          </a:xfrm>
          <a:prstGeom prst="rect">
            <a:avLst/>
          </a:prstGeom>
        </p:spPr>
        <p:txBody>
          <a:bodyPr anchor="ctr"/>
          <a:lstStyle>
            <a:lvl1pPr algn="ctr">
              <a:defRPr sz="3600"/>
            </a:lvl1pPr>
          </a:lstStyle>
          <a:p>
            <a:r>
              <a:t>Click to add title</a:t>
            </a:r>
          </a:p>
        </p:txBody>
      </p:sp>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r>
              <a:t>Click to add title</a:t>
            </a:r>
          </a:p>
        </p:txBody>
      </p:sp>
      <p:sp>
        <p:nvSpPr>
          <p:cNvPr id="29" name="Shape 29"/>
          <p:cNvSpPr>
            <a:spLocks noGrp="1"/>
          </p:cNvSpPr>
          <p:nvPr>
            <p:ph type="body" idx="1"/>
          </p:nvPr>
        </p:nvSpPr>
        <p:spPr>
          <a:prstGeom prst="rect">
            <a:avLst/>
          </a:prstGeom>
        </p:spPr>
        <p:txBody>
          <a:bodyPr/>
          <a:lstStyle/>
          <a:p>
            <a:r>
              <a:t>Click to add text</a:t>
            </a:r>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r>
              <a:t>Click to add title</a:t>
            </a:r>
          </a:p>
        </p:txBody>
      </p:sp>
      <p:sp>
        <p:nvSpPr>
          <p:cNvPr id="38" name="Shape 38"/>
          <p:cNvSpPr>
            <a:spLocks noGrp="1"/>
          </p:cNvSpPr>
          <p:nvPr>
            <p:ph type="body" sz="half" idx="1"/>
          </p:nvPr>
        </p:nvSpPr>
        <p:spPr>
          <a:xfrm>
            <a:off x="311698" y="1152475"/>
            <a:ext cx="3999903" cy="3416400"/>
          </a:xfrm>
          <a:prstGeom prst="rect">
            <a:avLst/>
          </a:prstGeom>
        </p:spPr>
        <p:txBody>
          <a:bodyPr/>
          <a:lstStyle>
            <a:lvl1pPr indent="-317500">
              <a:buSzPts val="1400"/>
              <a:defRPr sz="1400"/>
            </a:lvl1pPr>
          </a:lstStyle>
          <a:p>
            <a:r>
              <a:t>Click to add text</a:t>
            </a:r>
          </a:p>
        </p:txBody>
      </p:sp>
      <p:sp>
        <p:nvSpPr>
          <p:cNvPr id="39" name="Shape 39"/>
          <p:cNvSpPr>
            <a:spLocks noGrp="1"/>
          </p:cNvSpPr>
          <p:nvPr>
            <p:ph type="body" sz="half" idx="13"/>
          </p:nvPr>
        </p:nvSpPr>
        <p:spPr>
          <a:xfrm>
            <a:off x="4832398" y="1152475"/>
            <a:ext cx="3999903" cy="3416400"/>
          </a:xfrm>
          <a:prstGeom prst="rect">
            <a:avLst/>
          </a:prstGeom>
        </p:spPr>
        <p:txBody>
          <a:bodyPr/>
          <a:lstStyle/>
          <a:p>
            <a:endParaRP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Click to add title</a:t>
            </a: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Shape 55"/>
          <p:cNvSpPr>
            <a:spLocks noGrp="1"/>
          </p:cNvSpPr>
          <p:nvPr>
            <p:ph type="title"/>
          </p:nvPr>
        </p:nvSpPr>
        <p:spPr>
          <a:xfrm>
            <a:off x="311698" y="555600"/>
            <a:ext cx="2808003" cy="755700"/>
          </a:xfrm>
          <a:prstGeom prst="rect">
            <a:avLst/>
          </a:prstGeom>
        </p:spPr>
        <p:txBody>
          <a:bodyPr anchor="b"/>
          <a:lstStyle>
            <a:lvl1pPr>
              <a:defRPr sz="2400"/>
            </a:lvl1pPr>
          </a:lstStyle>
          <a:p>
            <a:r>
              <a:t>Click to add title</a:t>
            </a:r>
          </a:p>
        </p:txBody>
      </p:sp>
      <p:sp>
        <p:nvSpPr>
          <p:cNvPr id="56" name="Shape 56"/>
          <p:cNvSpPr>
            <a:spLocks noGrp="1"/>
          </p:cNvSpPr>
          <p:nvPr>
            <p:ph type="body" sz="quarter" idx="1"/>
          </p:nvPr>
        </p:nvSpPr>
        <p:spPr>
          <a:xfrm>
            <a:off x="311698" y="1389598"/>
            <a:ext cx="2808003" cy="3179403"/>
          </a:xfrm>
          <a:prstGeom prst="rect">
            <a:avLst/>
          </a:prstGeom>
        </p:spPr>
        <p:txBody>
          <a:bodyPr/>
          <a:lstStyle>
            <a:lvl1pPr indent="-304800">
              <a:buSzPts val="1200"/>
              <a:defRPr sz="1200"/>
            </a:lvl1pPr>
          </a:lstStyle>
          <a:p>
            <a:r>
              <a:t>Click to add text</a:t>
            </a: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Shape 64"/>
          <p:cNvSpPr>
            <a:spLocks noGrp="1"/>
          </p:cNvSpPr>
          <p:nvPr>
            <p:ph type="title"/>
          </p:nvPr>
        </p:nvSpPr>
        <p:spPr>
          <a:xfrm>
            <a:off x="490250" y="450148"/>
            <a:ext cx="6367801" cy="4090803"/>
          </a:xfrm>
          <a:prstGeom prst="rect">
            <a:avLst/>
          </a:prstGeom>
        </p:spPr>
        <p:txBody>
          <a:bodyPr anchor="ctr"/>
          <a:lstStyle>
            <a:lvl1pPr>
              <a:defRPr sz="4800"/>
            </a:lvl1pPr>
          </a:lstStyle>
          <a:p>
            <a:r>
              <a:t>Click to add title</a:t>
            </a: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Shape 72"/>
          <p:cNvSpPr/>
          <p:nvPr/>
        </p:nvSpPr>
        <p:spPr>
          <a:xfrm>
            <a:off x="4572000" y="-126"/>
            <a:ext cx="4572000" cy="5143503"/>
          </a:xfrm>
          <a:prstGeom prst="rect">
            <a:avLst/>
          </a:prstGeom>
          <a:solidFill>
            <a:srgbClr val="EEEEEE"/>
          </a:solidFill>
          <a:ln w="12700">
            <a:miter lim="400000"/>
          </a:ln>
        </p:spPr>
        <p:txBody>
          <a:bodyPr lIns="45718" tIns="45718" rIns="45718" bIns="45718" anchor="ctr"/>
          <a:lstStyle/>
          <a:p>
            <a:endParaRPr/>
          </a:p>
        </p:txBody>
      </p:sp>
      <p:sp>
        <p:nvSpPr>
          <p:cNvPr id="73" name="Shape 73"/>
          <p:cNvSpPr>
            <a:spLocks noGrp="1"/>
          </p:cNvSpPr>
          <p:nvPr>
            <p:ph type="title"/>
          </p:nvPr>
        </p:nvSpPr>
        <p:spPr>
          <a:xfrm>
            <a:off x="265500" y="1233175"/>
            <a:ext cx="4045200" cy="1482302"/>
          </a:xfrm>
          <a:prstGeom prst="rect">
            <a:avLst/>
          </a:prstGeom>
        </p:spPr>
        <p:txBody>
          <a:bodyPr anchor="b"/>
          <a:lstStyle>
            <a:lvl1pPr algn="ctr">
              <a:defRPr sz="4200"/>
            </a:lvl1pPr>
          </a:lstStyle>
          <a:p>
            <a:r>
              <a:t>Click to add title</a:t>
            </a:r>
          </a:p>
        </p:txBody>
      </p:sp>
      <p:sp>
        <p:nvSpPr>
          <p:cNvPr id="74" name="Shape 74"/>
          <p:cNvSpPr>
            <a:spLocks noGrp="1"/>
          </p:cNvSpPr>
          <p:nvPr>
            <p:ph type="body" sz="quarter" idx="1"/>
          </p:nvPr>
        </p:nvSpPr>
        <p:spPr>
          <a:xfrm>
            <a:off x="265500" y="2803075"/>
            <a:ext cx="4045200" cy="1235101"/>
          </a:xfrm>
          <a:prstGeom prst="rect">
            <a:avLst/>
          </a:prstGeom>
        </p:spPr>
        <p:txBody>
          <a:bodyPr/>
          <a:lstStyle>
            <a:lvl1pPr marL="228600" indent="-114300" algn="ctr">
              <a:lnSpc>
                <a:spcPct val="100000"/>
              </a:lnSpc>
              <a:buClrTx/>
              <a:buSzTx/>
              <a:buFontTx/>
              <a:buNone/>
              <a:defRPr sz="2100"/>
            </a:lvl1pPr>
          </a:lstStyle>
          <a:p>
            <a:r>
              <a:t>Click to add subtitle</a:t>
            </a:r>
          </a:p>
        </p:txBody>
      </p:sp>
      <p:sp>
        <p:nvSpPr>
          <p:cNvPr id="75" name="Shape 75"/>
          <p:cNvSpPr>
            <a:spLocks noGrp="1"/>
          </p:cNvSpPr>
          <p:nvPr>
            <p:ph type="body" sz="half" idx="13"/>
          </p:nvPr>
        </p:nvSpPr>
        <p:spPr>
          <a:xfrm>
            <a:off x="4939500" y="724074"/>
            <a:ext cx="3837000" cy="3695103"/>
          </a:xfrm>
          <a:prstGeom prst="rect">
            <a:avLst/>
          </a:prstGeom>
        </p:spPr>
        <p:txBody>
          <a:bodyPr anchor="ctr"/>
          <a:lstStyle/>
          <a:p>
            <a:endParaRP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Shape 83"/>
          <p:cNvSpPr>
            <a:spLocks noGrp="1"/>
          </p:cNvSpPr>
          <p:nvPr>
            <p:ph type="body" sz="quarter" idx="1"/>
          </p:nvPr>
        </p:nvSpPr>
        <p:spPr>
          <a:xfrm>
            <a:off x="311698" y="4230575"/>
            <a:ext cx="5998804" cy="605102"/>
          </a:xfrm>
          <a:prstGeom prst="rect">
            <a:avLst/>
          </a:prstGeom>
        </p:spPr>
        <p:txBody>
          <a:bodyPr anchor="ctr"/>
          <a:lstStyle>
            <a:lvl1pPr marL="0" indent="228600">
              <a:lnSpc>
                <a:spcPct val="100000"/>
              </a:lnSpc>
              <a:buClrTx/>
              <a:buSzTx/>
              <a:buFontTx/>
              <a:buNone/>
            </a:lvl1pPr>
          </a:lstStyle>
          <a:p>
            <a:r>
              <a:t>Click to add text</a:t>
            </a: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11698" y="445025"/>
            <a:ext cx="8520603" cy="572702"/>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normAutofit/>
          </a:bodyPr>
          <a:lstStyle/>
          <a:p>
            <a:r>
              <a:t>Click to add title</a:t>
            </a:r>
          </a:p>
        </p:txBody>
      </p:sp>
      <p:sp>
        <p:nvSpPr>
          <p:cNvPr id="3" name="Shape 3"/>
          <p:cNvSpPr>
            <a:spLocks noGrp="1"/>
          </p:cNvSpPr>
          <p:nvPr>
            <p:ph type="body" idx="1"/>
          </p:nvPr>
        </p:nvSpPr>
        <p:spPr>
          <a:xfrm>
            <a:off x="311698" y="1152475"/>
            <a:ext cx="8520603" cy="3416400"/>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normAutofit/>
          </a:bodyPr>
          <a:lstStyle/>
          <a:p>
            <a:r>
              <a:t>Click to add text</a:t>
            </a:r>
          </a:p>
        </p:txBody>
      </p:sp>
      <p:sp>
        <p:nvSpPr>
          <p:cNvPr id="4" name="Shape 4"/>
          <p:cNvSpPr>
            <a:spLocks noGrp="1"/>
          </p:cNvSpPr>
          <p:nvPr>
            <p:ph type="sldNum" sz="quarter" idx="2"/>
          </p:nvPr>
        </p:nvSpPr>
        <p:spPr>
          <a:xfrm>
            <a:off x="8684348" y="4700820"/>
            <a:ext cx="336812" cy="318394"/>
          </a:xfrm>
          <a:prstGeom prst="rect">
            <a:avLst/>
          </a:prstGeom>
          <a:ln w="12700">
            <a:miter lim="400000"/>
          </a:ln>
        </p:spPr>
        <p:txBody>
          <a:bodyPr wrap="none" lIns="91423" tIns="91423" rIns="91423" bIns="91423" anchor="ctr">
            <a:spAutoFit/>
          </a:bodyPr>
          <a:lstStyle>
            <a:lvl1pPr algn="r">
              <a:defRPr sz="1000">
                <a:solidFill>
                  <a:srgbClr val="58585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hyperlink" Target="https://www.continued.com/early-childhood-education/ask-the-experts/what-is-culture-23709" TargetMode="External"/><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ogle.com/search?as_st=y&amp;tbm=isch&amp;as_q=Canada+map&amp;as_epq=&amp;as_oq=&amp;as_eq=&amp;cr=&amp;as_sitesearch=&amp;safe=images&amp;tbs=sur:fmc"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1.xml"/><Relationship Id="rId4" Type="http://schemas.openxmlformats.org/officeDocument/2006/relationships/hyperlink" Target="https://www.google.com/search?as_st=y&amp;tbm=isch&amp;as_q=child+shadow+&amp;as_epq=&amp;as_oq=&amp;as_eq=&amp;cr=&amp;as_sitesearch=&amp;safe=images&amp;tbs=sur:fmcsur:fmc"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ogle.com/search?as_st=y&amp;tbm=isch&amp;as_q=british+Columbia+map&amp;as_epq=&amp;as_oq=&amp;as_eq=&amp;cr=&amp;as_sitesearch=&amp;safe=images&amp;tbs=sur:fmc" TargetMode="External"/><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hyperlink" Target="http://lx.iriss.org.uk/sites/default/files/resources/040.%20Research%20Review%20of%20the%20Memorandum%20of%20Good%20Practice.pdf" TargetMode="Externa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hyperlink" Target="https://www.google.com/search?as_st=y&amp;tbm=isch&amp;as_q=boy+girl+image&amp;as_epq=&amp;as_oq=&amp;as_eq=&amp;cr=&amp;as_sitesearch=&amp;safe=images&amp;tbs=sur:fmc" TargetMode="External"/><Relationship Id="rId2" Type="http://schemas.openxmlformats.org/officeDocument/2006/relationships/hyperlink" Target="https://www.canada.ca/en/indigenous-services-canada/news/2018/11/government-of-canada-with-first-nations-inuit-and-metis-nation-leaders-announce-co-developed-legislation-will-be-introduced-on-indigenous-child-and.html" TargetMode="Externa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www.google.com/search?as_st=y&amp;tbm=isch&amp;as_q=police+officer&amp;as_epq=&amp;as_oq=&amp;as_eq=&amp;cr=&amp;as_sitesearch=&amp;safe=images&amp;tbs=sur:fmc" TargetMode="External"/><Relationship Id="rId2" Type="http://schemas.openxmlformats.org/officeDocument/2006/relationships/hyperlink" Target="https://www.google.com/search?as_st=y&amp;tbm=isch&amp;as_q=support+child&amp;as_epq=&amp;as_oq=&amp;as_eq=&amp;cr=&amp;as_sitesearch=&amp;safe=images&amp;tbs=sur:fmc" TargetMode="External"/><Relationship Id="rId1" Type="http://schemas.openxmlformats.org/officeDocument/2006/relationships/slideLayout" Target="../slideLayouts/slideLayout5.xml"/><Relationship Id="rId4" Type="http://schemas.openxmlformats.org/officeDocument/2006/relationships/hyperlink" Target="https://www.google.com/search?as_st=y&amp;tbm=isch&amp;as_q=youth+street&amp;as_epq=&amp;as_oq=&amp;as_eq=&amp;cr=&amp;as_sitesearch=&amp;safe=images&amp;tbs=sur:fmc"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FCBD3"/>
        </a:solidFill>
        <a:effectLst/>
      </p:bgPr>
    </p:bg>
    <p:spTree>
      <p:nvGrpSpPr>
        <p:cNvPr id="1" name=""/>
        <p:cNvGrpSpPr/>
        <p:nvPr/>
      </p:nvGrpSpPr>
      <p:grpSpPr>
        <a:xfrm>
          <a:off x="0" y="0"/>
          <a:ext cx="0" cy="0"/>
          <a:chOff x="0" y="0"/>
          <a:chExt cx="0" cy="0"/>
        </a:xfrm>
      </p:grpSpPr>
      <p:sp>
        <p:nvSpPr>
          <p:cNvPr id="138" name="Shape 138"/>
          <p:cNvSpPr>
            <a:spLocks noGrp="1"/>
          </p:cNvSpPr>
          <p:nvPr>
            <p:ph type="ctrTitle"/>
          </p:nvPr>
        </p:nvSpPr>
        <p:spPr>
          <a:xfrm>
            <a:off x="0" y="268472"/>
            <a:ext cx="9144000" cy="3994803"/>
          </a:xfrm>
          <a:prstGeom prst="rect">
            <a:avLst/>
          </a:prstGeom>
        </p:spPr>
        <p:txBody>
          <a:bodyPr>
            <a:normAutofit/>
          </a:bodyPr>
          <a:lstStyle/>
          <a:p>
            <a:pPr algn="l" defTabSz="576072" rtl="0">
              <a:defRPr sz="600"/>
            </a:pPr>
            <a:r>
              <a:rPr lang="fr-ca" b="0" i="0" u="none" baseline="0" dirty="0"/>
              <a:t>		 	 	 		</a:t>
            </a:r>
          </a:p>
          <a:p>
            <a:pPr defTabSz="576072" rtl="0">
              <a:defRPr sz="600"/>
            </a:pPr>
            <a:r>
              <a:rPr lang="fr-ca" b="0" i="0" u="none" baseline="0" dirty="0"/>
              <a:t>			</a:t>
            </a:r>
          </a:p>
          <a:p>
            <a:pPr defTabSz="576072" rtl="0">
              <a:defRPr sz="600"/>
            </a:pPr>
            <a:r>
              <a:rPr lang="fr-ca" b="0" i="0" u="none" baseline="0" dirty="0"/>
              <a:t>				</a:t>
            </a:r>
          </a:p>
          <a:p>
            <a:pPr defTabSz="576072" rtl="0">
              <a:defRPr sz="600"/>
            </a:pPr>
            <a:r>
              <a:rPr lang="fr-ca" b="0" i="0" u="none" baseline="0" dirty="0"/>
              <a:t>					</a:t>
            </a:r>
          </a:p>
          <a:p>
            <a:pPr algn="l" defTabSz="576072" rtl="0">
              <a:defRPr sz="1800" b="1"/>
            </a:pPr>
            <a:endParaRPr dirty="0"/>
          </a:p>
          <a:p>
            <a:pPr defTabSz="576072" rtl="0">
              <a:defRPr sz="2000" b="1">
                <a:latin typeface="Bree Serif"/>
                <a:ea typeface="Bree Serif"/>
                <a:cs typeface="Bree Serif"/>
                <a:sym typeface="Bree Serif"/>
              </a:defRPr>
            </a:pPr>
            <a:r>
              <a:rPr lang="fr-ca" b="0" i="0" u="none" baseline="0" dirty="0" smtClean="0"/>
              <a:t>Considérations culturelles</a:t>
            </a:r>
            <a:endParaRPr lang="fr-ca" b="0" i="0" u="none" baseline="0" dirty="0"/>
          </a:p>
          <a:p>
            <a:pPr defTabSz="576072" rtl="0">
              <a:defRPr sz="2000" b="1">
                <a:latin typeface="Bree Serif"/>
                <a:ea typeface="Bree Serif"/>
                <a:cs typeface="Bree Serif"/>
                <a:sym typeface="Bree Serif"/>
              </a:defRPr>
            </a:pPr>
            <a:r>
              <a:rPr lang="fr-ca" b="0" i="0" u="none" baseline="0" dirty="0" smtClean="0"/>
              <a:t>pendant </a:t>
            </a:r>
            <a:r>
              <a:rPr lang="fr-ca" b="0" i="0" u="none" baseline="0" dirty="0"/>
              <a:t>les divulgations des sévices par les </a:t>
            </a:r>
            <a:r>
              <a:rPr lang="fr-ca" b="0" i="0" u="none" baseline="0" dirty="0" smtClean="0"/>
              <a:t>enfants</a:t>
            </a:r>
            <a:endParaRPr lang="fr-ca" b="0" i="0" u="none" baseline="0" dirty="0"/>
          </a:p>
          <a:p>
            <a:pPr defTabSz="576072" rtl="0">
              <a:defRPr sz="2000" b="1">
                <a:latin typeface="Bree Serif"/>
                <a:ea typeface="Bree Serif"/>
                <a:cs typeface="Bree Serif"/>
                <a:sym typeface="Bree Serif"/>
              </a:defRPr>
            </a:pPr>
            <a:r>
              <a:rPr lang="fr-ca" b="0" i="0" u="none" baseline="0" dirty="0" smtClean="0"/>
              <a:t>pour </a:t>
            </a:r>
            <a:r>
              <a:rPr lang="fr-ca" b="0" i="0" u="none" baseline="0" dirty="0"/>
              <a:t>la</a:t>
            </a:r>
          </a:p>
          <a:p>
            <a:pPr defTabSz="576072" rtl="0">
              <a:defRPr sz="2000" b="1">
                <a:latin typeface="Bree Serif"/>
                <a:ea typeface="Bree Serif"/>
                <a:cs typeface="Bree Serif"/>
                <a:sym typeface="Bree Serif"/>
              </a:defRPr>
            </a:pPr>
            <a:r>
              <a:rPr lang="fr-ca" b="0" i="0" u="none" baseline="0" dirty="0" smtClean="0"/>
              <a:t>Réunion </a:t>
            </a:r>
            <a:r>
              <a:rPr lang="fr-ca" b="0" i="0" u="none" baseline="0" dirty="0"/>
              <a:t>nationale des CAEJ/CAE de 2023	</a:t>
            </a:r>
          </a:p>
          <a:p>
            <a:pPr defTabSz="576072" rtl="0">
              <a:defRPr sz="2000" b="1">
                <a:latin typeface="Bree Serif"/>
                <a:ea typeface="Bree Serif"/>
                <a:cs typeface="Bree Serif"/>
                <a:sym typeface="Bree Serif"/>
              </a:defRPr>
            </a:pPr>
            <a:r>
              <a:rPr lang="fr-ca" b="0" i="0" u="none" baseline="0" dirty="0" smtClean="0"/>
              <a:t>8</a:t>
            </a:r>
            <a:r>
              <a:rPr lang="fr-ca" b="0" i="0" u="none" baseline="0" dirty="0"/>
              <a:t> et 9 mars </a:t>
            </a:r>
            <a:r>
              <a:rPr lang="fr-ca" b="0" i="0" u="none" baseline="0" dirty="0" smtClean="0"/>
              <a:t>2023</a:t>
            </a:r>
            <a:endParaRPr sz="600" dirty="0" smtClean="0"/>
          </a:p>
          <a:p>
            <a:pPr defTabSz="576072" rtl="0">
              <a:defRPr sz="600"/>
            </a:pPr>
            <a:r>
              <a:rPr lang="fr-ca" b="0" i="0" u="none" baseline="0" dirty="0" smtClean="0"/>
              <a:t>				</a:t>
            </a:r>
          </a:p>
          <a:p>
            <a:pPr defTabSz="576072" rtl="0">
              <a:defRPr sz="600"/>
            </a:pPr>
            <a:r>
              <a:rPr lang="fr-ca" b="0" i="0" u="none" baseline="0" dirty="0"/>
              <a:t>			</a:t>
            </a:r>
          </a:p>
          <a:p>
            <a:pPr defTabSz="576072" rtl="0">
              <a:defRPr sz="600"/>
            </a:pPr>
            <a:r>
              <a:rPr lang="fr-ca" b="0" i="0" u="none" baseline="0" dirty="0"/>
              <a:t>               		</a:t>
            </a:r>
          </a:p>
          <a:p>
            <a:pPr defTabSz="576072" rtl="0">
              <a:defRPr sz="600"/>
            </a:pPr>
            <a:endParaRPr dirty="0"/>
          </a:p>
          <a:p>
            <a:pPr defTabSz="576072" rtl="0">
              <a:defRPr sz="600"/>
            </a:pPr>
            <a:endParaRPr dirty="0"/>
          </a:p>
          <a:p>
            <a:pPr defTabSz="576072" rtl="0">
              <a:defRPr sz="1000"/>
            </a:pPr>
            <a:r>
              <a:rPr lang="fr-ca" b="0" i="0" u="none" baseline="0" dirty="0"/>
              <a:t>​ </a:t>
            </a:r>
          </a:p>
          <a:p>
            <a:pPr defTabSz="576072" rtl="0">
              <a:defRPr sz="1000"/>
            </a:pPr>
            <a:endParaRPr dirty="0"/>
          </a:p>
          <a:p>
            <a:pPr defTabSz="576072" rtl="0">
              <a:defRPr sz="600"/>
            </a:pPr>
            <a:r>
              <a:rPr lang="fr-ca" b="0" i="0" u="none" baseline="0" dirty="0"/>
              <a:t>					</a:t>
            </a:r>
          </a:p>
          <a:p>
            <a:pPr defTabSz="576072" rtl="0">
              <a:defRPr sz="600"/>
            </a:pPr>
            <a:r>
              <a:rPr lang="fr-ca" b="0" i="0" u="none" baseline="0" dirty="0"/>
              <a:t>				</a:t>
            </a:r>
          </a:p>
          <a:p>
            <a:pPr defTabSz="576072" rtl="0">
              <a:defRPr sz="600"/>
            </a:pPr>
            <a:r>
              <a:rPr lang="fr-ca" b="0" i="0" u="none" baseline="0" dirty="0"/>
              <a:t>			</a:t>
            </a:r>
          </a:p>
          <a:p>
            <a:pPr defTabSz="576072" rtl="0">
              <a:defRPr sz="600"/>
            </a:pPr>
            <a:r>
              <a:rPr lang="fr-ca" b="0" i="0" u="none" baseline="0" dirty="0"/>
              <a:t>		</a:t>
            </a:r>
          </a:p>
        </p:txBody>
      </p:sp>
      <p:sp>
        <p:nvSpPr>
          <p:cNvPr id="139" name="Shape 139"/>
          <p:cNvSpPr>
            <a:spLocks noGrp="1"/>
          </p:cNvSpPr>
          <p:nvPr>
            <p:ph type="sldNum" sz="quarter" idx="4294967295"/>
          </p:nvPr>
        </p:nvSpPr>
        <p:spPr>
          <a:xfrm>
            <a:off x="8803368" y="4710552"/>
            <a:ext cx="266180" cy="318394"/>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1</a:t>
            </a:fld>
            <a:endParaRPr/>
          </a:p>
        </p:txBody>
      </p:sp>
      <p:sp>
        <p:nvSpPr>
          <p:cNvPr id="140" name="Shape 140"/>
          <p:cNvSpPr/>
          <p:nvPr/>
        </p:nvSpPr>
        <p:spPr>
          <a:xfrm>
            <a:off x="1461344" y="3651354"/>
            <a:ext cx="8308956" cy="1446516"/>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l" rtl="0">
              <a:defRPr sz="1600"/>
            </a:pPr>
            <a:endParaRPr dirty="0"/>
          </a:p>
          <a:p>
            <a:endParaRPr sz="1600" dirty="0"/>
          </a:p>
          <a:p>
            <a:pPr algn="l" rtl="0"/>
            <a:r>
              <a:rPr lang="fr-ca" b="0" i="0" u="none" baseline="0" dirty="0"/>
              <a:t>               </a:t>
            </a:r>
            <a:r>
              <a:rPr lang="fr-ca" sz="1200" b="0" i="0" u="none" baseline="0" dirty="0">
                <a:latin typeface="Impact"/>
                <a:ea typeface="Impact"/>
                <a:cs typeface="Impact"/>
                <a:sym typeface="Impact"/>
              </a:rPr>
              <a:t>                                         Par : Tara </a:t>
            </a:r>
            <a:r>
              <a:rPr lang="fr-ca" sz="1200" b="0" i="0" u="none" baseline="0" dirty="0" err="1">
                <a:latin typeface="Impact"/>
                <a:ea typeface="Impact"/>
                <a:cs typeface="Impact"/>
                <a:sym typeface="Impact"/>
              </a:rPr>
              <a:t>Ettinger</a:t>
            </a:r>
            <a:r>
              <a:rPr lang="fr-ca" sz="1200" b="0" i="0" u="none" baseline="0" dirty="0">
                <a:latin typeface="Impact"/>
                <a:ea typeface="Impact"/>
                <a:cs typeface="Impact"/>
                <a:sym typeface="Impact"/>
              </a:rPr>
              <a:t>, travail doctoral</a:t>
            </a:r>
          </a:p>
          <a:p>
            <a:pPr algn="l" rtl="0">
              <a:defRPr sz="1200">
                <a:latin typeface="Impact"/>
                <a:ea typeface="Impact"/>
                <a:cs typeface="Impact"/>
                <a:sym typeface="Impact"/>
              </a:defRPr>
            </a:pPr>
            <a:r>
              <a:rPr lang="fr-ca" b="0" i="0" u="none" baseline="0" dirty="0"/>
              <a:t>   (Considérations culturelles dans le cadre du travail auprès des enfants et des jeunes autochtones pendant les enquêtes)</a:t>
            </a:r>
          </a:p>
          <a:p>
            <a:pPr algn="l" rtl="0">
              <a:defRPr sz="1200">
                <a:latin typeface="Impact"/>
                <a:ea typeface="Impact"/>
                <a:cs typeface="Impact"/>
                <a:sym typeface="Impact"/>
              </a:defRPr>
            </a:pPr>
            <a:r>
              <a:rPr lang="fr-ca" b="0" i="0" u="none" baseline="0" dirty="0"/>
              <a:t>                                                                             UBC, Campus Okanagan </a:t>
            </a:r>
          </a:p>
          <a:p>
            <a:pPr algn="l" rtl="0">
              <a:defRPr sz="1200">
                <a:latin typeface="Impact"/>
                <a:ea typeface="Impact"/>
                <a:cs typeface="Impact"/>
                <a:sym typeface="Impact"/>
              </a:defRPr>
            </a:pPr>
            <a:r>
              <a:rPr lang="fr-ca" b="0" i="0" u="none" baseline="0" dirty="0"/>
              <a:t>                                                                      Financé et soutenu par le CRSH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3871182" y="-102863"/>
            <a:ext cx="5189469" cy="1615793"/>
          </a:xfrm>
          <a:prstGeom prst="rect">
            <a:avLst/>
          </a:prstGeom>
          <a:ln w="12700">
            <a:miter lim="400000"/>
          </a:ln>
          <a:extLst>
            <a:ext uri="{C572A759-6A51-4108-AA02-DFA0A04FC94B}">
              <ma14:wrappingTextBoxFlag xmlns="" xmlns:ma14="http://schemas.microsoft.com/office/mac/drawingml/2011/main" val="1"/>
            </a:ext>
          </a:extLst>
        </p:spPr>
        <p:txBody>
          <a:bodyPr wrap="square" lIns="91423" tIns="91423" rIns="91423" bIns="91423">
            <a:spAutoFit/>
          </a:bodyPr>
          <a:lstStyle/>
          <a:p>
            <a:pPr algn="l" rtl="0">
              <a:defRPr sz="1100"/>
            </a:pPr>
            <a:r>
              <a:rPr lang="fr-ca" b="0" i="0" u="none" baseline="0" dirty="0"/>
              <a:t>		 	 	 		</a:t>
            </a:r>
          </a:p>
          <a:p>
            <a:pPr algn="l" rtl="0">
              <a:defRPr b="1" i="1"/>
            </a:pPr>
            <a:r>
              <a:rPr lang="fr-ca" b="0" i="0" u="none" baseline="0" dirty="0"/>
              <a:t>    		</a:t>
            </a:r>
            <a:r>
              <a:rPr lang="fr-ca" sz="1900" b="0" i="0" u="none" baseline="0" dirty="0">
                <a:latin typeface="Impact"/>
                <a:ea typeface="Impact"/>
                <a:cs typeface="Impact"/>
                <a:sym typeface="Impact"/>
              </a:rPr>
              <a:t>Chargé d’entrevues judiciaires	</a:t>
            </a:r>
            <a:r>
              <a:rPr lang="fr-ca" b="0" i="0" u="none" baseline="0" dirty="0"/>
              <a:t>		</a:t>
            </a:r>
            <a:endParaRPr sz="1100" dirty="0"/>
          </a:p>
          <a:p>
            <a:pPr algn="l" rtl="0">
              <a:defRPr sz="1100"/>
            </a:pPr>
            <a:r>
              <a:rPr lang="fr-ca" b="0" i="0" u="none" baseline="0" dirty="0"/>
              <a:t>				</a:t>
            </a:r>
          </a:p>
          <a:p>
            <a:pPr algn="l" rtl="0">
              <a:defRPr sz="1100"/>
            </a:pPr>
            <a:r>
              <a:rPr lang="fr-ca" b="0" i="0" u="none" baseline="0" dirty="0"/>
              <a:t>			</a:t>
            </a:r>
          </a:p>
          <a:p>
            <a:pPr algn="l" rtl="0">
              <a:defRPr sz="1100"/>
            </a:pPr>
            <a:r>
              <a:rPr lang="fr-ca" b="0" i="0" u="none" baseline="0" dirty="0"/>
              <a:t>		</a:t>
            </a:r>
          </a:p>
        </p:txBody>
      </p:sp>
      <p:grpSp>
        <p:nvGrpSpPr>
          <p:cNvPr id="210" name="Group 210"/>
          <p:cNvGrpSpPr/>
          <p:nvPr/>
        </p:nvGrpSpPr>
        <p:grpSpPr>
          <a:xfrm>
            <a:off x="783024" y="941099"/>
            <a:ext cx="822904" cy="822903"/>
            <a:chOff x="0" y="0"/>
            <a:chExt cx="822902" cy="822902"/>
          </a:xfrm>
        </p:grpSpPr>
        <p:sp>
          <p:nvSpPr>
            <p:cNvPr id="207" name="Shape 207"/>
            <p:cNvSpPr/>
            <p:nvPr/>
          </p:nvSpPr>
          <p:spPr>
            <a:xfrm>
              <a:off x="0" y="-1"/>
              <a:ext cx="822902" cy="822903"/>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208" name="Shape 208"/>
            <p:cNvSpPr/>
            <p:nvPr/>
          </p:nvSpPr>
          <p:spPr>
            <a:xfrm>
              <a:off x="236774"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209" name="Shape 209"/>
            <p:cNvSpPr/>
            <p:nvPr/>
          </p:nvSpPr>
          <p:spPr>
            <a:xfrm>
              <a:off x="-1" y="-1"/>
              <a:ext cx="822904" cy="822902"/>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211" name="Shape 211"/>
          <p:cNvSpPr/>
          <p:nvPr/>
        </p:nvSpPr>
        <p:spPr>
          <a:xfrm>
            <a:off x="308649" y="232773"/>
            <a:ext cx="6295203" cy="474948"/>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l" rtl="0"/>
            <a:r>
              <a:rPr lang="fr-ca" b="0" i="0" u="none" baseline="0"/>
              <a:t>          </a:t>
            </a:r>
            <a:r>
              <a:rPr lang="fr-ca" sz="1900" b="0" i="0" u="none" baseline="0">
                <a:latin typeface="Impact"/>
                <a:ea typeface="Impact"/>
                <a:cs typeface="Impact"/>
                <a:sym typeface="Impact"/>
              </a:rPr>
              <a:t> Enfant </a:t>
            </a:r>
          </a:p>
        </p:txBody>
      </p:sp>
      <p:sp>
        <p:nvSpPr>
          <p:cNvPr id="212" name="Shape 212"/>
          <p:cNvSpPr/>
          <p:nvPr/>
        </p:nvSpPr>
        <p:spPr>
          <a:xfrm>
            <a:off x="417841" y="3221325"/>
            <a:ext cx="8917918" cy="474949"/>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defRPr sz="1900">
                <a:latin typeface="Impact"/>
                <a:ea typeface="Impact"/>
                <a:cs typeface="Impact"/>
                <a:sym typeface="Impact"/>
              </a:defRPr>
            </a:lvl1pPr>
          </a:lstStyle>
          <a:p>
            <a:pPr algn="l" rtl="0"/>
            <a:r>
              <a:rPr lang="fr-ca" b="0" i="0" u="none" baseline="0" dirty="0"/>
              <a:t>De nombreuses situations visant des enfants/jeunes peuvent créer des obstacles aux divulgations formelles. </a:t>
            </a:r>
          </a:p>
        </p:txBody>
      </p:sp>
      <p:sp>
        <p:nvSpPr>
          <p:cNvPr id="213" name="Shape 213"/>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10</a:t>
            </a:fld>
            <a:endParaRPr/>
          </a:p>
        </p:txBody>
      </p:sp>
      <p:sp>
        <p:nvSpPr>
          <p:cNvPr id="214" name="Shape 214"/>
          <p:cNvSpPr/>
          <p:nvPr/>
        </p:nvSpPr>
        <p:spPr>
          <a:xfrm>
            <a:off x="6972300" y="717550"/>
            <a:ext cx="1270000" cy="1270000"/>
          </a:xfrm>
          <a:prstGeom prst="ellipse">
            <a:avLst/>
          </a:prstGeom>
          <a:solidFill>
            <a:srgbClr val="BBC7CD"/>
          </a:solidFill>
          <a:ln w="12700">
            <a:solidFill>
              <a:srgbClr val="000000"/>
            </a:solidFill>
            <a:miter lim="400000"/>
          </a:ln>
          <a:effectLst>
            <a:outerShdw blurRad="38100" dist="20000" dir="5400000" rotWithShape="0">
              <a:srgbClr val="000000">
                <a:alpha val="38000"/>
              </a:srgbClr>
            </a:outerShdw>
          </a:effectLst>
        </p:spPr>
        <p:txBody>
          <a:bodyPr lIns="45718" tIns="45718" rIns="45718" bIns="45718" anchor="ctr"/>
          <a:lstStyle/>
          <a:p>
            <a:pPr algn="l" rtl="0">
              <a:defRPr>
                <a:solidFill>
                  <a:srgbClr val="FFFFFF"/>
                </a:solidFill>
              </a:defRPr>
            </a:pPr>
            <a:endParaRPr/>
          </a:p>
        </p:txBody>
      </p:sp>
      <p:sp>
        <p:nvSpPr>
          <p:cNvPr id="215" name="Shape 215"/>
          <p:cNvSpPr/>
          <p:nvPr/>
        </p:nvSpPr>
        <p:spPr>
          <a:xfrm>
            <a:off x="7315199" y="1028650"/>
            <a:ext cx="129808" cy="133401"/>
          </a:xfrm>
          <a:prstGeom prst="ellipse">
            <a:avLst/>
          </a:prstGeom>
          <a:solidFill>
            <a:srgbClr val="FFFFFF"/>
          </a:solidFill>
          <a:ln w="25400">
            <a:solidFill>
              <a:schemeClr val="accent3">
                <a:satOff val="-2341"/>
                <a:lumOff val="-10823"/>
              </a:schemeClr>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216" name="Shape 216"/>
          <p:cNvSpPr/>
          <p:nvPr/>
        </p:nvSpPr>
        <p:spPr>
          <a:xfrm>
            <a:off x="7075668" y="1352550"/>
            <a:ext cx="531632" cy="393891"/>
          </a:xfrm>
          <a:custGeom>
            <a:avLst/>
            <a:gdLst/>
            <a:ahLst/>
            <a:cxnLst>
              <a:cxn ang="0">
                <a:pos x="wd2" y="hd2"/>
              </a:cxn>
              <a:cxn ang="5400000">
                <a:pos x="wd2" y="hd2"/>
              </a:cxn>
              <a:cxn ang="10800000">
                <a:pos x="wd2" y="hd2"/>
              </a:cxn>
              <a:cxn ang="16200000">
                <a:pos x="wd2" y="hd2"/>
              </a:cxn>
            </a:cxnLst>
            <a:rect l="0" t="0" r="r" b="b"/>
            <a:pathLst>
              <a:path w="21600" h="18182" extrusionOk="0">
                <a:moveTo>
                  <a:pt x="21600" y="0"/>
                </a:moveTo>
                <a:cubicBezTo>
                  <a:pt x="9121" y="16239"/>
                  <a:pt x="1921" y="21600"/>
                  <a:pt x="0" y="16084"/>
                </a:cubicBezTo>
              </a:path>
            </a:pathLst>
          </a:custGeom>
          <a:ln w="25400">
            <a:solidFill>
              <a:srgbClr val="000000"/>
            </a:solidFill>
          </a:ln>
          <a:effectLst>
            <a:outerShdw blurRad="38100" dist="20000" dir="5400000" rotWithShape="0">
              <a:srgbClr val="000000">
                <a:alpha val="38000"/>
              </a:srgbClr>
            </a:outerShdw>
          </a:effectLst>
        </p:spPr>
        <p:txBody>
          <a:bodyPr lIns="45718" tIns="45718" rIns="45718" bIns="45718"/>
          <a:lstStyle/>
          <a:p>
            <a:endParaRPr/>
          </a:p>
        </p:txBody>
      </p:sp>
      <p:sp>
        <p:nvSpPr>
          <p:cNvPr id="217" name="Shape 217"/>
          <p:cNvSpPr/>
          <p:nvPr/>
        </p:nvSpPr>
        <p:spPr>
          <a:xfrm>
            <a:off x="6795017" y="1285850"/>
            <a:ext cx="240783" cy="133400"/>
          </a:xfrm>
          <a:prstGeom prst="ellipse">
            <a:avLst/>
          </a:prstGeom>
          <a:solidFill>
            <a:srgbClr val="BBC7CD"/>
          </a:solidFill>
          <a:ln w="25400">
            <a:solidFill>
              <a:schemeClr val="accent3">
                <a:satOff val="-2341"/>
                <a:lumOff val="-10823"/>
              </a:schemeClr>
            </a:solidFill>
          </a:ln>
          <a:effectLst>
            <a:outerShdw blurRad="38100" dist="23000" dir="5400000" rotWithShape="0">
              <a:srgbClr val="000000">
                <a:alpha val="35000"/>
              </a:srgbClr>
            </a:outerShdw>
          </a:effectLst>
        </p:spPr>
        <p:txBody>
          <a:bodyPr lIns="45718" tIns="45718" rIns="45718" bIns="45718" anchor="ctr"/>
          <a:lstStyle/>
          <a:p>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p:nvPr/>
        </p:nvSpPr>
        <p:spPr>
          <a:xfrm>
            <a:off x="4734759" y="62237"/>
            <a:ext cx="4488301" cy="1615793"/>
          </a:xfrm>
          <a:prstGeom prst="rect">
            <a:avLst/>
          </a:prstGeom>
          <a:ln w="12700">
            <a:miter lim="400000"/>
          </a:ln>
          <a:extLst>
            <a:ext uri="{C572A759-6A51-4108-AA02-DFA0A04FC94B}">
              <ma14:wrappingTextBoxFlag xmlns="" xmlns:ma14="http://schemas.microsoft.com/office/mac/drawingml/2011/main" val="1"/>
            </a:ext>
          </a:extLst>
        </p:spPr>
        <p:txBody>
          <a:bodyPr wrap="square" lIns="91423" tIns="91423" rIns="91423" bIns="91423">
            <a:spAutoFit/>
          </a:bodyPr>
          <a:lstStyle/>
          <a:p>
            <a:pPr algn="l" rtl="0">
              <a:defRPr sz="1100"/>
            </a:pPr>
            <a:r>
              <a:rPr lang="fr-ca" b="0" i="0" u="none" baseline="0" dirty="0"/>
              <a:t>		 	 	 		</a:t>
            </a:r>
          </a:p>
          <a:p>
            <a:pPr algn="l" rtl="0">
              <a:defRPr b="1" i="1"/>
            </a:pPr>
            <a:r>
              <a:rPr lang="fr-ca" b="0" i="0" u="none" baseline="0" dirty="0"/>
              <a:t>    	</a:t>
            </a:r>
            <a:r>
              <a:rPr lang="fr-ca" sz="1900" b="0" i="0" u="none" baseline="0" dirty="0">
                <a:latin typeface="Impact"/>
                <a:ea typeface="Impact"/>
                <a:cs typeface="Impact"/>
                <a:sym typeface="Impact"/>
              </a:rPr>
              <a:t>Chargé d’entrevues judiciaires	</a:t>
            </a:r>
            <a:r>
              <a:rPr lang="fr-ca" b="0" i="0" u="none" baseline="0" dirty="0"/>
              <a:t>		</a:t>
            </a:r>
            <a:endParaRPr sz="1100" dirty="0"/>
          </a:p>
          <a:p>
            <a:pPr algn="l" rtl="0">
              <a:defRPr sz="1100"/>
            </a:pPr>
            <a:r>
              <a:rPr lang="fr-ca" b="0" i="0" u="none" baseline="0" dirty="0"/>
              <a:t>				</a:t>
            </a:r>
          </a:p>
          <a:p>
            <a:pPr algn="l" rtl="0">
              <a:defRPr sz="1100"/>
            </a:pPr>
            <a:r>
              <a:rPr lang="fr-ca" b="0" i="0" u="none" baseline="0" dirty="0"/>
              <a:t>			</a:t>
            </a:r>
          </a:p>
          <a:p>
            <a:pPr algn="l" rtl="0">
              <a:defRPr sz="1100"/>
            </a:pPr>
            <a:r>
              <a:rPr lang="fr-ca" b="0" i="0" u="none" baseline="0" dirty="0"/>
              <a:t>		</a:t>
            </a:r>
          </a:p>
        </p:txBody>
      </p:sp>
      <p:grpSp>
        <p:nvGrpSpPr>
          <p:cNvPr id="223" name="Group 223"/>
          <p:cNvGrpSpPr/>
          <p:nvPr/>
        </p:nvGrpSpPr>
        <p:grpSpPr>
          <a:xfrm>
            <a:off x="744924" y="1511545"/>
            <a:ext cx="822904" cy="822904"/>
            <a:chOff x="0" y="0"/>
            <a:chExt cx="822902" cy="822902"/>
          </a:xfrm>
        </p:grpSpPr>
        <p:sp>
          <p:nvSpPr>
            <p:cNvPr id="220" name="Shape 220"/>
            <p:cNvSpPr/>
            <p:nvPr/>
          </p:nvSpPr>
          <p:spPr>
            <a:xfrm>
              <a:off x="0" y="0"/>
              <a:ext cx="822902" cy="822902"/>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221" name="Shape 221"/>
            <p:cNvSpPr/>
            <p:nvPr/>
          </p:nvSpPr>
          <p:spPr>
            <a:xfrm>
              <a:off x="236773"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222" name="Shape 222"/>
            <p:cNvSpPr/>
            <p:nvPr/>
          </p:nvSpPr>
          <p:spPr>
            <a:xfrm>
              <a:off x="-1" y="-1"/>
              <a:ext cx="822904" cy="822904"/>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224" name="Shape 224"/>
          <p:cNvSpPr/>
          <p:nvPr/>
        </p:nvSpPr>
        <p:spPr>
          <a:xfrm>
            <a:off x="283249" y="370275"/>
            <a:ext cx="6295203" cy="474949"/>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l" rtl="0"/>
            <a:r>
              <a:rPr lang="fr-ca" b="0" i="0" u="none" baseline="0"/>
              <a:t>          </a:t>
            </a:r>
            <a:r>
              <a:rPr lang="fr-ca" sz="1900" b="0" i="0" u="none" baseline="0">
                <a:latin typeface="Impact"/>
                <a:ea typeface="Impact"/>
                <a:cs typeface="Impact"/>
                <a:sym typeface="Impact"/>
              </a:rPr>
              <a:t> Enfant </a:t>
            </a:r>
          </a:p>
        </p:txBody>
      </p:sp>
      <p:sp>
        <p:nvSpPr>
          <p:cNvPr id="225" name="Shape 225"/>
          <p:cNvSpPr/>
          <p:nvPr/>
        </p:nvSpPr>
        <p:spPr>
          <a:xfrm>
            <a:off x="1761800" y="2470673"/>
            <a:ext cx="1276872" cy="921934"/>
          </a:xfrm>
          <a:prstGeom prst="line">
            <a:avLst/>
          </a:prstGeom>
          <a:ln>
            <a:solidFill>
              <a:srgbClr val="585858"/>
            </a:solidFill>
          </a:ln>
        </p:spPr>
        <p:txBody>
          <a:bodyPr lIns="45718" tIns="45718" rIns="45718" bIns="45718"/>
          <a:lstStyle/>
          <a:p>
            <a:endParaRPr/>
          </a:p>
        </p:txBody>
      </p:sp>
      <p:sp>
        <p:nvSpPr>
          <p:cNvPr id="226" name="Shape 226"/>
          <p:cNvSpPr>
            <a:spLocks noGrp="1"/>
          </p:cNvSpPr>
          <p:nvPr>
            <p:ph type="sldNum" sz="quarter" idx="4294967295"/>
          </p:nvPr>
        </p:nvSpPr>
        <p:spPr>
          <a:xfrm>
            <a:off x="8693770" y="4700818"/>
            <a:ext cx="327386"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11</a:t>
            </a:fld>
            <a:endParaRPr/>
          </a:p>
        </p:txBody>
      </p:sp>
      <p:sp>
        <p:nvSpPr>
          <p:cNvPr id="227" name="Shape 227"/>
          <p:cNvSpPr/>
          <p:nvPr/>
        </p:nvSpPr>
        <p:spPr>
          <a:xfrm flipV="1">
            <a:off x="1837999" y="1690117"/>
            <a:ext cx="1636539" cy="159954"/>
          </a:xfrm>
          <a:prstGeom prst="line">
            <a:avLst/>
          </a:prstGeom>
          <a:ln>
            <a:solidFill>
              <a:srgbClr val="585858"/>
            </a:solidFill>
          </a:ln>
        </p:spPr>
        <p:txBody>
          <a:bodyPr lIns="45718" tIns="45718" rIns="45718" bIns="45718"/>
          <a:lstStyle/>
          <a:p>
            <a:endParaRPr/>
          </a:p>
        </p:txBody>
      </p:sp>
      <p:sp>
        <p:nvSpPr>
          <p:cNvPr id="228" name="Shape 228"/>
          <p:cNvSpPr/>
          <p:nvPr/>
        </p:nvSpPr>
        <p:spPr>
          <a:xfrm>
            <a:off x="7010400" y="1287995"/>
            <a:ext cx="1270000" cy="1270004"/>
          </a:xfrm>
          <a:prstGeom prst="ellipse">
            <a:avLst/>
          </a:prstGeom>
          <a:solidFill>
            <a:srgbClr val="BBC7CD"/>
          </a:solidFill>
          <a:ln w="12700">
            <a:solidFill>
              <a:srgbClr val="000000"/>
            </a:solidFill>
            <a:miter lim="400000"/>
          </a:ln>
          <a:effectLst>
            <a:outerShdw blurRad="38100" dist="20000" dir="5400000" rotWithShape="0">
              <a:srgbClr val="000000">
                <a:alpha val="38000"/>
              </a:srgbClr>
            </a:outerShdw>
          </a:effectLst>
        </p:spPr>
        <p:txBody>
          <a:bodyPr lIns="45718" tIns="45718" rIns="45718" bIns="45718" anchor="ctr"/>
          <a:lstStyle/>
          <a:p>
            <a:pPr algn="l" rtl="0">
              <a:defRPr>
                <a:solidFill>
                  <a:srgbClr val="FFFFFF"/>
                </a:solidFill>
              </a:defRPr>
            </a:pPr>
            <a:endParaRPr/>
          </a:p>
        </p:txBody>
      </p:sp>
      <p:sp>
        <p:nvSpPr>
          <p:cNvPr id="229" name="Shape 229"/>
          <p:cNvSpPr/>
          <p:nvPr/>
        </p:nvSpPr>
        <p:spPr>
          <a:xfrm>
            <a:off x="7365999" y="1566465"/>
            <a:ext cx="129808" cy="133403"/>
          </a:xfrm>
          <a:prstGeom prst="ellipse">
            <a:avLst/>
          </a:prstGeom>
          <a:solidFill>
            <a:srgbClr val="FFFFFF"/>
          </a:solidFill>
          <a:ln w="25400">
            <a:solidFill>
              <a:schemeClr val="accent3">
                <a:satOff val="-2341"/>
                <a:lumOff val="-10823"/>
              </a:schemeClr>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230" name="Shape 230"/>
          <p:cNvSpPr/>
          <p:nvPr/>
        </p:nvSpPr>
        <p:spPr>
          <a:xfrm>
            <a:off x="7161741" y="1922995"/>
            <a:ext cx="483660" cy="401207"/>
          </a:xfrm>
          <a:custGeom>
            <a:avLst/>
            <a:gdLst/>
            <a:ahLst/>
            <a:cxnLst>
              <a:cxn ang="0">
                <a:pos x="wd2" y="hd2"/>
              </a:cxn>
              <a:cxn ang="5400000">
                <a:pos x="wd2" y="hd2"/>
              </a:cxn>
              <a:cxn ang="10800000">
                <a:pos x="wd2" y="hd2"/>
              </a:cxn>
              <a:cxn ang="16200000">
                <a:pos x="wd2" y="hd2"/>
              </a:cxn>
            </a:cxnLst>
            <a:rect l="0" t="0" r="r" b="b"/>
            <a:pathLst>
              <a:path w="21600" h="18273" extrusionOk="0">
                <a:moveTo>
                  <a:pt x="21600" y="0"/>
                </a:moveTo>
                <a:cubicBezTo>
                  <a:pt x="9664" y="16158"/>
                  <a:pt x="2464" y="21600"/>
                  <a:pt x="0" y="16327"/>
                </a:cubicBezTo>
              </a:path>
            </a:pathLst>
          </a:custGeom>
          <a:ln w="25400">
            <a:solidFill>
              <a:srgbClr val="000000"/>
            </a:solidFill>
          </a:ln>
          <a:effectLst>
            <a:outerShdw blurRad="38100" dist="20000" dir="5400000" rotWithShape="0">
              <a:srgbClr val="000000">
                <a:alpha val="38000"/>
              </a:srgbClr>
            </a:outerShdw>
          </a:effectLst>
        </p:spPr>
        <p:txBody>
          <a:bodyPr lIns="45718" tIns="45718" rIns="45718" bIns="45718"/>
          <a:lstStyle/>
          <a:p>
            <a:endParaRPr/>
          </a:p>
        </p:txBody>
      </p:sp>
      <p:sp>
        <p:nvSpPr>
          <p:cNvPr id="231" name="Shape 231"/>
          <p:cNvSpPr/>
          <p:nvPr/>
        </p:nvSpPr>
        <p:spPr>
          <a:xfrm>
            <a:off x="6858517" y="1856295"/>
            <a:ext cx="240783" cy="133403"/>
          </a:xfrm>
          <a:prstGeom prst="ellipse">
            <a:avLst/>
          </a:prstGeom>
          <a:solidFill>
            <a:srgbClr val="BBC7CD"/>
          </a:solidFill>
          <a:ln w="25400">
            <a:solidFill>
              <a:schemeClr val="accent3">
                <a:satOff val="-2341"/>
                <a:lumOff val="-10823"/>
              </a:schemeClr>
            </a:solidFill>
          </a:ln>
          <a:effectLst>
            <a:outerShdw blurRad="38100" dist="23000" dir="5400000" rotWithShape="0">
              <a:srgbClr val="000000">
                <a:alpha val="35000"/>
              </a:srgbClr>
            </a:outerShdw>
          </a:effectLst>
        </p:spPr>
        <p:txBody>
          <a:bodyPr lIns="45718" tIns="45718" rIns="45718" bIns="45718" anchor="ctr"/>
          <a:lstStyle/>
          <a:p>
            <a:endParaRPr/>
          </a:p>
        </p:txBody>
      </p:sp>
      <p:grpSp>
        <p:nvGrpSpPr>
          <p:cNvPr id="234" name="Group 234"/>
          <p:cNvGrpSpPr/>
          <p:nvPr/>
        </p:nvGrpSpPr>
        <p:grpSpPr>
          <a:xfrm>
            <a:off x="3643112" y="1120116"/>
            <a:ext cx="1495202" cy="822900"/>
            <a:chOff x="0" y="0"/>
            <a:chExt cx="1495200" cy="822898"/>
          </a:xfrm>
        </p:grpSpPr>
        <p:sp>
          <p:nvSpPr>
            <p:cNvPr id="232" name="Shape 232"/>
            <p:cNvSpPr/>
            <p:nvPr/>
          </p:nvSpPr>
          <p:spPr>
            <a:xfrm>
              <a:off x="0" y="0"/>
              <a:ext cx="1495201" cy="822899"/>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33" name="Shape 233"/>
            <p:cNvSpPr/>
            <p:nvPr/>
          </p:nvSpPr>
          <p:spPr>
            <a:xfrm>
              <a:off x="0" y="267038"/>
              <a:ext cx="1495201" cy="2888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p>
              <a:pPr algn="l" rtl="0"/>
              <a:r>
                <a:rPr lang="fr-ca" b="0" i="0" u="none" baseline="0"/>
                <a:t> Malentendant </a:t>
              </a:r>
            </a:p>
          </p:txBody>
        </p:sp>
      </p:grpSp>
      <p:grpSp>
        <p:nvGrpSpPr>
          <p:cNvPr id="237" name="Group 237"/>
          <p:cNvGrpSpPr/>
          <p:nvPr/>
        </p:nvGrpSpPr>
        <p:grpSpPr>
          <a:xfrm>
            <a:off x="3178993" y="3090324"/>
            <a:ext cx="1688216" cy="822176"/>
            <a:chOff x="0" y="0"/>
            <a:chExt cx="1688215" cy="822175"/>
          </a:xfrm>
        </p:grpSpPr>
        <p:sp>
          <p:nvSpPr>
            <p:cNvPr id="235" name="Shape 235"/>
            <p:cNvSpPr/>
            <p:nvPr/>
          </p:nvSpPr>
          <p:spPr>
            <a:xfrm>
              <a:off x="0" y="0"/>
              <a:ext cx="1688216" cy="822176"/>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36" name="Shape 236"/>
            <p:cNvSpPr/>
            <p:nvPr/>
          </p:nvSpPr>
          <p:spPr>
            <a:xfrm>
              <a:off x="0" y="119372"/>
              <a:ext cx="1688216" cy="5834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           Se sent    </a:t>
              </a:r>
            </a:p>
            <a:p>
              <a:pPr algn="l" rtl="0"/>
              <a:r>
                <a:rPr lang="fr-ca" b="0" i="0" u="none" baseline="0"/>
                <a:t>     mal à l’aise </a:t>
              </a:r>
            </a:p>
          </p:txBody>
        </p:sp>
      </p:gr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 name="Group 242"/>
          <p:cNvGrpSpPr/>
          <p:nvPr/>
        </p:nvGrpSpPr>
        <p:grpSpPr>
          <a:xfrm>
            <a:off x="4078773" y="799152"/>
            <a:ext cx="822903" cy="822904"/>
            <a:chOff x="0" y="0"/>
            <a:chExt cx="822902" cy="822902"/>
          </a:xfrm>
        </p:grpSpPr>
        <p:sp>
          <p:nvSpPr>
            <p:cNvPr id="239" name="Shape 239"/>
            <p:cNvSpPr/>
            <p:nvPr/>
          </p:nvSpPr>
          <p:spPr>
            <a:xfrm>
              <a:off x="0" y="0"/>
              <a:ext cx="822902" cy="822902"/>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240" name="Shape 240"/>
            <p:cNvSpPr/>
            <p:nvPr/>
          </p:nvSpPr>
          <p:spPr>
            <a:xfrm>
              <a:off x="236773"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241" name="Shape 241"/>
            <p:cNvSpPr/>
            <p:nvPr/>
          </p:nvSpPr>
          <p:spPr>
            <a:xfrm>
              <a:off x="-1" y="-1"/>
              <a:ext cx="822904" cy="822904"/>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243" name="Shape 243"/>
          <p:cNvSpPr/>
          <p:nvPr/>
        </p:nvSpPr>
        <p:spPr>
          <a:xfrm flipH="1">
            <a:off x="2279075" y="2500675"/>
            <a:ext cx="1740900" cy="1528502"/>
          </a:xfrm>
          <a:prstGeom prst="line">
            <a:avLst/>
          </a:prstGeom>
          <a:ln>
            <a:solidFill>
              <a:srgbClr val="585858"/>
            </a:solidFill>
          </a:ln>
        </p:spPr>
        <p:txBody>
          <a:bodyPr lIns="45718" tIns="45718" rIns="45718" bIns="45718"/>
          <a:lstStyle/>
          <a:p>
            <a:endParaRPr/>
          </a:p>
        </p:txBody>
      </p:sp>
      <p:sp>
        <p:nvSpPr>
          <p:cNvPr id="244" name="Shape 244"/>
          <p:cNvSpPr/>
          <p:nvPr/>
        </p:nvSpPr>
        <p:spPr>
          <a:xfrm>
            <a:off x="4960399" y="2492099"/>
            <a:ext cx="1395003" cy="1537202"/>
          </a:xfrm>
          <a:prstGeom prst="line">
            <a:avLst/>
          </a:prstGeom>
          <a:ln>
            <a:solidFill>
              <a:srgbClr val="585858"/>
            </a:solidFill>
          </a:ln>
        </p:spPr>
        <p:txBody>
          <a:bodyPr lIns="45718" tIns="45718" rIns="45718" bIns="45718"/>
          <a:lstStyle/>
          <a:p>
            <a:endParaRPr/>
          </a:p>
        </p:txBody>
      </p:sp>
      <p:grpSp>
        <p:nvGrpSpPr>
          <p:cNvPr id="247" name="Group 247"/>
          <p:cNvGrpSpPr/>
          <p:nvPr/>
        </p:nvGrpSpPr>
        <p:grpSpPr>
          <a:xfrm>
            <a:off x="990824" y="3931925"/>
            <a:ext cx="1359002" cy="822902"/>
            <a:chOff x="0" y="0"/>
            <a:chExt cx="1359001" cy="822901"/>
          </a:xfrm>
        </p:grpSpPr>
        <p:sp>
          <p:nvSpPr>
            <p:cNvPr id="245" name="Shape 245"/>
            <p:cNvSpPr/>
            <p:nvPr/>
          </p:nvSpPr>
          <p:spPr>
            <a:xfrm>
              <a:off x="-1" y="-1"/>
              <a:ext cx="13590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46" name="Shape 246"/>
            <p:cNvSpPr/>
            <p:nvPr/>
          </p:nvSpPr>
          <p:spPr>
            <a:xfrm>
              <a:off x="-1" y="221332"/>
              <a:ext cx="1359003"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Santé mentale</a:t>
              </a:r>
            </a:p>
          </p:txBody>
        </p:sp>
      </p:grpSp>
      <p:grpSp>
        <p:nvGrpSpPr>
          <p:cNvPr id="250" name="Group 250"/>
          <p:cNvGrpSpPr/>
          <p:nvPr/>
        </p:nvGrpSpPr>
        <p:grpSpPr>
          <a:xfrm>
            <a:off x="6355399" y="4029300"/>
            <a:ext cx="1495204" cy="822902"/>
            <a:chOff x="-1" y="0"/>
            <a:chExt cx="1495203" cy="822901"/>
          </a:xfrm>
        </p:grpSpPr>
        <p:sp>
          <p:nvSpPr>
            <p:cNvPr id="248" name="Shape 248"/>
            <p:cNvSpPr/>
            <p:nvPr/>
          </p:nvSpPr>
          <p:spPr>
            <a:xfrm>
              <a:off x="-2" y="-1"/>
              <a:ext cx="1495204"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49" name="Shape 249"/>
            <p:cNvSpPr/>
            <p:nvPr/>
          </p:nvSpPr>
          <p:spPr>
            <a:xfrm>
              <a:off x="-2" y="221332"/>
              <a:ext cx="1495204"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Communication</a:t>
              </a:r>
            </a:p>
          </p:txBody>
        </p:sp>
      </p:grpSp>
      <p:sp>
        <p:nvSpPr>
          <p:cNvPr id="251" name="Shape 251"/>
          <p:cNvSpPr/>
          <p:nvPr/>
        </p:nvSpPr>
        <p:spPr>
          <a:xfrm>
            <a:off x="5119975" y="1892050"/>
            <a:ext cx="2093700" cy="1030501"/>
          </a:xfrm>
          <a:prstGeom prst="line">
            <a:avLst/>
          </a:prstGeom>
          <a:ln>
            <a:solidFill>
              <a:srgbClr val="585858"/>
            </a:solidFill>
          </a:ln>
        </p:spPr>
        <p:txBody>
          <a:bodyPr lIns="45718" tIns="45718" rIns="45718" bIns="45718"/>
          <a:lstStyle/>
          <a:p>
            <a:endParaRPr/>
          </a:p>
        </p:txBody>
      </p:sp>
      <p:grpSp>
        <p:nvGrpSpPr>
          <p:cNvPr id="3" name="Group 2">
            <a:extLst>
              <a:ext uri="{FF2B5EF4-FFF2-40B4-BE49-F238E27FC236}">
                <a16:creationId xmlns:a16="http://schemas.microsoft.com/office/drawing/2014/main" id="{8DA0D23F-4B4B-965B-4EB8-548E87B16149}"/>
              </a:ext>
            </a:extLst>
          </p:cNvPr>
          <p:cNvGrpSpPr/>
          <p:nvPr/>
        </p:nvGrpSpPr>
        <p:grpSpPr>
          <a:xfrm>
            <a:off x="7295824" y="2500675"/>
            <a:ext cx="1570204" cy="1071901"/>
            <a:chOff x="7295824" y="2500675"/>
            <a:chExt cx="1570204" cy="1071901"/>
          </a:xfrm>
        </p:grpSpPr>
        <p:sp>
          <p:nvSpPr>
            <p:cNvPr id="252" name="Shape 252"/>
            <p:cNvSpPr/>
            <p:nvPr/>
          </p:nvSpPr>
          <p:spPr>
            <a:xfrm>
              <a:off x="7295824" y="2500675"/>
              <a:ext cx="1570204" cy="1071901"/>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53" name="Shape 253"/>
            <p:cNvSpPr/>
            <p:nvPr/>
          </p:nvSpPr>
          <p:spPr>
            <a:xfrm>
              <a:off x="7295824" y="2526167"/>
              <a:ext cx="1570204" cy="10464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dirty="0"/>
                <a:t>Besoin de renseignements sur le processus d’entrevue</a:t>
              </a:r>
            </a:p>
          </p:txBody>
        </p:sp>
      </p:grpSp>
      <p:sp>
        <p:nvSpPr>
          <p:cNvPr id="255" name="Shape 255"/>
          <p:cNvSpPr/>
          <p:nvPr/>
        </p:nvSpPr>
        <p:spPr>
          <a:xfrm>
            <a:off x="4383999" y="2431824"/>
            <a:ext cx="241803" cy="1297502"/>
          </a:xfrm>
          <a:prstGeom prst="line">
            <a:avLst/>
          </a:prstGeom>
          <a:ln>
            <a:solidFill>
              <a:srgbClr val="585858"/>
            </a:solidFill>
          </a:ln>
        </p:spPr>
        <p:txBody>
          <a:bodyPr lIns="45718" tIns="45718" rIns="45718" bIns="45718"/>
          <a:lstStyle/>
          <a:p>
            <a:endParaRPr/>
          </a:p>
        </p:txBody>
      </p:sp>
      <p:grpSp>
        <p:nvGrpSpPr>
          <p:cNvPr id="258" name="Group 258"/>
          <p:cNvGrpSpPr/>
          <p:nvPr/>
        </p:nvGrpSpPr>
        <p:grpSpPr>
          <a:xfrm>
            <a:off x="4019975" y="3729349"/>
            <a:ext cx="940501" cy="822902"/>
            <a:chOff x="0" y="0"/>
            <a:chExt cx="940500" cy="822901"/>
          </a:xfrm>
        </p:grpSpPr>
        <p:sp>
          <p:nvSpPr>
            <p:cNvPr id="256" name="Shape 256"/>
            <p:cNvSpPr/>
            <p:nvPr/>
          </p:nvSpPr>
          <p:spPr>
            <a:xfrm>
              <a:off x="-1" y="-1"/>
              <a:ext cx="940502"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57" name="Shape 257"/>
            <p:cNvSpPr/>
            <p:nvPr/>
          </p:nvSpPr>
          <p:spPr>
            <a:xfrm>
              <a:off x="-1" y="221332"/>
              <a:ext cx="940502"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Culture </a:t>
              </a:r>
            </a:p>
          </p:txBody>
        </p:sp>
      </p:grpSp>
      <p:sp>
        <p:nvSpPr>
          <p:cNvPr id="259" name="Shape 259"/>
          <p:cNvSpPr/>
          <p:nvPr/>
        </p:nvSpPr>
        <p:spPr>
          <a:xfrm flipH="1">
            <a:off x="2421148" y="2170125"/>
            <a:ext cx="1357502" cy="327002"/>
          </a:xfrm>
          <a:prstGeom prst="line">
            <a:avLst/>
          </a:prstGeom>
          <a:ln>
            <a:solidFill>
              <a:srgbClr val="585858"/>
            </a:solidFill>
          </a:ln>
        </p:spPr>
        <p:txBody>
          <a:bodyPr lIns="45718" tIns="45718" rIns="45718" bIns="45718"/>
          <a:lstStyle/>
          <a:p>
            <a:endParaRPr/>
          </a:p>
        </p:txBody>
      </p:sp>
      <p:grpSp>
        <p:nvGrpSpPr>
          <p:cNvPr id="2" name="Group 1">
            <a:extLst>
              <a:ext uri="{FF2B5EF4-FFF2-40B4-BE49-F238E27FC236}">
                <a16:creationId xmlns:a16="http://schemas.microsoft.com/office/drawing/2014/main" id="{B27D62FA-62CE-E774-089D-7A50639B4548}"/>
              </a:ext>
            </a:extLst>
          </p:cNvPr>
          <p:cNvGrpSpPr/>
          <p:nvPr/>
        </p:nvGrpSpPr>
        <p:grpSpPr>
          <a:xfrm>
            <a:off x="751019" y="2815264"/>
            <a:ext cx="1773753" cy="830962"/>
            <a:chOff x="751019" y="2815264"/>
            <a:chExt cx="1773753" cy="830962"/>
          </a:xfrm>
        </p:grpSpPr>
        <p:sp>
          <p:nvSpPr>
            <p:cNvPr id="260" name="Shape 260"/>
            <p:cNvSpPr/>
            <p:nvPr/>
          </p:nvSpPr>
          <p:spPr>
            <a:xfrm>
              <a:off x="751019" y="2858264"/>
              <a:ext cx="1773753" cy="696176"/>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61" name="Shape 261"/>
            <p:cNvSpPr/>
            <p:nvPr/>
          </p:nvSpPr>
          <p:spPr>
            <a:xfrm>
              <a:off x="751019" y="2815264"/>
              <a:ext cx="1773753" cy="8309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dirty="0"/>
                <a:t>Besoins relatifs à la relation avec le chargé d’entrevues</a:t>
              </a:r>
            </a:p>
          </p:txBody>
        </p:sp>
      </p:grpSp>
      <p:sp>
        <p:nvSpPr>
          <p:cNvPr id="263" name="Shape 263"/>
          <p:cNvSpPr/>
          <p:nvPr/>
        </p:nvSpPr>
        <p:spPr>
          <a:xfrm flipH="1">
            <a:off x="3255050" y="2431850"/>
            <a:ext cx="948902" cy="1815602"/>
          </a:xfrm>
          <a:prstGeom prst="line">
            <a:avLst/>
          </a:prstGeom>
          <a:ln>
            <a:solidFill>
              <a:srgbClr val="585858"/>
            </a:solidFill>
          </a:ln>
        </p:spPr>
        <p:txBody>
          <a:bodyPr lIns="45718" tIns="45718" rIns="45718" bIns="45718"/>
          <a:lstStyle/>
          <a:p>
            <a:endParaRPr/>
          </a:p>
        </p:txBody>
      </p:sp>
      <p:grpSp>
        <p:nvGrpSpPr>
          <p:cNvPr id="266" name="Group 266"/>
          <p:cNvGrpSpPr/>
          <p:nvPr/>
        </p:nvGrpSpPr>
        <p:grpSpPr>
          <a:xfrm>
            <a:off x="2399800" y="4312974"/>
            <a:ext cx="1570202" cy="764704"/>
            <a:chOff x="0" y="-1"/>
            <a:chExt cx="1570201" cy="764703"/>
          </a:xfrm>
        </p:grpSpPr>
        <p:sp>
          <p:nvSpPr>
            <p:cNvPr id="264" name="Shape 264"/>
            <p:cNvSpPr/>
            <p:nvPr/>
          </p:nvSpPr>
          <p:spPr>
            <a:xfrm>
              <a:off x="-1" y="-2"/>
              <a:ext cx="1570203" cy="764705"/>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65" name="Shape 265"/>
            <p:cNvSpPr/>
            <p:nvPr/>
          </p:nvSpPr>
          <p:spPr>
            <a:xfrm>
              <a:off x="-1" y="192233"/>
              <a:ext cx="1570203"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Aptitudes physiques</a:t>
              </a:r>
            </a:p>
          </p:txBody>
        </p:sp>
      </p:grpSp>
      <p:sp>
        <p:nvSpPr>
          <p:cNvPr id="267" name="Shape 267"/>
          <p:cNvSpPr/>
          <p:nvPr/>
        </p:nvSpPr>
        <p:spPr>
          <a:xfrm>
            <a:off x="4645600" y="2399148"/>
            <a:ext cx="916201" cy="1717802"/>
          </a:xfrm>
          <a:prstGeom prst="line">
            <a:avLst/>
          </a:prstGeom>
          <a:ln>
            <a:solidFill>
              <a:srgbClr val="585858"/>
            </a:solidFill>
          </a:ln>
        </p:spPr>
        <p:txBody>
          <a:bodyPr lIns="45718" tIns="45718" rIns="45718" bIns="45718"/>
          <a:lstStyle/>
          <a:p>
            <a:endParaRPr/>
          </a:p>
        </p:txBody>
      </p:sp>
      <p:grpSp>
        <p:nvGrpSpPr>
          <p:cNvPr id="270" name="Group 270"/>
          <p:cNvGrpSpPr/>
          <p:nvPr/>
        </p:nvGrpSpPr>
        <p:grpSpPr>
          <a:xfrm>
            <a:off x="5010447" y="4099200"/>
            <a:ext cx="1179304" cy="590102"/>
            <a:chOff x="-1" y="0"/>
            <a:chExt cx="1179303" cy="590100"/>
          </a:xfrm>
        </p:grpSpPr>
        <p:sp>
          <p:nvSpPr>
            <p:cNvPr id="268" name="Shape 268"/>
            <p:cNvSpPr/>
            <p:nvPr/>
          </p:nvSpPr>
          <p:spPr>
            <a:xfrm>
              <a:off x="-2" y="0"/>
              <a:ext cx="1179304" cy="5901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69" name="Shape 269"/>
            <p:cNvSpPr/>
            <p:nvPr/>
          </p:nvSpPr>
          <p:spPr>
            <a:xfrm>
              <a:off x="-2" y="3333"/>
              <a:ext cx="1179304" cy="5834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Dynamique familiale</a:t>
              </a:r>
            </a:p>
          </p:txBody>
        </p:sp>
      </p:grpSp>
      <p:sp>
        <p:nvSpPr>
          <p:cNvPr id="271" name="Shape 271"/>
          <p:cNvSpPr/>
          <p:nvPr/>
        </p:nvSpPr>
        <p:spPr>
          <a:xfrm>
            <a:off x="4989124" y="2137423"/>
            <a:ext cx="1079702" cy="932401"/>
          </a:xfrm>
          <a:prstGeom prst="line">
            <a:avLst/>
          </a:prstGeom>
          <a:ln>
            <a:solidFill>
              <a:srgbClr val="585858"/>
            </a:solidFill>
          </a:ln>
        </p:spPr>
        <p:txBody>
          <a:bodyPr lIns="45718" tIns="45718" rIns="45718" bIns="45718"/>
          <a:lstStyle/>
          <a:p>
            <a:endParaRPr/>
          </a:p>
        </p:txBody>
      </p:sp>
      <p:sp>
        <p:nvSpPr>
          <p:cNvPr id="272" name="Shape 272"/>
          <p:cNvSpPr/>
          <p:nvPr/>
        </p:nvSpPr>
        <p:spPr>
          <a:xfrm>
            <a:off x="5492753" y="2922551"/>
            <a:ext cx="1658412" cy="885410"/>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73" name="Shape 273"/>
          <p:cNvSpPr/>
          <p:nvPr/>
        </p:nvSpPr>
        <p:spPr>
          <a:xfrm>
            <a:off x="5438650" y="3057496"/>
            <a:ext cx="1816100" cy="6155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dirty="0"/>
              <a:t>Besoins environnementaux</a:t>
            </a:r>
          </a:p>
        </p:txBody>
      </p:sp>
      <p:sp>
        <p:nvSpPr>
          <p:cNvPr id="275" name="Shape 275"/>
          <p:cNvSpPr/>
          <p:nvPr/>
        </p:nvSpPr>
        <p:spPr>
          <a:xfrm flipH="1">
            <a:off x="1071823" y="1889574"/>
            <a:ext cx="2682603" cy="327302"/>
          </a:xfrm>
          <a:prstGeom prst="line">
            <a:avLst/>
          </a:prstGeom>
          <a:ln>
            <a:solidFill>
              <a:srgbClr val="585858"/>
            </a:solidFill>
          </a:ln>
        </p:spPr>
        <p:txBody>
          <a:bodyPr lIns="45718" tIns="45718" rIns="45718" bIns="45718"/>
          <a:lstStyle/>
          <a:p>
            <a:endParaRPr/>
          </a:p>
        </p:txBody>
      </p:sp>
      <p:grpSp>
        <p:nvGrpSpPr>
          <p:cNvPr id="278" name="Group 278"/>
          <p:cNvGrpSpPr/>
          <p:nvPr/>
        </p:nvGrpSpPr>
        <p:grpSpPr>
          <a:xfrm>
            <a:off x="83249" y="1622198"/>
            <a:ext cx="1570202" cy="828305"/>
            <a:chOff x="0" y="-1"/>
            <a:chExt cx="1570201" cy="828303"/>
          </a:xfrm>
        </p:grpSpPr>
        <p:sp>
          <p:nvSpPr>
            <p:cNvPr id="276" name="Shape 276"/>
            <p:cNvSpPr/>
            <p:nvPr/>
          </p:nvSpPr>
          <p:spPr>
            <a:xfrm>
              <a:off x="-1" y="-2"/>
              <a:ext cx="1570202"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77" name="Shape 277"/>
            <p:cNvSpPr/>
            <p:nvPr/>
          </p:nvSpPr>
          <p:spPr>
            <a:xfrm>
              <a:off x="-1" y="20832"/>
              <a:ext cx="1570202" cy="7866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dirty="0"/>
                <a:t>Personnalité unique/</a:t>
              </a:r>
            </a:p>
            <a:p>
              <a:pPr algn="l" rtl="0"/>
              <a:r>
                <a:rPr lang="fr-ca" b="0" i="0" u="none" baseline="0" dirty="0"/>
                <a:t>caractéristiques</a:t>
              </a:r>
            </a:p>
          </p:txBody>
        </p:sp>
      </p:grpSp>
      <p:sp>
        <p:nvSpPr>
          <p:cNvPr id="279" name="Shape 279"/>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12</a:t>
            </a:fld>
            <a:endParaRPr/>
          </a:p>
        </p:txBody>
      </p:sp>
      <p:sp>
        <p:nvSpPr>
          <p:cNvPr id="280" name="Shape 280"/>
          <p:cNvSpPr/>
          <p:nvPr/>
        </p:nvSpPr>
        <p:spPr>
          <a:xfrm>
            <a:off x="3888342" y="192138"/>
            <a:ext cx="1367312" cy="3835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1900">
                <a:latin typeface="Impact"/>
                <a:ea typeface="Impact"/>
                <a:cs typeface="Impact"/>
                <a:sym typeface="Impact"/>
              </a:defRPr>
            </a:lvl1pPr>
          </a:lstStyle>
          <a:p>
            <a:pPr algn="l" rtl="0"/>
            <a:r>
              <a:rPr lang="fr-ca" b="0" i="0" u="none" baseline="0"/>
              <a:t>9 catégories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 name="Group 284"/>
          <p:cNvGrpSpPr/>
          <p:nvPr/>
        </p:nvGrpSpPr>
        <p:grpSpPr>
          <a:xfrm>
            <a:off x="3238848" y="497325"/>
            <a:ext cx="4488305" cy="1635901"/>
            <a:chOff x="0" y="0"/>
            <a:chExt cx="4488303" cy="1635899"/>
          </a:xfrm>
        </p:grpSpPr>
        <p:sp>
          <p:nvSpPr>
            <p:cNvPr id="282" name="Shape 282"/>
            <p:cNvSpPr/>
            <p:nvPr/>
          </p:nvSpPr>
          <p:spPr>
            <a:xfrm>
              <a:off x="-1" y="0"/>
              <a:ext cx="4488305" cy="1635900"/>
            </a:xfrm>
            <a:prstGeom prst="rect">
              <a:avLst/>
            </a:prstGeom>
            <a:solidFill>
              <a:srgbClr val="FFFFFF"/>
            </a:solidFill>
            <a:ln w="12700" cap="flat">
              <a:noFill/>
              <a:miter lim="400000"/>
            </a:ln>
            <a:effectLst/>
          </p:spPr>
          <p:txBody>
            <a:bodyPr wrap="square" lIns="45718" tIns="45718" rIns="45718" bIns="45718" numCol="1" anchor="t">
              <a:noAutofit/>
            </a:bodyPr>
            <a:lstStyle/>
            <a:p>
              <a:endParaRPr dirty="0"/>
            </a:p>
          </p:txBody>
        </p:sp>
        <p:sp>
          <p:nvSpPr>
            <p:cNvPr id="283" name="Shape 283"/>
            <p:cNvSpPr/>
            <p:nvPr/>
          </p:nvSpPr>
          <p:spPr>
            <a:xfrm>
              <a:off x="-1" y="-1"/>
              <a:ext cx="4488305" cy="13466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t">
              <a:spAutoFit/>
            </a:bodyPr>
            <a:lstStyle/>
            <a:p>
              <a:pPr algn="l" rtl="0">
                <a:defRPr sz="1100"/>
              </a:pPr>
              <a:r>
                <a:rPr lang="fr-ca" b="0" i="0" u="none" baseline="0"/>
                <a:t>		 	 	 		</a:t>
              </a:r>
            </a:p>
            <a:p>
              <a:pPr algn="l" rtl="0">
                <a:defRPr b="1" i="1"/>
              </a:pPr>
              <a:r>
                <a:rPr lang="fr-ca" b="0" i="0" u="none" baseline="0"/>
                <a:t>   					</a:t>
              </a:r>
              <a:endParaRPr sz="1100"/>
            </a:p>
            <a:p>
              <a:pPr algn="l" rtl="0">
                <a:defRPr sz="1100"/>
              </a:pPr>
              <a:r>
                <a:rPr lang="fr-ca" b="0" i="0" u="none" baseline="0"/>
                <a:t>				</a:t>
              </a:r>
            </a:p>
            <a:p>
              <a:pPr algn="l" rtl="0">
                <a:defRPr sz="1100"/>
              </a:pPr>
              <a:r>
                <a:rPr lang="fr-ca" b="0" i="0" u="none" baseline="0"/>
                <a:t>			</a:t>
              </a:r>
            </a:p>
            <a:p>
              <a:pPr algn="l" rtl="0">
                <a:defRPr sz="1100"/>
              </a:pPr>
              <a:r>
                <a:rPr lang="fr-ca" b="0" i="0" u="none" baseline="0"/>
                <a:t>		</a:t>
              </a:r>
            </a:p>
          </p:txBody>
        </p:sp>
      </p:grpSp>
      <p:grpSp>
        <p:nvGrpSpPr>
          <p:cNvPr id="288" name="Group 288"/>
          <p:cNvGrpSpPr/>
          <p:nvPr/>
        </p:nvGrpSpPr>
        <p:grpSpPr>
          <a:xfrm>
            <a:off x="4097435" y="599965"/>
            <a:ext cx="822903" cy="822904"/>
            <a:chOff x="0" y="0"/>
            <a:chExt cx="822902" cy="822902"/>
          </a:xfrm>
        </p:grpSpPr>
        <p:sp>
          <p:nvSpPr>
            <p:cNvPr id="285" name="Shape 285"/>
            <p:cNvSpPr/>
            <p:nvPr/>
          </p:nvSpPr>
          <p:spPr>
            <a:xfrm>
              <a:off x="0" y="0"/>
              <a:ext cx="822902" cy="822902"/>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286" name="Shape 286"/>
            <p:cNvSpPr/>
            <p:nvPr/>
          </p:nvSpPr>
          <p:spPr>
            <a:xfrm>
              <a:off x="236774"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287" name="Shape 287"/>
            <p:cNvSpPr/>
            <p:nvPr/>
          </p:nvSpPr>
          <p:spPr>
            <a:xfrm>
              <a:off x="-1" y="-1"/>
              <a:ext cx="822904" cy="822904"/>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289" name="Shape 289"/>
          <p:cNvSpPr/>
          <p:nvPr/>
        </p:nvSpPr>
        <p:spPr>
          <a:xfrm>
            <a:off x="4960399" y="2492099"/>
            <a:ext cx="1395002" cy="1537203"/>
          </a:xfrm>
          <a:prstGeom prst="line">
            <a:avLst/>
          </a:prstGeom>
          <a:ln>
            <a:solidFill>
              <a:srgbClr val="585858"/>
            </a:solidFill>
          </a:ln>
        </p:spPr>
        <p:txBody>
          <a:bodyPr lIns="45718" tIns="45718" rIns="45718" bIns="45718"/>
          <a:lstStyle/>
          <a:p>
            <a:endParaRPr/>
          </a:p>
        </p:txBody>
      </p:sp>
      <p:grpSp>
        <p:nvGrpSpPr>
          <p:cNvPr id="292" name="Group 292"/>
          <p:cNvGrpSpPr/>
          <p:nvPr/>
        </p:nvGrpSpPr>
        <p:grpSpPr>
          <a:xfrm>
            <a:off x="990824" y="3931925"/>
            <a:ext cx="1359002" cy="822902"/>
            <a:chOff x="0" y="0"/>
            <a:chExt cx="1359001" cy="822901"/>
          </a:xfrm>
        </p:grpSpPr>
        <p:sp>
          <p:nvSpPr>
            <p:cNvPr id="290" name="Shape 290"/>
            <p:cNvSpPr/>
            <p:nvPr/>
          </p:nvSpPr>
          <p:spPr>
            <a:xfrm>
              <a:off x="-1" y="-1"/>
              <a:ext cx="13590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91" name="Shape 291"/>
            <p:cNvSpPr/>
            <p:nvPr/>
          </p:nvSpPr>
          <p:spPr>
            <a:xfrm>
              <a:off x="-1" y="221332"/>
              <a:ext cx="1359003"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Santé mentale</a:t>
              </a:r>
            </a:p>
          </p:txBody>
        </p:sp>
      </p:grpSp>
      <p:grpSp>
        <p:nvGrpSpPr>
          <p:cNvPr id="295" name="Group 295"/>
          <p:cNvGrpSpPr/>
          <p:nvPr/>
        </p:nvGrpSpPr>
        <p:grpSpPr>
          <a:xfrm>
            <a:off x="6355399" y="4029300"/>
            <a:ext cx="1495204" cy="822902"/>
            <a:chOff x="-1" y="0"/>
            <a:chExt cx="1495203" cy="822901"/>
          </a:xfrm>
        </p:grpSpPr>
        <p:sp>
          <p:nvSpPr>
            <p:cNvPr id="293" name="Shape 293"/>
            <p:cNvSpPr/>
            <p:nvPr/>
          </p:nvSpPr>
          <p:spPr>
            <a:xfrm>
              <a:off x="-2" y="-1"/>
              <a:ext cx="1495204"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94" name="Shape 294"/>
            <p:cNvSpPr/>
            <p:nvPr/>
          </p:nvSpPr>
          <p:spPr>
            <a:xfrm>
              <a:off x="-2" y="221332"/>
              <a:ext cx="1495204"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Communication</a:t>
              </a:r>
            </a:p>
          </p:txBody>
        </p:sp>
      </p:grpSp>
      <p:sp>
        <p:nvSpPr>
          <p:cNvPr id="296" name="Shape 296"/>
          <p:cNvSpPr/>
          <p:nvPr/>
        </p:nvSpPr>
        <p:spPr>
          <a:xfrm>
            <a:off x="5117863" y="1108131"/>
            <a:ext cx="2383955" cy="1627972"/>
          </a:xfrm>
          <a:prstGeom prst="line">
            <a:avLst/>
          </a:prstGeom>
          <a:ln>
            <a:solidFill>
              <a:srgbClr val="585858"/>
            </a:solidFill>
          </a:ln>
        </p:spPr>
        <p:txBody>
          <a:bodyPr lIns="45718" tIns="45718" rIns="45718" bIns="45718"/>
          <a:lstStyle/>
          <a:p>
            <a:endParaRPr/>
          </a:p>
        </p:txBody>
      </p:sp>
      <p:grpSp>
        <p:nvGrpSpPr>
          <p:cNvPr id="299" name="Group 299"/>
          <p:cNvGrpSpPr/>
          <p:nvPr/>
        </p:nvGrpSpPr>
        <p:grpSpPr>
          <a:xfrm>
            <a:off x="7295824" y="2749672"/>
            <a:ext cx="1616785" cy="822904"/>
            <a:chOff x="-1" y="-1"/>
            <a:chExt cx="1616784" cy="822902"/>
          </a:xfrm>
        </p:grpSpPr>
        <p:sp>
          <p:nvSpPr>
            <p:cNvPr id="297" name="Shape 297"/>
            <p:cNvSpPr/>
            <p:nvPr/>
          </p:nvSpPr>
          <p:spPr>
            <a:xfrm>
              <a:off x="-1" y="-1"/>
              <a:ext cx="1570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298" name="Shape 298"/>
            <p:cNvSpPr/>
            <p:nvPr/>
          </p:nvSpPr>
          <p:spPr>
            <a:xfrm>
              <a:off x="46580" y="26468"/>
              <a:ext cx="1570203" cy="7866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dirty="0"/>
                <a:t>Besoin de renseignements sur le processus d’entrevue</a:t>
              </a:r>
            </a:p>
          </p:txBody>
        </p:sp>
      </p:grpSp>
      <p:sp>
        <p:nvSpPr>
          <p:cNvPr id="300" name="Shape 300"/>
          <p:cNvSpPr/>
          <p:nvPr/>
        </p:nvSpPr>
        <p:spPr>
          <a:xfrm>
            <a:off x="4357335" y="1641385"/>
            <a:ext cx="268465" cy="2087941"/>
          </a:xfrm>
          <a:prstGeom prst="line">
            <a:avLst/>
          </a:prstGeom>
          <a:ln>
            <a:solidFill>
              <a:srgbClr val="585858"/>
            </a:solidFill>
          </a:ln>
        </p:spPr>
        <p:txBody>
          <a:bodyPr lIns="45718" tIns="45718" rIns="45718" bIns="45718"/>
          <a:lstStyle/>
          <a:p>
            <a:endParaRPr/>
          </a:p>
        </p:txBody>
      </p:sp>
      <p:grpSp>
        <p:nvGrpSpPr>
          <p:cNvPr id="303" name="Group 303"/>
          <p:cNvGrpSpPr/>
          <p:nvPr/>
        </p:nvGrpSpPr>
        <p:grpSpPr>
          <a:xfrm>
            <a:off x="4019975" y="3729349"/>
            <a:ext cx="940501" cy="822902"/>
            <a:chOff x="0" y="0"/>
            <a:chExt cx="940500" cy="822901"/>
          </a:xfrm>
        </p:grpSpPr>
        <p:sp>
          <p:nvSpPr>
            <p:cNvPr id="301" name="Shape 301"/>
            <p:cNvSpPr/>
            <p:nvPr/>
          </p:nvSpPr>
          <p:spPr>
            <a:xfrm>
              <a:off x="-1" y="-1"/>
              <a:ext cx="940502"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302" name="Shape 302"/>
            <p:cNvSpPr/>
            <p:nvPr/>
          </p:nvSpPr>
          <p:spPr>
            <a:xfrm>
              <a:off x="-1" y="221332"/>
              <a:ext cx="940502"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Culture </a:t>
              </a:r>
            </a:p>
          </p:txBody>
        </p:sp>
      </p:grpSp>
      <p:sp>
        <p:nvSpPr>
          <p:cNvPr id="304" name="Shape 304"/>
          <p:cNvSpPr/>
          <p:nvPr/>
        </p:nvSpPr>
        <p:spPr>
          <a:xfrm flipH="1">
            <a:off x="2325748" y="1544824"/>
            <a:ext cx="1746128" cy="1022831"/>
          </a:xfrm>
          <a:prstGeom prst="line">
            <a:avLst/>
          </a:prstGeom>
          <a:ln>
            <a:solidFill>
              <a:srgbClr val="585858"/>
            </a:solidFill>
          </a:ln>
        </p:spPr>
        <p:txBody>
          <a:bodyPr lIns="45718" tIns="45718" rIns="45718" bIns="45718"/>
          <a:lstStyle/>
          <a:p>
            <a:endParaRPr/>
          </a:p>
        </p:txBody>
      </p:sp>
      <p:grpSp>
        <p:nvGrpSpPr>
          <p:cNvPr id="307" name="Group 307"/>
          <p:cNvGrpSpPr/>
          <p:nvPr/>
        </p:nvGrpSpPr>
        <p:grpSpPr>
          <a:xfrm>
            <a:off x="1351071" y="2343861"/>
            <a:ext cx="1039915" cy="954073"/>
            <a:chOff x="-35977" y="-87988"/>
            <a:chExt cx="1341602" cy="954069"/>
          </a:xfrm>
        </p:grpSpPr>
        <p:sp>
          <p:nvSpPr>
            <p:cNvPr id="305" name="Shape 305"/>
            <p:cNvSpPr/>
            <p:nvPr/>
          </p:nvSpPr>
          <p:spPr>
            <a:xfrm>
              <a:off x="187" y="11322"/>
              <a:ext cx="1179305"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sz="1100"/>
            </a:p>
          </p:txBody>
        </p:sp>
        <p:sp>
          <p:nvSpPr>
            <p:cNvPr id="306" name="Shape 306"/>
            <p:cNvSpPr/>
            <p:nvPr/>
          </p:nvSpPr>
          <p:spPr>
            <a:xfrm>
              <a:off x="-35977" y="-87988"/>
              <a:ext cx="1341602" cy="9540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sz="1000" b="0" i="0" u="none" baseline="0" dirty="0"/>
                <a:t>Besoins relatifs à la relation avec le chargé d’entrevues</a:t>
              </a:r>
            </a:p>
          </p:txBody>
        </p:sp>
      </p:grpSp>
      <p:sp>
        <p:nvSpPr>
          <p:cNvPr id="308" name="Shape 308"/>
          <p:cNvSpPr/>
          <p:nvPr/>
        </p:nvSpPr>
        <p:spPr>
          <a:xfrm flipH="1">
            <a:off x="3255050" y="1733854"/>
            <a:ext cx="993711" cy="2513597"/>
          </a:xfrm>
          <a:prstGeom prst="line">
            <a:avLst/>
          </a:prstGeom>
          <a:ln>
            <a:solidFill>
              <a:srgbClr val="585858"/>
            </a:solidFill>
          </a:ln>
        </p:spPr>
        <p:txBody>
          <a:bodyPr lIns="45718" tIns="45718" rIns="45718" bIns="45718"/>
          <a:lstStyle/>
          <a:p>
            <a:endParaRPr/>
          </a:p>
        </p:txBody>
      </p:sp>
      <p:grpSp>
        <p:nvGrpSpPr>
          <p:cNvPr id="311" name="Group 311"/>
          <p:cNvGrpSpPr/>
          <p:nvPr/>
        </p:nvGrpSpPr>
        <p:grpSpPr>
          <a:xfrm>
            <a:off x="2399800" y="4312974"/>
            <a:ext cx="1570202" cy="764704"/>
            <a:chOff x="0" y="-1"/>
            <a:chExt cx="1570201" cy="764703"/>
          </a:xfrm>
        </p:grpSpPr>
        <p:sp>
          <p:nvSpPr>
            <p:cNvPr id="309" name="Shape 309"/>
            <p:cNvSpPr/>
            <p:nvPr/>
          </p:nvSpPr>
          <p:spPr>
            <a:xfrm>
              <a:off x="-1" y="-2"/>
              <a:ext cx="1570203" cy="764705"/>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310" name="Shape 310"/>
            <p:cNvSpPr/>
            <p:nvPr/>
          </p:nvSpPr>
          <p:spPr>
            <a:xfrm>
              <a:off x="-1" y="192233"/>
              <a:ext cx="1570203"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Aptitudes physiques</a:t>
              </a:r>
            </a:p>
          </p:txBody>
        </p:sp>
      </p:grpSp>
      <p:sp>
        <p:nvSpPr>
          <p:cNvPr id="312" name="Shape 312"/>
          <p:cNvSpPr/>
          <p:nvPr/>
        </p:nvSpPr>
        <p:spPr>
          <a:xfrm>
            <a:off x="4531869" y="1640779"/>
            <a:ext cx="1029932" cy="2476172"/>
          </a:xfrm>
          <a:prstGeom prst="line">
            <a:avLst/>
          </a:prstGeom>
          <a:ln>
            <a:solidFill>
              <a:srgbClr val="585858"/>
            </a:solidFill>
          </a:ln>
        </p:spPr>
        <p:txBody>
          <a:bodyPr lIns="45718" tIns="45718" rIns="45718" bIns="45718"/>
          <a:lstStyle/>
          <a:p>
            <a:endParaRPr/>
          </a:p>
        </p:txBody>
      </p:sp>
      <p:grpSp>
        <p:nvGrpSpPr>
          <p:cNvPr id="315" name="Group 315"/>
          <p:cNvGrpSpPr/>
          <p:nvPr/>
        </p:nvGrpSpPr>
        <p:grpSpPr>
          <a:xfrm>
            <a:off x="5010447" y="4099200"/>
            <a:ext cx="1179304" cy="590102"/>
            <a:chOff x="-1" y="0"/>
            <a:chExt cx="1179303" cy="590100"/>
          </a:xfrm>
        </p:grpSpPr>
        <p:sp>
          <p:nvSpPr>
            <p:cNvPr id="313" name="Shape 313"/>
            <p:cNvSpPr/>
            <p:nvPr/>
          </p:nvSpPr>
          <p:spPr>
            <a:xfrm>
              <a:off x="-2" y="0"/>
              <a:ext cx="1179304" cy="5901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314" name="Shape 314"/>
            <p:cNvSpPr/>
            <p:nvPr/>
          </p:nvSpPr>
          <p:spPr>
            <a:xfrm>
              <a:off x="-2" y="3333"/>
              <a:ext cx="1179304" cy="5834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Dynamique familiale</a:t>
              </a:r>
            </a:p>
          </p:txBody>
        </p:sp>
      </p:grpSp>
      <p:sp>
        <p:nvSpPr>
          <p:cNvPr id="316" name="Shape 316"/>
          <p:cNvSpPr/>
          <p:nvPr/>
        </p:nvSpPr>
        <p:spPr>
          <a:xfrm>
            <a:off x="4960773" y="1468425"/>
            <a:ext cx="1225054" cy="1572249"/>
          </a:xfrm>
          <a:prstGeom prst="line">
            <a:avLst/>
          </a:prstGeom>
          <a:ln>
            <a:solidFill>
              <a:srgbClr val="585858"/>
            </a:solidFill>
          </a:ln>
        </p:spPr>
        <p:txBody>
          <a:bodyPr lIns="45718" tIns="45718" rIns="45718" bIns="45718"/>
          <a:lstStyle/>
          <a:p>
            <a:endParaRPr/>
          </a:p>
        </p:txBody>
      </p:sp>
      <p:grpSp>
        <p:nvGrpSpPr>
          <p:cNvPr id="319" name="Group 319"/>
          <p:cNvGrpSpPr/>
          <p:nvPr/>
        </p:nvGrpSpPr>
        <p:grpSpPr>
          <a:xfrm>
            <a:off x="5806033" y="2807892"/>
            <a:ext cx="1296965" cy="937558"/>
            <a:chOff x="-188975" y="-114656"/>
            <a:chExt cx="1241515" cy="937557"/>
          </a:xfrm>
        </p:grpSpPr>
        <p:sp>
          <p:nvSpPr>
            <p:cNvPr id="317" name="Shape 317"/>
            <p:cNvSpPr/>
            <p:nvPr/>
          </p:nvSpPr>
          <p:spPr>
            <a:xfrm>
              <a:off x="-1" y="-1"/>
              <a:ext cx="793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318" name="Shape 318"/>
            <p:cNvSpPr/>
            <p:nvPr/>
          </p:nvSpPr>
          <p:spPr>
            <a:xfrm>
              <a:off x="-188975" y="-114656"/>
              <a:ext cx="1241515" cy="858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ctr" rtl="0"/>
              <a:r>
                <a:rPr lang="fr-ca" b="0" i="0" u="none" baseline="0" dirty="0"/>
                <a:t>Besoins </a:t>
              </a:r>
              <a:r>
                <a:rPr lang="fr-ca" b="0" i="0" u="none" baseline="0" dirty="0" err="1"/>
                <a:t>environ-nementaux</a:t>
              </a:r>
              <a:endParaRPr lang="fr-ca" b="0" i="0" u="none" baseline="0" dirty="0"/>
            </a:p>
          </p:txBody>
        </p:sp>
      </p:grpSp>
      <p:sp>
        <p:nvSpPr>
          <p:cNvPr id="320" name="Shape 320"/>
          <p:cNvSpPr/>
          <p:nvPr/>
        </p:nvSpPr>
        <p:spPr>
          <a:xfrm flipH="1">
            <a:off x="897012" y="1219910"/>
            <a:ext cx="3124176" cy="513023"/>
          </a:xfrm>
          <a:prstGeom prst="line">
            <a:avLst/>
          </a:prstGeom>
          <a:ln>
            <a:solidFill>
              <a:srgbClr val="585858"/>
            </a:solidFill>
          </a:ln>
        </p:spPr>
        <p:txBody>
          <a:bodyPr lIns="45718" tIns="45718" rIns="45718" bIns="45718"/>
          <a:lstStyle/>
          <a:p>
            <a:endParaRPr/>
          </a:p>
        </p:txBody>
      </p:sp>
      <p:grpSp>
        <p:nvGrpSpPr>
          <p:cNvPr id="323" name="Group 323"/>
          <p:cNvGrpSpPr/>
          <p:nvPr/>
        </p:nvGrpSpPr>
        <p:grpSpPr>
          <a:xfrm>
            <a:off x="83249" y="1622198"/>
            <a:ext cx="1570202" cy="828305"/>
            <a:chOff x="0" y="-1"/>
            <a:chExt cx="1570201" cy="828303"/>
          </a:xfrm>
        </p:grpSpPr>
        <p:sp>
          <p:nvSpPr>
            <p:cNvPr id="321" name="Shape 321"/>
            <p:cNvSpPr/>
            <p:nvPr/>
          </p:nvSpPr>
          <p:spPr>
            <a:xfrm>
              <a:off x="-1" y="-2"/>
              <a:ext cx="1570202"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322" name="Shape 322"/>
            <p:cNvSpPr/>
            <p:nvPr/>
          </p:nvSpPr>
          <p:spPr>
            <a:xfrm>
              <a:off x="-1" y="20832"/>
              <a:ext cx="1570202" cy="7866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Personnalité unique/</a:t>
              </a:r>
            </a:p>
            <a:p>
              <a:pPr algn="l" rtl="0"/>
              <a:r>
                <a:rPr lang="fr-ca" b="0" i="0" u="none" baseline="0"/>
                <a:t>caractéristiques</a:t>
              </a:r>
            </a:p>
          </p:txBody>
        </p:sp>
      </p:grpSp>
      <p:grpSp>
        <p:nvGrpSpPr>
          <p:cNvPr id="326" name="Group 326"/>
          <p:cNvGrpSpPr/>
          <p:nvPr/>
        </p:nvGrpSpPr>
        <p:grpSpPr>
          <a:xfrm>
            <a:off x="1653449" y="1220698"/>
            <a:ext cx="654605" cy="327306"/>
            <a:chOff x="0" y="-1"/>
            <a:chExt cx="654603" cy="327304"/>
          </a:xfrm>
        </p:grpSpPr>
        <p:sp>
          <p:nvSpPr>
            <p:cNvPr id="324" name="Shape 324"/>
            <p:cNvSpPr/>
            <p:nvPr/>
          </p:nvSpPr>
          <p:spPr>
            <a:xfrm>
              <a:off x="-1" y="-2"/>
              <a:ext cx="654604" cy="327305"/>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lgn="l" rtl="0">
                <a:defRPr sz="600"/>
              </a:pPr>
              <a:endParaRPr/>
            </a:p>
          </p:txBody>
        </p:sp>
        <p:sp>
          <p:nvSpPr>
            <p:cNvPr id="325" name="Shape 325"/>
            <p:cNvSpPr/>
            <p:nvPr/>
          </p:nvSpPr>
          <p:spPr>
            <a:xfrm>
              <a:off x="95864" y="35371"/>
              <a:ext cx="462873" cy="2565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Peurs?</a:t>
              </a:r>
            </a:p>
          </p:txBody>
        </p:sp>
      </p:grpSp>
      <p:sp>
        <p:nvSpPr>
          <p:cNvPr id="327" name="Shape 327"/>
          <p:cNvSpPr/>
          <p:nvPr/>
        </p:nvSpPr>
        <p:spPr>
          <a:xfrm flipV="1">
            <a:off x="1264214" y="1500068"/>
            <a:ext cx="485102" cy="122102"/>
          </a:xfrm>
          <a:prstGeom prst="line">
            <a:avLst/>
          </a:prstGeom>
          <a:ln>
            <a:solidFill>
              <a:srgbClr val="585858"/>
            </a:solidFill>
          </a:ln>
        </p:spPr>
        <p:txBody>
          <a:bodyPr lIns="45718" tIns="45718" rIns="45718" bIns="45718"/>
          <a:lstStyle/>
          <a:p>
            <a:endParaRPr/>
          </a:p>
        </p:txBody>
      </p:sp>
      <p:grpSp>
        <p:nvGrpSpPr>
          <p:cNvPr id="330" name="Group 330"/>
          <p:cNvGrpSpPr/>
          <p:nvPr/>
        </p:nvGrpSpPr>
        <p:grpSpPr>
          <a:xfrm>
            <a:off x="-2" y="3067971"/>
            <a:ext cx="512106" cy="393906"/>
            <a:chOff x="-1" y="-1"/>
            <a:chExt cx="512104" cy="393905"/>
          </a:xfrm>
        </p:grpSpPr>
        <p:sp>
          <p:nvSpPr>
            <p:cNvPr id="328" name="Shape 328"/>
            <p:cNvSpPr/>
            <p:nvPr/>
          </p:nvSpPr>
          <p:spPr>
            <a:xfrm>
              <a:off x="-1" y="-1"/>
              <a:ext cx="512104"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29" name="Shape 329"/>
            <p:cNvSpPr/>
            <p:nvPr/>
          </p:nvSpPr>
          <p:spPr>
            <a:xfrm>
              <a:off x="74995" y="50773"/>
              <a:ext cx="362111" cy="292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dirty="0"/>
                <a:t>Â</a:t>
              </a:r>
              <a:r>
                <a:rPr lang="fr-ca" b="0" i="0" u="none" baseline="0" dirty="0"/>
                <a:t>ge</a:t>
              </a:r>
            </a:p>
          </p:txBody>
        </p:sp>
      </p:grpSp>
      <p:sp>
        <p:nvSpPr>
          <p:cNvPr id="331" name="Shape 331"/>
          <p:cNvSpPr/>
          <p:nvPr/>
        </p:nvSpPr>
        <p:spPr>
          <a:xfrm flipH="1">
            <a:off x="437105" y="2497159"/>
            <a:ext cx="86402" cy="628501"/>
          </a:xfrm>
          <a:prstGeom prst="line">
            <a:avLst/>
          </a:prstGeom>
          <a:ln>
            <a:solidFill>
              <a:srgbClr val="585858"/>
            </a:solidFill>
          </a:ln>
        </p:spPr>
        <p:txBody>
          <a:bodyPr lIns="45718" tIns="45718" rIns="45718" bIns="45718"/>
          <a:lstStyle/>
          <a:p>
            <a:endParaRPr/>
          </a:p>
        </p:txBody>
      </p:sp>
      <p:grpSp>
        <p:nvGrpSpPr>
          <p:cNvPr id="334" name="Group 334"/>
          <p:cNvGrpSpPr/>
          <p:nvPr/>
        </p:nvGrpSpPr>
        <p:grpSpPr>
          <a:xfrm>
            <a:off x="4347" y="4229524"/>
            <a:ext cx="779043" cy="460505"/>
            <a:chOff x="-1" y="-1"/>
            <a:chExt cx="779042" cy="460504"/>
          </a:xfrm>
        </p:grpSpPr>
        <p:sp>
          <p:nvSpPr>
            <p:cNvPr id="332" name="Shape 332"/>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33" name="Shape 333"/>
            <p:cNvSpPr/>
            <p:nvPr/>
          </p:nvSpPr>
          <p:spPr>
            <a:xfrm>
              <a:off x="108383" y="30212"/>
              <a:ext cx="670658"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Culpabilité et honte</a:t>
              </a:r>
            </a:p>
          </p:txBody>
        </p:sp>
      </p:grpSp>
      <p:sp>
        <p:nvSpPr>
          <p:cNvPr id="335" name="Shape 335"/>
          <p:cNvSpPr/>
          <p:nvPr/>
        </p:nvSpPr>
        <p:spPr>
          <a:xfrm flipV="1">
            <a:off x="745393" y="4404835"/>
            <a:ext cx="240670" cy="21619"/>
          </a:xfrm>
          <a:prstGeom prst="line">
            <a:avLst/>
          </a:prstGeom>
          <a:ln>
            <a:solidFill>
              <a:srgbClr val="585858"/>
            </a:solidFill>
          </a:ln>
        </p:spPr>
        <p:txBody>
          <a:bodyPr lIns="45718" tIns="45718" rIns="45718" bIns="45718"/>
          <a:lstStyle/>
          <a:p>
            <a:endParaRPr/>
          </a:p>
        </p:txBody>
      </p:sp>
      <p:grpSp>
        <p:nvGrpSpPr>
          <p:cNvPr id="338" name="Group 338"/>
          <p:cNvGrpSpPr/>
          <p:nvPr/>
        </p:nvGrpSpPr>
        <p:grpSpPr>
          <a:xfrm>
            <a:off x="2546397" y="2581148"/>
            <a:ext cx="913506" cy="409507"/>
            <a:chOff x="-1" y="-2"/>
            <a:chExt cx="913505" cy="409506"/>
          </a:xfrm>
        </p:grpSpPr>
        <p:sp>
          <p:nvSpPr>
            <p:cNvPr id="336" name="Shape 336"/>
            <p:cNvSpPr/>
            <p:nvPr/>
          </p:nvSpPr>
          <p:spPr>
            <a:xfrm>
              <a:off x="-1" y="-2"/>
              <a:ext cx="913505" cy="40950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37" name="Shape 337"/>
            <p:cNvSpPr/>
            <p:nvPr/>
          </p:nvSpPr>
          <p:spPr>
            <a:xfrm>
              <a:off x="133779" y="4712"/>
              <a:ext cx="741077"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Problèmes de confiance?</a:t>
              </a:r>
            </a:p>
          </p:txBody>
        </p:sp>
      </p:grpSp>
      <p:sp>
        <p:nvSpPr>
          <p:cNvPr id="339" name="Shape 339"/>
          <p:cNvSpPr/>
          <p:nvPr/>
        </p:nvSpPr>
        <p:spPr>
          <a:xfrm>
            <a:off x="2371799" y="2766098"/>
            <a:ext cx="174602" cy="19802"/>
          </a:xfrm>
          <a:prstGeom prst="line">
            <a:avLst/>
          </a:prstGeom>
          <a:ln>
            <a:solidFill>
              <a:srgbClr val="585858"/>
            </a:solidFill>
          </a:ln>
        </p:spPr>
        <p:txBody>
          <a:bodyPr lIns="45718" tIns="45718" rIns="45718" bIns="45718"/>
          <a:lstStyle/>
          <a:p>
            <a:endParaRPr/>
          </a:p>
        </p:txBody>
      </p:sp>
      <p:grpSp>
        <p:nvGrpSpPr>
          <p:cNvPr id="342" name="Group 342"/>
          <p:cNvGrpSpPr/>
          <p:nvPr/>
        </p:nvGrpSpPr>
        <p:grpSpPr>
          <a:xfrm>
            <a:off x="7445825" y="1084477"/>
            <a:ext cx="1124371" cy="430853"/>
            <a:chOff x="0" y="45787"/>
            <a:chExt cx="1124370" cy="430851"/>
          </a:xfrm>
        </p:grpSpPr>
        <p:sp>
          <p:nvSpPr>
            <p:cNvPr id="340" name="Shape 340"/>
            <p:cNvSpPr/>
            <p:nvPr/>
          </p:nvSpPr>
          <p:spPr>
            <a:xfrm>
              <a:off x="0" y="64263"/>
              <a:ext cx="1079703" cy="3939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341" name="Shape 341"/>
            <p:cNvSpPr/>
            <p:nvPr/>
          </p:nvSpPr>
          <p:spPr>
            <a:xfrm>
              <a:off x="158117" y="45787"/>
              <a:ext cx="966253" cy="4308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Sont-ils responsabilisés? </a:t>
              </a:r>
            </a:p>
          </p:txBody>
        </p:sp>
      </p:grpSp>
      <p:sp>
        <p:nvSpPr>
          <p:cNvPr id="343" name="Shape 343"/>
          <p:cNvSpPr/>
          <p:nvPr/>
        </p:nvSpPr>
        <p:spPr>
          <a:xfrm flipH="1">
            <a:off x="8447250" y="2203300"/>
            <a:ext cx="150602" cy="561302"/>
          </a:xfrm>
          <a:prstGeom prst="line">
            <a:avLst/>
          </a:prstGeom>
          <a:ln>
            <a:solidFill>
              <a:srgbClr val="585858"/>
            </a:solidFill>
          </a:ln>
        </p:spPr>
        <p:txBody>
          <a:bodyPr lIns="45718" tIns="45718" rIns="45718" bIns="45718"/>
          <a:lstStyle/>
          <a:p>
            <a:endParaRPr/>
          </a:p>
        </p:txBody>
      </p:sp>
      <p:grpSp>
        <p:nvGrpSpPr>
          <p:cNvPr id="346" name="Group 346"/>
          <p:cNvGrpSpPr/>
          <p:nvPr/>
        </p:nvGrpSpPr>
        <p:grpSpPr>
          <a:xfrm>
            <a:off x="5599934" y="2023199"/>
            <a:ext cx="793204" cy="715046"/>
            <a:chOff x="0" y="0"/>
            <a:chExt cx="793203" cy="715044"/>
          </a:xfrm>
        </p:grpSpPr>
        <p:sp>
          <p:nvSpPr>
            <p:cNvPr id="344" name="Shape 344"/>
            <p:cNvSpPr/>
            <p:nvPr/>
          </p:nvSpPr>
          <p:spPr>
            <a:xfrm>
              <a:off x="0" y="0"/>
              <a:ext cx="793203" cy="71504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45" name="Shape 345"/>
            <p:cNvSpPr/>
            <p:nvPr/>
          </p:nvSpPr>
          <p:spPr>
            <a:xfrm>
              <a:off x="49482" y="77462"/>
              <a:ext cx="722301" cy="5077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Espace adapté aux adolescents?</a:t>
              </a:r>
            </a:p>
          </p:txBody>
        </p:sp>
      </p:grpSp>
      <p:sp>
        <p:nvSpPr>
          <p:cNvPr id="347" name="Shape 347"/>
          <p:cNvSpPr/>
          <p:nvPr/>
        </p:nvSpPr>
        <p:spPr>
          <a:xfrm>
            <a:off x="6156755" y="2759233"/>
            <a:ext cx="67116" cy="158555"/>
          </a:xfrm>
          <a:prstGeom prst="line">
            <a:avLst/>
          </a:prstGeom>
          <a:ln>
            <a:solidFill>
              <a:srgbClr val="585858"/>
            </a:solidFill>
          </a:ln>
        </p:spPr>
        <p:txBody>
          <a:bodyPr lIns="45718" tIns="45718" rIns="45718" bIns="45718"/>
          <a:lstStyle/>
          <a:p>
            <a:endParaRPr/>
          </a:p>
        </p:txBody>
      </p:sp>
      <p:grpSp>
        <p:nvGrpSpPr>
          <p:cNvPr id="350" name="Group 350"/>
          <p:cNvGrpSpPr/>
          <p:nvPr/>
        </p:nvGrpSpPr>
        <p:grpSpPr>
          <a:xfrm>
            <a:off x="4016800" y="3045204"/>
            <a:ext cx="948903" cy="446640"/>
            <a:chOff x="0" y="0"/>
            <a:chExt cx="948902" cy="446639"/>
          </a:xfrm>
        </p:grpSpPr>
        <p:sp>
          <p:nvSpPr>
            <p:cNvPr id="348" name="Shape 348"/>
            <p:cNvSpPr/>
            <p:nvPr/>
          </p:nvSpPr>
          <p:spPr>
            <a:xfrm>
              <a:off x="-1" y="5007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49" name="Shape 349"/>
            <p:cNvSpPr/>
            <p:nvPr/>
          </p:nvSpPr>
          <p:spPr>
            <a:xfrm>
              <a:off x="138963" y="-1"/>
              <a:ext cx="670976" cy="446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Différences culturelles?</a:t>
              </a:r>
            </a:p>
          </p:txBody>
        </p:sp>
      </p:grpSp>
      <p:sp>
        <p:nvSpPr>
          <p:cNvPr id="351" name="Shape 351"/>
          <p:cNvSpPr/>
          <p:nvPr/>
        </p:nvSpPr>
        <p:spPr>
          <a:xfrm flipH="1">
            <a:off x="4355188" y="3460300"/>
            <a:ext cx="270002" cy="250501"/>
          </a:xfrm>
          <a:prstGeom prst="line">
            <a:avLst/>
          </a:prstGeom>
          <a:ln>
            <a:solidFill>
              <a:srgbClr val="585858"/>
            </a:solidFill>
          </a:ln>
        </p:spPr>
        <p:txBody>
          <a:bodyPr lIns="45718" tIns="45718" rIns="45718" bIns="45718"/>
          <a:lstStyle/>
          <a:p>
            <a:endParaRPr/>
          </a:p>
        </p:txBody>
      </p:sp>
      <p:grpSp>
        <p:nvGrpSpPr>
          <p:cNvPr id="354" name="Group 354"/>
          <p:cNvGrpSpPr/>
          <p:nvPr/>
        </p:nvGrpSpPr>
        <p:grpSpPr>
          <a:xfrm>
            <a:off x="7486943" y="3715186"/>
            <a:ext cx="654606" cy="467855"/>
            <a:chOff x="-1" y="-7351"/>
            <a:chExt cx="654604" cy="467854"/>
          </a:xfrm>
        </p:grpSpPr>
        <p:sp>
          <p:nvSpPr>
            <p:cNvPr id="352" name="Shape 352"/>
            <p:cNvSpPr/>
            <p:nvPr/>
          </p:nvSpPr>
          <p:spPr>
            <a:xfrm>
              <a:off x="-1" y="-1"/>
              <a:ext cx="654604"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353" name="Shape 353"/>
            <p:cNvSpPr/>
            <p:nvPr/>
          </p:nvSpPr>
          <p:spPr>
            <a:xfrm>
              <a:off x="174025" y="-7351"/>
              <a:ext cx="462873" cy="4616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sz="600" b="0" i="0" u="none" baseline="0" dirty="0"/>
                <a:t>Langue des signes?</a:t>
              </a:r>
            </a:p>
          </p:txBody>
        </p:sp>
      </p:grpSp>
      <p:sp>
        <p:nvSpPr>
          <p:cNvPr id="355" name="Shape 355"/>
          <p:cNvSpPr/>
          <p:nvPr/>
        </p:nvSpPr>
        <p:spPr>
          <a:xfrm flipV="1">
            <a:off x="7102999" y="3952787"/>
            <a:ext cx="711247" cy="487964"/>
          </a:xfrm>
          <a:prstGeom prst="line">
            <a:avLst/>
          </a:prstGeom>
          <a:ln>
            <a:solidFill>
              <a:srgbClr val="585858"/>
            </a:solidFill>
          </a:ln>
        </p:spPr>
        <p:txBody>
          <a:bodyPr lIns="45718" tIns="45718" rIns="45718" bIns="45718"/>
          <a:lstStyle/>
          <a:p>
            <a:endParaRPr/>
          </a:p>
        </p:txBody>
      </p:sp>
      <p:grpSp>
        <p:nvGrpSpPr>
          <p:cNvPr id="358" name="Group 358"/>
          <p:cNvGrpSpPr/>
          <p:nvPr/>
        </p:nvGrpSpPr>
        <p:grpSpPr>
          <a:xfrm>
            <a:off x="2784023" y="3572572"/>
            <a:ext cx="750263" cy="393906"/>
            <a:chOff x="-1" y="-1"/>
            <a:chExt cx="750262" cy="393905"/>
          </a:xfrm>
        </p:grpSpPr>
        <p:sp>
          <p:nvSpPr>
            <p:cNvPr id="356" name="Shape 356"/>
            <p:cNvSpPr/>
            <p:nvPr/>
          </p:nvSpPr>
          <p:spPr>
            <a:xfrm>
              <a:off x="-1" y="-1"/>
              <a:ext cx="7401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357" name="Shape 357"/>
            <p:cNvSpPr/>
            <p:nvPr/>
          </p:nvSpPr>
          <p:spPr>
            <a:xfrm>
              <a:off x="108384" y="12301"/>
              <a:ext cx="641877" cy="3692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Capacité cognitive?</a:t>
              </a:r>
            </a:p>
          </p:txBody>
        </p:sp>
      </p:grpSp>
      <p:sp>
        <p:nvSpPr>
          <p:cNvPr id="359" name="Shape 359"/>
          <p:cNvSpPr/>
          <p:nvPr/>
        </p:nvSpPr>
        <p:spPr>
          <a:xfrm>
            <a:off x="3160796" y="3971399"/>
            <a:ext cx="11216" cy="336815"/>
          </a:xfrm>
          <a:prstGeom prst="line">
            <a:avLst/>
          </a:prstGeom>
          <a:ln>
            <a:solidFill>
              <a:srgbClr val="585858"/>
            </a:solidFill>
          </a:ln>
        </p:spPr>
        <p:txBody>
          <a:bodyPr lIns="45718" tIns="45718" rIns="45718" bIns="45718"/>
          <a:lstStyle/>
          <a:p>
            <a:endParaRPr/>
          </a:p>
        </p:txBody>
      </p:sp>
      <p:grpSp>
        <p:nvGrpSpPr>
          <p:cNvPr id="362" name="Group 362"/>
          <p:cNvGrpSpPr/>
          <p:nvPr/>
        </p:nvGrpSpPr>
        <p:grpSpPr>
          <a:xfrm>
            <a:off x="4965050" y="4753578"/>
            <a:ext cx="948903" cy="357741"/>
            <a:chOff x="0" y="0"/>
            <a:chExt cx="948902" cy="357739"/>
          </a:xfrm>
        </p:grpSpPr>
        <p:sp>
          <p:nvSpPr>
            <p:cNvPr id="360" name="Shape 360"/>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61" name="Shape 361"/>
            <p:cNvSpPr/>
            <p:nvPr/>
          </p:nvSpPr>
          <p:spPr>
            <a:xfrm>
              <a:off x="138963" y="-1"/>
              <a:ext cx="670976" cy="357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Délinquant familial?</a:t>
              </a:r>
            </a:p>
          </p:txBody>
        </p:sp>
      </p:grpSp>
      <p:grpSp>
        <p:nvGrpSpPr>
          <p:cNvPr id="365" name="Group 365"/>
          <p:cNvGrpSpPr/>
          <p:nvPr/>
        </p:nvGrpSpPr>
        <p:grpSpPr>
          <a:xfrm>
            <a:off x="3928749" y="4739875"/>
            <a:ext cx="817505" cy="346503"/>
            <a:chOff x="-1" y="0"/>
            <a:chExt cx="817503" cy="346501"/>
          </a:xfrm>
        </p:grpSpPr>
        <p:sp>
          <p:nvSpPr>
            <p:cNvPr id="363" name="Shape 363"/>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364" name="Shape 364"/>
            <p:cNvSpPr/>
            <p:nvPr/>
          </p:nvSpPr>
          <p:spPr>
            <a:xfrm>
              <a:off x="119719" y="44971"/>
              <a:ext cx="578063" cy="2565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Religion?</a:t>
              </a:r>
            </a:p>
          </p:txBody>
        </p:sp>
      </p:grpSp>
      <p:sp>
        <p:nvSpPr>
          <p:cNvPr id="366" name="Shape 366"/>
          <p:cNvSpPr/>
          <p:nvPr/>
        </p:nvSpPr>
        <p:spPr>
          <a:xfrm flipH="1">
            <a:off x="4337498" y="4525674"/>
            <a:ext cx="8102" cy="214202"/>
          </a:xfrm>
          <a:prstGeom prst="line">
            <a:avLst/>
          </a:prstGeom>
          <a:ln>
            <a:solidFill>
              <a:srgbClr val="585858"/>
            </a:solidFill>
          </a:ln>
        </p:spPr>
        <p:txBody>
          <a:bodyPr lIns="45718" tIns="45718" rIns="45718" bIns="45718"/>
          <a:lstStyle/>
          <a:p>
            <a:endParaRPr/>
          </a:p>
        </p:txBody>
      </p:sp>
      <p:grpSp>
        <p:nvGrpSpPr>
          <p:cNvPr id="369" name="Group 369"/>
          <p:cNvGrpSpPr/>
          <p:nvPr/>
        </p:nvGrpSpPr>
        <p:grpSpPr>
          <a:xfrm>
            <a:off x="617286" y="4759253"/>
            <a:ext cx="793206" cy="307742"/>
            <a:chOff x="-1" y="-6958"/>
            <a:chExt cx="793204" cy="307741"/>
          </a:xfrm>
        </p:grpSpPr>
        <p:sp>
          <p:nvSpPr>
            <p:cNvPr id="367" name="Shape 367"/>
            <p:cNvSpPr/>
            <p:nvPr/>
          </p:nvSpPr>
          <p:spPr>
            <a:xfrm>
              <a:off x="-1" y="21663"/>
              <a:ext cx="793204" cy="250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368" name="Shape 368"/>
            <p:cNvSpPr/>
            <p:nvPr/>
          </p:nvSpPr>
          <p:spPr>
            <a:xfrm>
              <a:off x="116161" y="-6958"/>
              <a:ext cx="629989" cy="307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Maladie?</a:t>
              </a:r>
            </a:p>
          </p:txBody>
        </p:sp>
      </p:grpSp>
      <p:sp>
        <p:nvSpPr>
          <p:cNvPr id="370" name="Shape 370"/>
          <p:cNvSpPr/>
          <p:nvPr/>
        </p:nvSpPr>
        <p:spPr>
          <a:xfrm>
            <a:off x="1413410" y="4904392"/>
            <a:ext cx="1023992" cy="144660"/>
          </a:xfrm>
          <a:prstGeom prst="line">
            <a:avLst/>
          </a:prstGeom>
          <a:ln>
            <a:solidFill>
              <a:srgbClr val="585858"/>
            </a:solidFill>
          </a:ln>
        </p:spPr>
        <p:txBody>
          <a:bodyPr lIns="45718" tIns="45718" rIns="45718" bIns="45718"/>
          <a:lstStyle/>
          <a:p>
            <a:endParaRPr/>
          </a:p>
        </p:txBody>
      </p:sp>
      <p:grpSp>
        <p:nvGrpSpPr>
          <p:cNvPr id="373" name="Group 373"/>
          <p:cNvGrpSpPr/>
          <p:nvPr/>
        </p:nvGrpSpPr>
        <p:grpSpPr>
          <a:xfrm>
            <a:off x="585274" y="3166648"/>
            <a:ext cx="755697" cy="346504"/>
            <a:chOff x="0" y="0"/>
            <a:chExt cx="755694" cy="346502"/>
          </a:xfrm>
        </p:grpSpPr>
        <p:sp>
          <p:nvSpPr>
            <p:cNvPr id="371" name="Shape 371"/>
            <p:cNvSpPr/>
            <p:nvPr/>
          </p:nvSpPr>
          <p:spPr>
            <a:xfrm>
              <a:off x="0" y="0"/>
              <a:ext cx="548703"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72" name="Shape 372"/>
            <p:cNvSpPr/>
            <p:nvPr/>
          </p:nvSpPr>
          <p:spPr>
            <a:xfrm>
              <a:off x="80354" y="27074"/>
              <a:ext cx="675340" cy="292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dirty="0"/>
                <a:t>T</a:t>
              </a:r>
              <a:r>
                <a:rPr lang="fr-ca" b="0" i="0" u="none" baseline="0" dirty="0"/>
                <a:t>imide?</a:t>
              </a:r>
            </a:p>
          </p:txBody>
        </p:sp>
      </p:grpSp>
      <p:sp>
        <p:nvSpPr>
          <p:cNvPr id="374" name="Shape 374"/>
          <p:cNvSpPr/>
          <p:nvPr/>
        </p:nvSpPr>
        <p:spPr>
          <a:xfrm flipH="1">
            <a:off x="1053619" y="2807892"/>
            <a:ext cx="138902" cy="409502"/>
          </a:xfrm>
          <a:prstGeom prst="line">
            <a:avLst/>
          </a:prstGeom>
          <a:ln>
            <a:solidFill>
              <a:srgbClr val="585858"/>
            </a:solidFill>
          </a:ln>
        </p:spPr>
        <p:txBody>
          <a:bodyPr lIns="45718" tIns="45718" rIns="45718" bIns="45718"/>
          <a:lstStyle/>
          <a:p>
            <a:endParaRPr/>
          </a:p>
        </p:txBody>
      </p:sp>
      <p:grpSp>
        <p:nvGrpSpPr>
          <p:cNvPr id="377" name="Group 377"/>
          <p:cNvGrpSpPr/>
          <p:nvPr/>
        </p:nvGrpSpPr>
        <p:grpSpPr>
          <a:xfrm>
            <a:off x="8031694" y="3763362"/>
            <a:ext cx="1079704" cy="409507"/>
            <a:chOff x="0" y="-2"/>
            <a:chExt cx="1079703" cy="409506"/>
          </a:xfrm>
        </p:grpSpPr>
        <p:sp>
          <p:nvSpPr>
            <p:cNvPr id="375" name="Shape 375"/>
            <p:cNvSpPr/>
            <p:nvPr/>
          </p:nvSpPr>
          <p:spPr>
            <a:xfrm>
              <a:off x="0" y="-2"/>
              <a:ext cx="1079703" cy="409506"/>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76" name="Shape 376"/>
            <p:cNvSpPr/>
            <p:nvPr/>
          </p:nvSpPr>
          <p:spPr>
            <a:xfrm>
              <a:off x="92150" y="4712"/>
              <a:ext cx="829436"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Développement chronologique </a:t>
              </a:r>
            </a:p>
          </p:txBody>
        </p:sp>
      </p:grpSp>
      <p:grpSp>
        <p:nvGrpSpPr>
          <p:cNvPr id="380" name="Group 380"/>
          <p:cNvGrpSpPr/>
          <p:nvPr/>
        </p:nvGrpSpPr>
        <p:grpSpPr>
          <a:xfrm>
            <a:off x="1253973" y="3462903"/>
            <a:ext cx="861663" cy="430000"/>
            <a:chOff x="-1" y="9533"/>
            <a:chExt cx="861661" cy="429998"/>
          </a:xfrm>
        </p:grpSpPr>
        <p:sp>
          <p:nvSpPr>
            <p:cNvPr id="378" name="Shape 378"/>
            <p:cNvSpPr/>
            <p:nvPr/>
          </p:nvSpPr>
          <p:spPr>
            <a:xfrm>
              <a:off x="-1" y="45628"/>
              <a:ext cx="822903" cy="3939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379" name="Shape 379"/>
            <p:cNvSpPr/>
            <p:nvPr/>
          </p:nvSpPr>
          <p:spPr>
            <a:xfrm>
              <a:off x="54963" y="9533"/>
              <a:ext cx="806697" cy="4154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sz="500" b="0" i="0" u="none" baseline="0" dirty="0"/>
                <a:t>Besoin de plus de temps pour établir une relation?</a:t>
              </a:r>
            </a:p>
          </p:txBody>
        </p:sp>
      </p:grpSp>
      <p:sp>
        <p:nvSpPr>
          <p:cNvPr id="381" name="Shape 381"/>
          <p:cNvSpPr/>
          <p:nvPr/>
        </p:nvSpPr>
        <p:spPr>
          <a:xfrm flipH="1">
            <a:off x="1665425" y="3229898"/>
            <a:ext cx="78302" cy="269102"/>
          </a:xfrm>
          <a:prstGeom prst="line">
            <a:avLst/>
          </a:prstGeom>
          <a:ln>
            <a:solidFill>
              <a:srgbClr val="585858"/>
            </a:solidFill>
          </a:ln>
        </p:spPr>
        <p:txBody>
          <a:bodyPr lIns="45718" tIns="45718" rIns="45718" bIns="45718"/>
          <a:lstStyle/>
          <a:p>
            <a:endParaRPr/>
          </a:p>
        </p:txBody>
      </p:sp>
      <p:grpSp>
        <p:nvGrpSpPr>
          <p:cNvPr id="384" name="Group 384"/>
          <p:cNvGrpSpPr/>
          <p:nvPr/>
        </p:nvGrpSpPr>
        <p:grpSpPr>
          <a:xfrm>
            <a:off x="2662500" y="3235312"/>
            <a:ext cx="1357504" cy="400075"/>
            <a:chOff x="0" y="-21167"/>
            <a:chExt cx="1357503" cy="400074"/>
          </a:xfrm>
        </p:grpSpPr>
        <p:sp>
          <p:nvSpPr>
            <p:cNvPr id="382" name="Shape 382"/>
            <p:cNvSpPr/>
            <p:nvPr/>
          </p:nvSpPr>
          <p:spPr>
            <a:xfrm>
              <a:off x="0" y="44320"/>
              <a:ext cx="1357503" cy="2691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83" name="Shape 383"/>
            <p:cNvSpPr/>
            <p:nvPr/>
          </p:nvSpPr>
          <p:spPr>
            <a:xfrm>
              <a:off x="198799" y="-21167"/>
              <a:ext cx="1039336"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Pratiques/croyances culturelles?</a:t>
              </a:r>
            </a:p>
          </p:txBody>
        </p:sp>
      </p:grpSp>
      <p:sp>
        <p:nvSpPr>
          <p:cNvPr id="385" name="Shape 385"/>
          <p:cNvSpPr/>
          <p:nvPr/>
        </p:nvSpPr>
        <p:spPr>
          <a:xfrm>
            <a:off x="3821198" y="3530491"/>
            <a:ext cx="329402" cy="204302"/>
          </a:xfrm>
          <a:prstGeom prst="line">
            <a:avLst/>
          </a:prstGeom>
          <a:ln>
            <a:solidFill>
              <a:srgbClr val="585858"/>
            </a:solidFill>
          </a:ln>
        </p:spPr>
        <p:txBody>
          <a:bodyPr lIns="45718" tIns="45718" rIns="45718" bIns="45718"/>
          <a:lstStyle/>
          <a:p>
            <a:endParaRPr/>
          </a:p>
        </p:txBody>
      </p:sp>
      <p:grpSp>
        <p:nvGrpSpPr>
          <p:cNvPr id="388" name="Group 388"/>
          <p:cNvGrpSpPr/>
          <p:nvPr/>
        </p:nvGrpSpPr>
        <p:grpSpPr>
          <a:xfrm>
            <a:off x="7148348" y="1743993"/>
            <a:ext cx="1079704" cy="553963"/>
            <a:chOff x="0" y="-46732"/>
            <a:chExt cx="1079703" cy="553961"/>
          </a:xfrm>
        </p:grpSpPr>
        <p:sp>
          <p:nvSpPr>
            <p:cNvPr id="386" name="Shape 386"/>
            <p:cNvSpPr/>
            <p:nvPr/>
          </p:nvSpPr>
          <p:spPr>
            <a:xfrm>
              <a:off x="0" y="0"/>
              <a:ext cx="1079703" cy="46050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387" name="Shape 387"/>
            <p:cNvSpPr/>
            <p:nvPr/>
          </p:nvSpPr>
          <p:spPr>
            <a:xfrm>
              <a:off x="103627" y="-46732"/>
              <a:ext cx="817959" cy="5539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Comprend-il pourquoi il est ici?</a:t>
              </a:r>
            </a:p>
          </p:txBody>
        </p:sp>
      </p:grpSp>
      <p:grpSp>
        <p:nvGrpSpPr>
          <p:cNvPr id="391" name="Group 391"/>
          <p:cNvGrpSpPr/>
          <p:nvPr/>
        </p:nvGrpSpPr>
        <p:grpSpPr>
          <a:xfrm>
            <a:off x="6189048" y="1940296"/>
            <a:ext cx="740106" cy="628507"/>
            <a:chOff x="-1" y="-2"/>
            <a:chExt cx="740105" cy="628505"/>
          </a:xfrm>
        </p:grpSpPr>
        <p:sp>
          <p:nvSpPr>
            <p:cNvPr id="389" name="Shape 389"/>
            <p:cNvSpPr/>
            <p:nvPr/>
          </p:nvSpPr>
          <p:spPr>
            <a:xfrm>
              <a:off x="-1" y="-2"/>
              <a:ext cx="740105" cy="6285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90" name="Shape 390"/>
            <p:cNvSpPr/>
            <p:nvPr/>
          </p:nvSpPr>
          <p:spPr>
            <a:xfrm>
              <a:off x="108383" y="60351"/>
              <a:ext cx="631716" cy="5077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Espace adapté aux enfants?</a:t>
              </a:r>
            </a:p>
          </p:txBody>
        </p:sp>
      </p:grpSp>
      <p:sp>
        <p:nvSpPr>
          <p:cNvPr id="392" name="Shape 392"/>
          <p:cNvSpPr/>
          <p:nvPr/>
        </p:nvSpPr>
        <p:spPr>
          <a:xfrm flipH="1">
            <a:off x="7451501" y="2251224"/>
            <a:ext cx="236700" cy="491402"/>
          </a:xfrm>
          <a:prstGeom prst="line">
            <a:avLst/>
          </a:prstGeom>
          <a:ln>
            <a:solidFill>
              <a:srgbClr val="585858"/>
            </a:solidFill>
          </a:ln>
        </p:spPr>
        <p:txBody>
          <a:bodyPr lIns="45718" tIns="45718" rIns="45718" bIns="45718"/>
          <a:lstStyle/>
          <a:p>
            <a:endParaRPr/>
          </a:p>
        </p:txBody>
      </p:sp>
      <p:sp>
        <p:nvSpPr>
          <p:cNvPr id="393" name="Shape 393"/>
          <p:cNvSpPr/>
          <p:nvPr/>
        </p:nvSpPr>
        <p:spPr>
          <a:xfrm flipH="1">
            <a:off x="6400050" y="2595548"/>
            <a:ext cx="225002" cy="327002"/>
          </a:xfrm>
          <a:prstGeom prst="line">
            <a:avLst/>
          </a:prstGeom>
          <a:ln>
            <a:solidFill>
              <a:srgbClr val="585858"/>
            </a:solidFill>
          </a:ln>
        </p:spPr>
        <p:txBody>
          <a:bodyPr lIns="45718" tIns="45718" rIns="45718" bIns="45718"/>
          <a:lstStyle/>
          <a:p>
            <a:endParaRPr/>
          </a:p>
        </p:txBody>
      </p:sp>
      <p:grpSp>
        <p:nvGrpSpPr>
          <p:cNvPr id="396" name="Group 396"/>
          <p:cNvGrpSpPr/>
          <p:nvPr/>
        </p:nvGrpSpPr>
        <p:grpSpPr>
          <a:xfrm>
            <a:off x="7939522" y="4510698"/>
            <a:ext cx="913505" cy="393905"/>
            <a:chOff x="-1" y="0"/>
            <a:chExt cx="913504" cy="393904"/>
          </a:xfrm>
        </p:grpSpPr>
        <p:sp>
          <p:nvSpPr>
            <p:cNvPr id="394" name="Shape 394"/>
            <p:cNvSpPr/>
            <p:nvPr/>
          </p:nvSpPr>
          <p:spPr>
            <a:xfrm>
              <a:off x="-2" y="-1"/>
              <a:ext cx="9135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95" name="Shape 395"/>
            <p:cNvSpPr/>
            <p:nvPr/>
          </p:nvSpPr>
          <p:spPr>
            <a:xfrm>
              <a:off x="133779" y="18079"/>
              <a:ext cx="645942" cy="357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Temps de traitement </a:t>
              </a:r>
            </a:p>
          </p:txBody>
        </p:sp>
      </p:grpSp>
      <p:sp>
        <p:nvSpPr>
          <p:cNvPr id="397" name="Shape 397"/>
          <p:cNvSpPr/>
          <p:nvPr/>
        </p:nvSpPr>
        <p:spPr>
          <a:xfrm flipV="1">
            <a:off x="7566304" y="4846917"/>
            <a:ext cx="507001" cy="14100"/>
          </a:xfrm>
          <a:prstGeom prst="line">
            <a:avLst/>
          </a:prstGeom>
          <a:ln>
            <a:solidFill>
              <a:srgbClr val="585858"/>
            </a:solidFill>
          </a:ln>
        </p:spPr>
        <p:txBody>
          <a:bodyPr lIns="45718" tIns="45718" rIns="45718" bIns="45718"/>
          <a:lstStyle/>
          <a:p>
            <a:endParaRPr/>
          </a:p>
        </p:txBody>
      </p:sp>
      <p:grpSp>
        <p:nvGrpSpPr>
          <p:cNvPr id="400" name="Group 400"/>
          <p:cNvGrpSpPr/>
          <p:nvPr/>
        </p:nvGrpSpPr>
        <p:grpSpPr>
          <a:xfrm>
            <a:off x="4574831" y="1766614"/>
            <a:ext cx="942257" cy="507797"/>
            <a:chOff x="-1753" y="-75028"/>
            <a:chExt cx="942255" cy="507796"/>
          </a:xfrm>
        </p:grpSpPr>
        <p:sp>
          <p:nvSpPr>
            <p:cNvPr id="398" name="Shape 398"/>
            <p:cNvSpPr/>
            <p:nvPr/>
          </p:nvSpPr>
          <p:spPr>
            <a:xfrm>
              <a:off x="-1" y="5620"/>
              <a:ext cx="940503"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399" name="Shape 399"/>
            <p:cNvSpPr/>
            <p:nvPr/>
          </p:nvSpPr>
          <p:spPr>
            <a:xfrm>
              <a:off x="-1753" y="-75028"/>
              <a:ext cx="804520" cy="5077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Soutien de fournisseurs de soins?</a:t>
              </a:r>
            </a:p>
          </p:txBody>
        </p:sp>
      </p:grpSp>
      <p:sp>
        <p:nvSpPr>
          <p:cNvPr id="401" name="Shape 401"/>
          <p:cNvSpPr/>
          <p:nvPr/>
        </p:nvSpPr>
        <p:spPr>
          <a:xfrm flipH="1">
            <a:off x="5568117" y="3764005"/>
            <a:ext cx="130502" cy="315002"/>
          </a:xfrm>
          <a:prstGeom prst="line">
            <a:avLst/>
          </a:prstGeom>
          <a:ln>
            <a:solidFill>
              <a:srgbClr val="585858"/>
            </a:solidFill>
          </a:ln>
        </p:spPr>
        <p:txBody>
          <a:bodyPr lIns="45718" tIns="45718" rIns="45718" bIns="45718"/>
          <a:lstStyle/>
          <a:p>
            <a:endParaRPr/>
          </a:p>
        </p:txBody>
      </p:sp>
      <p:grpSp>
        <p:nvGrpSpPr>
          <p:cNvPr id="404" name="Group 404"/>
          <p:cNvGrpSpPr/>
          <p:nvPr/>
        </p:nvGrpSpPr>
        <p:grpSpPr>
          <a:xfrm>
            <a:off x="2375022" y="1574148"/>
            <a:ext cx="654605" cy="327007"/>
            <a:chOff x="-1" y="-2"/>
            <a:chExt cx="654604" cy="327005"/>
          </a:xfrm>
        </p:grpSpPr>
        <p:sp>
          <p:nvSpPr>
            <p:cNvPr id="402" name="Shape 402"/>
            <p:cNvSpPr/>
            <p:nvPr/>
          </p:nvSpPr>
          <p:spPr>
            <a:xfrm>
              <a:off x="-1" y="-2"/>
              <a:ext cx="654604" cy="3270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403" name="Shape 403"/>
            <p:cNvSpPr/>
            <p:nvPr/>
          </p:nvSpPr>
          <p:spPr>
            <a:xfrm>
              <a:off x="116633" y="12408"/>
              <a:ext cx="462873" cy="2923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sz="700" dirty="0"/>
                <a:t>G</a:t>
              </a:r>
              <a:r>
                <a:rPr lang="fr-ca" sz="700" b="0" i="0" u="none" baseline="0" dirty="0"/>
                <a:t>enre</a:t>
              </a:r>
              <a:endParaRPr lang="fr-ca" b="0" i="0" u="none" baseline="0" dirty="0"/>
            </a:p>
          </p:txBody>
        </p:sp>
      </p:grpSp>
      <p:sp>
        <p:nvSpPr>
          <p:cNvPr id="405" name="Shape 405"/>
          <p:cNvSpPr/>
          <p:nvPr/>
        </p:nvSpPr>
        <p:spPr>
          <a:xfrm flipV="1">
            <a:off x="1658048" y="1789185"/>
            <a:ext cx="727849" cy="118547"/>
          </a:xfrm>
          <a:prstGeom prst="line">
            <a:avLst/>
          </a:prstGeom>
          <a:ln>
            <a:solidFill>
              <a:srgbClr val="585858"/>
            </a:solidFill>
          </a:ln>
        </p:spPr>
        <p:txBody>
          <a:bodyPr lIns="45718" tIns="45718" rIns="45718" bIns="45718"/>
          <a:lstStyle/>
          <a:p>
            <a:endParaRPr/>
          </a:p>
        </p:txBody>
      </p:sp>
      <p:grpSp>
        <p:nvGrpSpPr>
          <p:cNvPr id="408" name="Group 408"/>
          <p:cNvGrpSpPr/>
          <p:nvPr/>
        </p:nvGrpSpPr>
        <p:grpSpPr>
          <a:xfrm>
            <a:off x="1920172" y="3563599"/>
            <a:ext cx="875205" cy="491404"/>
            <a:chOff x="-1" y="0"/>
            <a:chExt cx="875203" cy="491403"/>
          </a:xfrm>
        </p:grpSpPr>
        <p:sp>
          <p:nvSpPr>
            <p:cNvPr id="406" name="Shape 406"/>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07" name="Shape 407"/>
            <p:cNvSpPr/>
            <p:nvPr/>
          </p:nvSpPr>
          <p:spPr>
            <a:xfrm>
              <a:off x="116159" y="45662"/>
              <a:ext cx="759043"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Niveau de traumatisme?</a:t>
              </a:r>
            </a:p>
          </p:txBody>
        </p:sp>
      </p:grpSp>
      <p:grpSp>
        <p:nvGrpSpPr>
          <p:cNvPr id="411" name="Group 411"/>
          <p:cNvGrpSpPr/>
          <p:nvPr/>
        </p:nvGrpSpPr>
        <p:grpSpPr>
          <a:xfrm>
            <a:off x="6762548" y="3493299"/>
            <a:ext cx="793205" cy="346503"/>
            <a:chOff x="0" y="0"/>
            <a:chExt cx="793204" cy="346501"/>
          </a:xfrm>
        </p:grpSpPr>
        <p:sp>
          <p:nvSpPr>
            <p:cNvPr id="409" name="Shape 409"/>
            <p:cNvSpPr/>
            <p:nvPr/>
          </p:nvSpPr>
          <p:spPr>
            <a:xfrm>
              <a:off x="-1" y="0"/>
              <a:ext cx="793205" cy="346502"/>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10" name="Shape 410"/>
            <p:cNvSpPr/>
            <p:nvPr/>
          </p:nvSpPr>
          <p:spPr>
            <a:xfrm>
              <a:off x="116160" y="38829"/>
              <a:ext cx="560882" cy="268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Déclencheurs?</a:t>
              </a:r>
            </a:p>
          </p:txBody>
        </p:sp>
      </p:grpSp>
      <p:sp>
        <p:nvSpPr>
          <p:cNvPr id="412" name="Shape 412"/>
          <p:cNvSpPr/>
          <p:nvPr/>
        </p:nvSpPr>
        <p:spPr>
          <a:xfrm>
            <a:off x="6838450" y="3378698"/>
            <a:ext cx="320702" cy="114602"/>
          </a:xfrm>
          <a:prstGeom prst="line">
            <a:avLst/>
          </a:prstGeom>
          <a:ln>
            <a:solidFill>
              <a:srgbClr val="585858"/>
            </a:solidFill>
          </a:ln>
        </p:spPr>
        <p:txBody>
          <a:bodyPr lIns="45718" tIns="45718" rIns="45718" bIns="45718"/>
          <a:lstStyle/>
          <a:p>
            <a:endParaRPr/>
          </a:p>
        </p:txBody>
      </p:sp>
      <p:grpSp>
        <p:nvGrpSpPr>
          <p:cNvPr id="415" name="Group 415"/>
          <p:cNvGrpSpPr/>
          <p:nvPr/>
        </p:nvGrpSpPr>
        <p:grpSpPr>
          <a:xfrm>
            <a:off x="2882490" y="1308060"/>
            <a:ext cx="1079704" cy="400075"/>
            <a:chOff x="0" y="-21167"/>
            <a:chExt cx="1079703" cy="400074"/>
          </a:xfrm>
        </p:grpSpPr>
        <p:sp>
          <p:nvSpPr>
            <p:cNvPr id="413" name="Shape 413"/>
            <p:cNvSpPr/>
            <p:nvPr/>
          </p:nvSpPr>
          <p:spPr>
            <a:xfrm>
              <a:off x="0" y="25120"/>
              <a:ext cx="1079703" cy="3075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14" name="Shape 414"/>
            <p:cNvSpPr/>
            <p:nvPr/>
          </p:nvSpPr>
          <p:spPr>
            <a:xfrm>
              <a:off x="158116" y="-21167"/>
              <a:ext cx="906646"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Accents/barrière linguistique?</a:t>
              </a:r>
            </a:p>
          </p:txBody>
        </p:sp>
      </p:grpSp>
      <p:sp>
        <p:nvSpPr>
          <p:cNvPr id="416" name="Shape 416"/>
          <p:cNvSpPr/>
          <p:nvPr/>
        </p:nvSpPr>
        <p:spPr>
          <a:xfrm>
            <a:off x="3494830" y="1686811"/>
            <a:ext cx="826570" cy="2037778"/>
          </a:xfrm>
          <a:prstGeom prst="line">
            <a:avLst/>
          </a:prstGeom>
          <a:ln>
            <a:solidFill>
              <a:srgbClr val="585858"/>
            </a:solidFill>
          </a:ln>
        </p:spPr>
        <p:txBody>
          <a:bodyPr lIns="45718" tIns="45718" rIns="45718" bIns="45718"/>
          <a:lstStyle/>
          <a:p>
            <a:endParaRPr/>
          </a:p>
        </p:txBody>
      </p:sp>
      <p:grpSp>
        <p:nvGrpSpPr>
          <p:cNvPr id="419" name="Group 419"/>
          <p:cNvGrpSpPr/>
          <p:nvPr/>
        </p:nvGrpSpPr>
        <p:grpSpPr>
          <a:xfrm>
            <a:off x="5853000" y="4745378"/>
            <a:ext cx="822904" cy="400075"/>
            <a:chOff x="0" y="-13821"/>
            <a:chExt cx="822902" cy="400073"/>
          </a:xfrm>
        </p:grpSpPr>
        <p:sp>
          <p:nvSpPr>
            <p:cNvPr id="417" name="Shape 417"/>
            <p:cNvSpPr/>
            <p:nvPr/>
          </p:nvSpPr>
          <p:spPr>
            <a:xfrm>
              <a:off x="0" y="0"/>
              <a:ext cx="822902"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18" name="Shape 418"/>
            <p:cNvSpPr/>
            <p:nvPr/>
          </p:nvSpPr>
          <p:spPr>
            <a:xfrm>
              <a:off x="187324" y="-13821"/>
              <a:ext cx="581881"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dirty="0"/>
                <a:t>O</a:t>
              </a:r>
              <a:r>
                <a:rPr lang="fr-ca" b="0" i="0" u="none" baseline="0" dirty="0"/>
                <a:t>n le croit?</a:t>
              </a:r>
            </a:p>
          </p:txBody>
        </p:sp>
      </p:grpSp>
      <p:sp>
        <p:nvSpPr>
          <p:cNvPr id="420" name="Shape 420"/>
          <p:cNvSpPr/>
          <p:nvPr/>
        </p:nvSpPr>
        <p:spPr>
          <a:xfrm>
            <a:off x="5930610" y="4668044"/>
            <a:ext cx="42902" cy="141902"/>
          </a:xfrm>
          <a:prstGeom prst="line">
            <a:avLst/>
          </a:prstGeom>
          <a:ln>
            <a:solidFill>
              <a:srgbClr val="585858"/>
            </a:solidFill>
          </a:ln>
        </p:spPr>
        <p:txBody>
          <a:bodyPr lIns="45718" tIns="45718" rIns="45718" bIns="45718"/>
          <a:lstStyle/>
          <a:p>
            <a:endParaRPr/>
          </a:p>
        </p:txBody>
      </p:sp>
      <p:sp>
        <p:nvSpPr>
          <p:cNvPr id="421" name="Shape 421"/>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13</a:t>
            </a:fld>
            <a:endParaRPr/>
          </a:p>
        </p:txBody>
      </p:sp>
      <p:sp>
        <p:nvSpPr>
          <p:cNvPr id="422" name="Shape 422"/>
          <p:cNvSpPr/>
          <p:nvPr/>
        </p:nvSpPr>
        <p:spPr>
          <a:xfrm flipV="1">
            <a:off x="7843500" y="4156701"/>
            <a:ext cx="913500" cy="468600"/>
          </a:xfrm>
          <a:prstGeom prst="line">
            <a:avLst/>
          </a:prstGeom>
          <a:ln>
            <a:solidFill>
              <a:srgbClr val="585858"/>
            </a:solidFill>
          </a:ln>
        </p:spPr>
        <p:txBody>
          <a:bodyPr lIns="45718" tIns="45718" rIns="45718" bIns="45718"/>
          <a:lstStyle/>
          <a:p>
            <a:endParaRPr/>
          </a:p>
        </p:txBody>
      </p:sp>
      <p:grpSp>
        <p:nvGrpSpPr>
          <p:cNvPr id="425" name="Group 425"/>
          <p:cNvGrpSpPr/>
          <p:nvPr/>
        </p:nvGrpSpPr>
        <p:grpSpPr>
          <a:xfrm>
            <a:off x="6903066" y="4623715"/>
            <a:ext cx="740105" cy="460503"/>
            <a:chOff x="0" y="0"/>
            <a:chExt cx="740104" cy="460502"/>
          </a:xfrm>
        </p:grpSpPr>
        <p:sp>
          <p:nvSpPr>
            <p:cNvPr id="423" name="Shape 423"/>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24" name="Shape 424"/>
            <p:cNvSpPr/>
            <p:nvPr/>
          </p:nvSpPr>
          <p:spPr>
            <a:xfrm>
              <a:off x="108384" y="51379"/>
              <a:ext cx="523333" cy="357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Contact visuel?</a:t>
              </a:r>
            </a:p>
          </p:txBody>
        </p:sp>
      </p:grpSp>
      <p:grpSp>
        <p:nvGrpSpPr>
          <p:cNvPr id="428" name="Group 428"/>
          <p:cNvGrpSpPr/>
          <p:nvPr/>
        </p:nvGrpSpPr>
        <p:grpSpPr>
          <a:xfrm>
            <a:off x="6186125" y="3880385"/>
            <a:ext cx="822904" cy="400075"/>
            <a:chOff x="0" y="-3238"/>
            <a:chExt cx="822902" cy="400073"/>
          </a:xfrm>
        </p:grpSpPr>
        <p:sp>
          <p:nvSpPr>
            <p:cNvPr id="426" name="Shape 426"/>
            <p:cNvSpPr/>
            <p:nvPr/>
          </p:nvSpPr>
          <p:spPr>
            <a:xfrm>
              <a:off x="0" y="-1"/>
              <a:ext cx="822902"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27" name="Shape 427"/>
            <p:cNvSpPr/>
            <p:nvPr/>
          </p:nvSpPr>
          <p:spPr>
            <a:xfrm>
              <a:off x="120510" y="-3238"/>
              <a:ext cx="581881"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err="1"/>
                <a:t>Verbo-moteur</a:t>
              </a:r>
              <a:r>
                <a:rPr lang="fr-ca" b="0" i="0" u="none" baseline="0" dirty="0"/>
                <a:t>?</a:t>
              </a:r>
            </a:p>
          </p:txBody>
        </p:sp>
      </p:grpSp>
      <p:grpSp>
        <p:nvGrpSpPr>
          <p:cNvPr id="431" name="Group 431"/>
          <p:cNvGrpSpPr/>
          <p:nvPr/>
        </p:nvGrpSpPr>
        <p:grpSpPr>
          <a:xfrm>
            <a:off x="5158387" y="3385512"/>
            <a:ext cx="916204" cy="400075"/>
            <a:chOff x="0" y="-3237"/>
            <a:chExt cx="916203" cy="400073"/>
          </a:xfrm>
        </p:grpSpPr>
        <p:sp>
          <p:nvSpPr>
            <p:cNvPr id="429" name="Shape 429"/>
            <p:cNvSpPr/>
            <p:nvPr/>
          </p:nvSpPr>
          <p:spPr>
            <a:xfrm>
              <a:off x="0" y="-1"/>
              <a:ext cx="916203"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30" name="Shape 430"/>
            <p:cNvSpPr/>
            <p:nvPr/>
          </p:nvSpPr>
          <p:spPr>
            <a:xfrm>
              <a:off x="134173" y="-3237"/>
              <a:ext cx="782030"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On lui a dit de ne pas parler?</a:t>
              </a:r>
            </a:p>
          </p:txBody>
        </p:sp>
      </p:grpSp>
      <p:sp>
        <p:nvSpPr>
          <p:cNvPr id="432" name="Shape 432"/>
          <p:cNvSpPr/>
          <p:nvPr/>
        </p:nvSpPr>
        <p:spPr>
          <a:xfrm>
            <a:off x="5479481" y="1713518"/>
            <a:ext cx="512217" cy="1321644"/>
          </a:xfrm>
          <a:prstGeom prst="line">
            <a:avLst/>
          </a:prstGeom>
          <a:ln>
            <a:solidFill>
              <a:srgbClr val="585858"/>
            </a:solidFill>
          </a:ln>
        </p:spPr>
        <p:txBody>
          <a:bodyPr lIns="45718" tIns="45718" rIns="45718" bIns="45718"/>
          <a:lstStyle/>
          <a:p>
            <a:endParaRPr/>
          </a:p>
        </p:txBody>
      </p:sp>
      <p:grpSp>
        <p:nvGrpSpPr>
          <p:cNvPr id="435" name="Group 435"/>
          <p:cNvGrpSpPr/>
          <p:nvPr/>
        </p:nvGrpSpPr>
        <p:grpSpPr>
          <a:xfrm>
            <a:off x="4839573" y="2311872"/>
            <a:ext cx="913506" cy="561306"/>
            <a:chOff x="-2" y="-1"/>
            <a:chExt cx="913505" cy="561304"/>
          </a:xfrm>
        </p:grpSpPr>
        <p:sp>
          <p:nvSpPr>
            <p:cNvPr id="433" name="Shape 433"/>
            <p:cNvSpPr/>
            <p:nvPr/>
          </p:nvSpPr>
          <p:spPr>
            <a:xfrm>
              <a:off x="-2" y="-1"/>
              <a:ext cx="913505" cy="5613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434" name="Shape 434"/>
            <p:cNvSpPr/>
            <p:nvPr/>
          </p:nvSpPr>
          <p:spPr>
            <a:xfrm>
              <a:off x="52952" y="49835"/>
              <a:ext cx="850750" cy="4616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Peur de ce que la famille va penser? Où vivre?</a:t>
              </a:r>
            </a:p>
          </p:txBody>
        </p:sp>
      </p:grpSp>
      <p:grpSp>
        <p:nvGrpSpPr>
          <p:cNvPr id="438" name="Group 438"/>
          <p:cNvGrpSpPr/>
          <p:nvPr/>
        </p:nvGrpSpPr>
        <p:grpSpPr>
          <a:xfrm>
            <a:off x="3138473" y="4005937"/>
            <a:ext cx="822904" cy="400075"/>
            <a:chOff x="0" y="-21167"/>
            <a:chExt cx="822902" cy="400074"/>
          </a:xfrm>
        </p:grpSpPr>
        <p:sp>
          <p:nvSpPr>
            <p:cNvPr id="436" name="Shape 436"/>
            <p:cNvSpPr/>
            <p:nvPr/>
          </p:nvSpPr>
          <p:spPr>
            <a:xfrm>
              <a:off x="0" y="5620"/>
              <a:ext cx="822902"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37" name="Shape 437"/>
            <p:cNvSpPr/>
            <p:nvPr/>
          </p:nvSpPr>
          <p:spPr>
            <a:xfrm>
              <a:off x="120510" y="-21167"/>
              <a:ext cx="664962"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Limitations physiques</a:t>
              </a:r>
            </a:p>
          </p:txBody>
        </p:sp>
      </p:grpSp>
      <p:grpSp>
        <p:nvGrpSpPr>
          <p:cNvPr id="441" name="Group 441"/>
          <p:cNvGrpSpPr/>
          <p:nvPr/>
        </p:nvGrpSpPr>
        <p:grpSpPr>
          <a:xfrm>
            <a:off x="2385897" y="4029486"/>
            <a:ext cx="827993" cy="400075"/>
            <a:chOff x="-5090" y="23283"/>
            <a:chExt cx="827992" cy="400073"/>
          </a:xfrm>
        </p:grpSpPr>
        <p:sp>
          <p:nvSpPr>
            <p:cNvPr id="439" name="Shape 439"/>
            <p:cNvSpPr/>
            <p:nvPr/>
          </p:nvSpPr>
          <p:spPr>
            <a:xfrm>
              <a:off x="0" y="26520"/>
              <a:ext cx="822902" cy="3936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40" name="Shape 440"/>
            <p:cNvSpPr/>
            <p:nvPr/>
          </p:nvSpPr>
          <p:spPr>
            <a:xfrm>
              <a:off x="-5090" y="23283"/>
              <a:ext cx="760579"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sourd/</a:t>
              </a:r>
              <a:r>
                <a:rPr lang="fr-ca" b="0" i="0" u="none" baseline="0" dirty="0" err="1"/>
                <a:t>malen-tendant</a:t>
              </a:r>
              <a:r>
                <a:rPr lang="fr-ca" b="0" i="0" u="none" baseline="0" dirty="0"/>
                <a:t>?</a:t>
              </a:r>
            </a:p>
          </p:txBody>
        </p:sp>
      </p:grpSp>
      <p:grpSp>
        <p:nvGrpSpPr>
          <p:cNvPr id="2" name="Group 1">
            <a:extLst>
              <a:ext uri="{FF2B5EF4-FFF2-40B4-BE49-F238E27FC236}">
                <a16:creationId xmlns:a16="http://schemas.microsoft.com/office/drawing/2014/main" id="{739F23F9-3653-9814-41C5-09182450039B}"/>
              </a:ext>
            </a:extLst>
          </p:cNvPr>
          <p:cNvGrpSpPr/>
          <p:nvPr/>
        </p:nvGrpSpPr>
        <p:grpSpPr>
          <a:xfrm>
            <a:off x="203741" y="3658875"/>
            <a:ext cx="1241987" cy="507797"/>
            <a:chOff x="203741" y="3658875"/>
            <a:chExt cx="1241987" cy="507797"/>
          </a:xfrm>
        </p:grpSpPr>
        <p:sp>
          <p:nvSpPr>
            <p:cNvPr id="442" name="Shape 442"/>
            <p:cNvSpPr/>
            <p:nvPr/>
          </p:nvSpPr>
          <p:spPr>
            <a:xfrm>
              <a:off x="203741" y="3700723"/>
              <a:ext cx="1241987" cy="385306"/>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43" name="Shape 443"/>
            <p:cNvSpPr/>
            <p:nvPr/>
          </p:nvSpPr>
          <p:spPr>
            <a:xfrm>
              <a:off x="404709" y="3658875"/>
              <a:ext cx="878216" cy="5077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Problème urgent de santé mentale?</a:t>
              </a:r>
            </a:p>
          </p:txBody>
        </p:sp>
      </p:grpSp>
      <p:grpSp>
        <p:nvGrpSpPr>
          <p:cNvPr id="447" name="Group 447"/>
          <p:cNvGrpSpPr/>
          <p:nvPr/>
        </p:nvGrpSpPr>
        <p:grpSpPr>
          <a:xfrm>
            <a:off x="1324800" y="620428"/>
            <a:ext cx="817504" cy="332757"/>
            <a:chOff x="0" y="0"/>
            <a:chExt cx="817502" cy="332755"/>
          </a:xfrm>
        </p:grpSpPr>
        <p:sp>
          <p:nvSpPr>
            <p:cNvPr id="445" name="Shape 445"/>
            <p:cNvSpPr/>
            <p:nvPr/>
          </p:nvSpPr>
          <p:spPr>
            <a:xfrm>
              <a:off x="-1" y="2728"/>
              <a:ext cx="817503" cy="327303"/>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lgn="l" rtl="0">
                <a:defRPr sz="600"/>
              </a:pPr>
              <a:endParaRPr/>
            </a:p>
          </p:txBody>
        </p:sp>
        <p:sp>
          <p:nvSpPr>
            <p:cNvPr id="446" name="Shape 446"/>
            <p:cNvSpPr/>
            <p:nvPr/>
          </p:nvSpPr>
          <p:spPr>
            <a:xfrm>
              <a:off x="119719" y="-1"/>
              <a:ext cx="578063" cy="3327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LGBTQQIP2SAA?</a:t>
              </a:r>
            </a:p>
          </p:txBody>
        </p:sp>
      </p:grpSp>
      <p:sp>
        <p:nvSpPr>
          <p:cNvPr id="448" name="Shape 448"/>
          <p:cNvSpPr/>
          <p:nvPr/>
        </p:nvSpPr>
        <p:spPr>
          <a:xfrm>
            <a:off x="1658048" y="2147930"/>
            <a:ext cx="960879" cy="135770"/>
          </a:xfrm>
          <a:prstGeom prst="line">
            <a:avLst/>
          </a:prstGeom>
          <a:ln>
            <a:solidFill>
              <a:srgbClr val="585858"/>
            </a:solidFill>
          </a:ln>
        </p:spPr>
        <p:txBody>
          <a:bodyPr lIns="45718" tIns="45718" rIns="45718" bIns="45718"/>
          <a:lstStyle/>
          <a:p>
            <a:endParaRPr/>
          </a:p>
        </p:txBody>
      </p:sp>
      <p:sp>
        <p:nvSpPr>
          <p:cNvPr id="449" name="Shape 449"/>
          <p:cNvSpPr/>
          <p:nvPr/>
        </p:nvSpPr>
        <p:spPr>
          <a:xfrm flipH="1">
            <a:off x="5492875" y="4694115"/>
            <a:ext cx="17746" cy="59465"/>
          </a:xfrm>
          <a:prstGeom prst="line">
            <a:avLst/>
          </a:prstGeom>
          <a:ln>
            <a:solidFill>
              <a:srgbClr val="585858"/>
            </a:solidFill>
          </a:ln>
        </p:spPr>
        <p:txBody>
          <a:bodyPr lIns="45718" tIns="45718" rIns="45718" bIns="45718"/>
          <a:lstStyle/>
          <a:p>
            <a:endParaRPr/>
          </a:p>
        </p:txBody>
      </p:sp>
      <p:grpSp>
        <p:nvGrpSpPr>
          <p:cNvPr id="452" name="Group 452"/>
          <p:cNvGrpSpPr/>
          <p:nvPr/>
        </p:nvGrpSpPr>
        <p:grpSpPr>
          <a:xfrm>
            <a:off x="6400048" y="1144894"/>
            <a:ext cx="1079704" cy="800185"/>
            <a:chOff x="0" y="-234670"/>
            <a:chExt cx="1079703" cy="800181"/>
          </a:xfrm>
        </p:grpSpPr>
        <p:sp>
          <p:nvSpPr>
            <p:cNvPr id="450" name="Shape 450"/>
            <p:cNvSpPr/>
            <p:nvPr/>
          </p:nvSpPr>
          <p:spPr>
            <a:xfrm>
              <a:off x="0" y="-169230"/>
              <a:ext cx="1079703" cy="66069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dirty="0"/>
            </a:p>
          </p:txBody>
        </p:sp>
        <p:sp>
          <p:nvSpPr>
            <p:cNvPr id="451" name="Shape 451"/>
            <p:cNvSpPr/>
            <p:nvPr/>
          </p:nvSpPr>
          <p:spPr>
            <a:xfrm>
              <a:off x="155344" y="-234670"/>
              <a:ext cx="845765" cy="8001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defRPr sz="800"/>
              </a:pPr>
              <a:r>
                <a:rPr lang="fr-ca" b="0" i="0" u="none" baseline="0" dirty="0"/>
                <a:t>L’enfant est-il à l’aise dans les  </a:t>
              </a:r>
            </a:p>
            <a:p>
              <a:pPr algn="l" rtl="0">
                <a:defRPr sz="800"/>
              </a:pPr>
              <a:r>
                <a:rPr lang="fr-ca" b="0" i="0" u="none" baseline="0" dirty="0"/>
                <a:t>petites pièces?</a:t>
              </a:r>
            </a:p>
          </p:txBody>
        </p:sp>
      </p:grpSp>
      <p:sp>
        <p:nvSpPr>
          <p:cNvPr id="453" name="Shape 453"/>
          <p:cNvSpPr/>
          <p:nvPr/>
        </p:nvSpPr>
        <p:spPr>
          <a:xfrm flipH="1">
            <a:off x="6701265" y="1832443"/>
            <a:ext cx="233994" cy="1097806"/>
          </a:xfrm>
          <a:prstGeom prst="line">
            <a:avLst/>
          </a:prstGeom>
          <a:ln>
            <a:solidFill>
              <a:srgbClr val="585858"/>
            </a:solidFill>
          </a:ln>
        </p:spPr>
        <p:txBody>
          <a:bodyPr lIns="45718" tIns="45718" rIns="45718" bIns="45718"/>
          <a:lstStyle/>
          <a:p>
            <a:endParaRPr/>
          </a:p>
        </p:txBody>
      </p:sp>
      <p:grpSp>
        <p:nvGrpSpPr>
          <p:cNvPr id="456" name="Group 456"/>
          <p:cNvGrpSpPr/>
          <p:nvPr/>
        </p:nvGrpSpPr>
        <p:grpSpPr>
          <a:xfrm>
            <a:off x="8002801" y="1437269"/>
            <a:ext cx="1057950" cy="870860"/>
            <a:chOff x="0" y="0"/>
            <a:chExt cx="1057948" cy="870858"/>
          </a:xfrm>
        </p:grpSpPr>
        <p:sp>
          <p:nvSpPr>
            <p:cNvPr id="454" name="Shape 454"/>
            <p:cNvSpPr/>
            <p:nvPr/>
          </p:nvSpPr>
          <p:spPr>
            <a:xfrm>
              <a:off x="0" y="0"/>
              <a:ext cx="1025494" cy="87085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55" name="Shape 455"/>
            <p:cNvSpPr/>
            <p:nvPr/>
          </p:nvSpPr>
          <p:spPr>
            <a:xfrm>
              <a:off x="150179" y="73810"/>
              <a:ext cx="907769" cy="7232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Le jeune est-il préoccupé par les résultats judiciaires possibles?</a:t>
              </a:r>
            </a:p>
          </p:txBody>
        </p:sp>
      </p:grpSp>
      <p:sp>
        <p:nvSpPr>
          <p:cNvPr id="457" name="Shape 457"/>
          <p:cNvSpPr/>
          <p:nvPr/>
        </p:nvSpPr>
        <p:spPr>
          <a:xfrm>
            <a:off x="8016041" y="1431029"/>
            <a:ext cx="2" cy="1324619"/>
          </a:xfrm>
          <a:prstGeom prst="line">
            <a:avLst/>
          </a:prstGeom>
          <a:ln>
            <a:solidFill>
              <a:srgbClr val="585858"/>
            </a:solidFill>
          </a:ln>
        </p:spPr>
        <p:txBody>
          <a:bodyPr lIns="45718" tIns="45718" rIns="45718" bIns="45718"/>
          <a:lstStyle/>
          <a:p>
            <a:endParaRPr/>
          </a:p>
        </p:txBody>
      </p:sp>
      <p:grpSp>
        <p:nvGrpSpPr>
          <p:cNvPr id="460" name="Group 460"/>
          <p:cNvGrpSpPr/>
          <p:nvPr/>
        </p:nvGrpSpPr>
        <p:grpSpPr>
          <a:xfrm>
            <a:off x="2088008" y="3024284"/>
            <a:ext cx="942353" cy="400075"/>
            <a:chOff x="0" y="-1637"/>
            <a:chExt cx="942351" cy="400073"/>
          </a:xfrm>
        </p:grpSpPr>
        <p:sp>
          <p:nvSpPr>
            <p:cNvPr id="458" name="Shape 458"/>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59" name="Shape 459"/>
            <p:cNvSpPr/>
            <p:nvPr/>
          </p:nvSpPr>
          <p:spPr>
            <a:xfrm>
              <a:off x="138002" y="-1637"/>
              <a:ext cx="766997"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Sous médicaments?</a:t>
              </a:r>
            </a:p>
          </p:txBody>
        </p:sp>
      </p:grpSp>
      <p:sp>
        <p:nvSpPr>
          <p:cNvPr id="461" name="Shape 461"/>
          <p:cNvSpPr/>
          <p:nvPr/>
        </p:nvSpPr>
        <p:spPr>
          <a:xfrm>
            <a:off x="2520499" y="3431831"/>
            <a:ext cx="196853" cy="589683"/>
          </a:xfrm>
          <a:prstGeom prst="line">
            <a:avLst/>
          </a:prstGeom>
          <a:ln>
            <a:solidFill>
              <a:srgbClr val="585858"/>
            </a:solidFill>
          </a:ln>
        </p:spPr>
        <p:txBody>
          <a:bodyPr lIns="45718" tIns="45718" rIns="45718" bIns="45718"/>
          <a:lstStyle/>
          <a:p>
            <a:endParaRPr/>
          </a:p>
        </p:txBody>
      </p:sp>
      <p:sp>
        <p:nvSpPr>
          <p:cNvPr id="462" name="Shape 462"/>
          <p:cNvSpPr/>
          <p:nvPr/>
        </p:nvSpPr>
        <p:spPr>
          <a:xfrm flipH="1">
            <a:off x="1817019" y="1587717"/>
            <a:ext cx="2342666" cy="2342666"/>
          </a:xfrm>
          <a:prstGeom prst="line">
            <a:avLst/>
          </a:prstGeom>
          <a:ln>
            <a:solidFill>
              <a:srgbClr val="585858"/>
            </a:solidFill>
          </a:ln>
        </p:spPr>
        <p:txBody>
          <a:bodyPr lIns="45718" tIns="45718" rIns="45718" bIns="45718"/>
          <a:lstStyle/>
          <a:p>
            <a:endParaRPr/>
          </a:p>
        </p:txBody>
      </p:sp>
      <p:grpSp>
        <p:nvGrpSpPr>
          <p:cNvPr id="465" name="Group 465"/>
          <p:cNvGrpSpPr/>
          <p:nvPr/>
        </p:nvGrpSpPr>
        <p:grpSpPr>
          <a:xfrm>
            <a:off x="3437572" y="2699018"/>
            <a:ext cx="948905" cy="357743"/>
            <a:chOff x="-1" y="-974"/>
            <a:chExt cx="948904" cy="357741"/>
          </a:xfrm>
        </p:grpSpPr>
        <p:sp>
          <p:nvSpPr>
            <p:cNvPr id="463" name="Shape 463"/>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64" name="Shape 464"/>
            <p:cNvSpPr/>
            <p:nvPr/>
          </p:nvSpPr>
          <p:spPr>
            <a:xfrm>
              <a:off x="184700" y="-974"/>
              <a:ext cx="670976" cy="357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Nouvel immigrant?</a:t>
              </a:r>
            </a:p>
          </p:txBody>
        </p:sp>
      </p:grpSp>
      <p:sp>
        <p:nvSpPr>
          <p:cNvPr id="466" name="Shape 466"/>
          <p:cNvSpPr/>
          <p:nvPr/>
        </p:nvSpPr>
        <p:spPr>
          <a:xfrm>
            <a:off x="3895085" y="3056319"/>
            <a:ext cx="328223" cy="654735"/>
          </a:xfrm>
          <a:prstGeom prst="line">
            <a:avLst/>
          </a:prstGeom>
          <a:ln>
            <a:solidFill>
              <a:srgbClr val="585858"/>
            </a:solidFill>
          </a:ln>
        </p:spPr>
        <p:txBody>
          <a:bodyPr lIns="45718" tIns="45718" rIns="45718" bIns="45718"/>
          <a:lstStyle/>
          <a:p>
            <a:endParaRPr/>
          </a:p>
        </p:txBody>
      </p:sp>
      <p:sp>
        <p:nvSpPr>
          <p:cNvPr id="467" name="Shape 467"/>
          <p:cNvSpPr/>
          <p:nvPr/>
        </p:nvSpPr>
        <p:spPr>
          <a:xfrm>
            <a:off x="5034917" y="2183271"/>
            <a:ext cx="2" cy="1955706"/>
          </a:xfrm>
          <a:prstGeom prst="line">
            <a:avLst/>
          </a:prstGeom>
          <a:ln>
            <a:solidFill>
              <a:srgbClr val="585858"/>
            </a:solidFill>
          </a:ln>
        </p:spPr>
        <p:txBody>
          <a:bodyPr lIns="45718" tIns="45718" rIns="45718" bIns="45718"/>
          <a:lstStyle/>
          <a:p>
            <a:endParaRPr/>
          </a:p>
        </p:txBody>
      </p:sp>
      <p:grpSp>
        <p:nvGrpSpPr>
          <p:cNvPr id="470" name="Group 470"/>
          <p:cNvGrpSpPr/>
          <p:nvPr/>
        </p:nvGrpSpPr>
        <p:grpSpPr>
          <a:xfrm>
            <a:off x="5112811" y="1375196"/>
            <a:ext cx="817507" cy="369298"/>
            <a:chOff x="-2" y="-11399"/>
            <a:chExt cx="817505" cy="369296"/>
          </a:xfrm>
        </p:grpSpPr>
        <p:sp>
          <p:nvSpPr>
            <p:cNvPr id="468" name="Shape 468"/>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469" name="Shape 469"/>
            <p:cNvSpPr/>
            <p:nvPr/>
          </p:nvSpPr>
          <p:spPr>
            <a:xfrm>
              <a:off x="119718" y="-11399"/>
              <a:ext cx="694859" cy="3692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      Se sent-il en sécurité?</a:t>
              </a:r>
            </a:p>
          </p:txBody>
        </p:sp>
      </p:grpSp>
      <p:grpSp>
        <p:nvGrpSpPr>
          <p:cNvPr id="473" name="Group 473"/>
          <p:cNvGrpSpPr/>
          <p:nvPr/>
        </p:nvGrpSpPr>
        <p:grpSpPr>
          <a:xfrm>
            <a:off x="9130" y="937521"/>
            <a:ext cx="942353" cy="400075"/>
            <a:chOff x="0" y="-1637"/>
            <a:chExt cx="942351" cy="400073"/>
          </a:xfrm>
        </p:grpSpPr>
        <p:sp>
          <p:nvSpPr>
            <p:cNvPr id="471" name="Shape 471"/>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72" name="Shape 472"/>
            <p:cNvSpPr/>
            <p:nvPr/>
          </p:nvSpPr>
          <p:spPr>
            <a:xfrm>
              <a:off x="138003" y="-1637"/>
              <a:ext cx="782290"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Antécédents de violence?</a:t>
              </a:r>
            </a:p>
          </p:txBody>
        </p:sp>
      </p:grpSp>
      <p:sp>
        <p:nvSpPr>
          <p:cNvPr id="474" name="Shape 474"/>
          <p:cNvSpPr/>
          <p:nvPr/>
        </p:nvSpPr>
        <p:spPr>
          <a:xfrm flipH="1">
            <a:off x="203741" y="1356367"/>
            <a:ext cx="240109" cy="240109"/>
          </a:xfrm>
          <a:prstGeom prst="line">
            <a:avLst/>
          </a:prstGeom>
          <a:ln>
            <a:solidFill>
              <a:srgbClr val="585858"/>
            </a:solidFill>
          </a:ln>
        </p:spPr>
        <p:txBody>
          <a:bodyPr lIns="45718" tIns="45718" rIns="45718" bIns="45718"/>
          <a:lstStyle/>
          <a:p>
            <a:endParaRPr/>
          </a:p>
        </p:txBody>
      </p:sp>
      <p:sp>
        <p:nvSpPr>
          <p:cNvPr id="475" name="Shape 475"/>
          <p:cNvSpPr/>
          <p:nvPr/>
        </p:nvSpPr>
        <p:spPr>
          <a:xfrm flipH="1">
            <a:off x="388715" y="885849"/>
            <a:ext cx="1074392" cy="708819"/>
          </a:xfrm>
          <a:prstGeom prst="line">
            <a:avLst/>
          </a:prstGeom>
          <a:ln>
            <a:solidFill>
              <a:srgbClr val="585858"/>
            </a:solidFill>
          </a:ln>
        </p:spPr>
        <p:txBody>
          <a:bodyPr lIns="45718" tIns="45718" rIns="45718" bIns="45718"/>
          <a:lstStyle/>
          <a:p>
            <a:endParaRPr/>
          </a:p>
        </p:txBody>
      </p:sp>
      <p:grpSp>
        <p:nvGrpSpPr>
          <p:cNvPr id="478" name="Group 478"/>
          <p:cNvGrpSpPr/>
          <p:nvPr/>
        </p:nvGrpSpPr>
        <p:grpSpPr>
          <a:xfrm>
            <a:off x="3073698" y="1981962"/>
            <a:ext cx="1101309" cy="408065"/>
            <a:chOff x="0" y="16334"/>
            <a:chExt cx="1101308" cy="408064"/>
          </a:xfrm>
        </p:grpSpPr>
        <p:sp>
          <p:nvSpPr>
            <p:cNvPr id="476" name="Shape 476"/>
            <p:cNvSpPr/>
            <p:nvPr/>
          </p:nvSpPr>
          <p:spPr>
            <a:xfrm>
              <a:off x="0" y="22242"/>
              <a:ext cx="1101308" cy="40215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77" name="Shape 477"/>
            <p:cNvSpPr/>
            <p:nvPr/>
          </p:nvSpPr>
          <p:spPr>
            <a:xfrm>
              <a:off x="100784" y="16334"/>
              <a:ext cx="997284"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Mal à l’aise avec les hommes/femmes?</a:t>
              </a:r>
            </a:p>
          </p:txBody>
        </p:sp>
      </p:grpSp>
      <p:sp>
        <p:nvSpPr>
          <p:cNvPr id="479" name="Shape 479"/>
          <p:cNvSpPr/>
          <p:nvPr/>
        </p:nvSpPr>
        <p:spPr>
          <a:xfrm flipH="1">
            <a:off x="2294150" y="2366844"/>
            <a:ext cx="1007851" cy="309294"/>
          </a:xfrm>
          <a:prstGeom prst="line">
            <a:avLst/>
          </a:prstGeom>
          <a:ln>
            <a:solidFill>
              <a:srgbClr val="585858"/>
            </a:solidFill>
          </a:ln>
        </p:spPr>
        <p:txBody>
          <a:bodyPr lIns="45718" tIns="45718" rIns="45718" bIns="45718"/>
          <a:lstStyle/>
          <a:p>
            <a:endParaRPr/>
          </a:p>
        </p:txBody>
      </p:sp>
      <p:grpSp>
        <p:nvGrpSpPr>
          <p:cNvPr id="482" name="Group 482"/>
          <p:cNvGrpSpPr/>
          <p:nvPr/>
        </p:nvGrpSpPr>
        <p:grpSpPr>
          <a:xfrm>
            <a:off x="2459977" y="842482"/>
            <a:ext cx="1233952" cy="400075"/>
            <a:chOff x="0" y="-21166"/>
            <a:chExt cx="1233950" cy="400073"/>
          </a:xfrm>
        </p:grpSpPr>
        <p:sp>
          <p:nvSpPr>
            <p:cNvPr id="480" name="Shape 480"/>
            <p:cNvSpPr/>
            <p:nvPr/>
          </p:nvSpPr>
          <p:spPr>
            <a:xfrm>
              <a:off x="0" y="3153"/>
              <a:ext cx="1233950" cy="35143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81" name="Shape 481"/>
            <p:cNvSpPr/>
            <p:nvPr/>
          </p:nvSpPr>
          <p:spPr>
            <a:xfrm>
              <a:off x="180706" y="-21166"/>
              <a:ext cx="955766"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Traumatisme intergénérationnel?</a:t>
              </a:r>
            </a:p>
          </p:txBody>
        </p:sp>
      </p:grpSp>
      <p:sp>
        <p:nvSpPr>
          <p:cNvPr id="483" name="Shape 483"/>
          <p:cNvSpPr/>
          <p:nvPr/>
        </p:nvSpPr>
        <p:spPr>
          <a:xfrm>
            <a:off x="2868016" y="1210333"/>
            <a:ext cx="1108651" cy="2722835"/>
          </a:xfrm>
          <a:prstGeom prst="line">
            <a:avLst/>
          </a:prstGeom>
          <a:ln>
            <a:solidFill>
              <a:srgbClr val="585858"/>
            </a:solidFill>
          </a:ln>
        </p:spPr>
        <p:txBody>
          <a:bodyPr lIns="45718" tIns="45718" rIns="45718" bIns="45718"/>
          <a:lstStyle/>
          <a:p>
            <a:endParaRPr/>
          </a:p>
        </p:txBody>
      </p:sp>
      <p:grpSp>
        <p:nvGrpSpPr>
          <p:cNvPr id="486" name="Group 486"/>
          <p:cNvGrpSpPr/>
          <p:nvPr/>
        </p:nvGrpSpPr>
        <p:grpSpPr>
          <a:xfrm>
            <a:off x="4822823" y="2987874"/>
            <a:ext cx="817505" cy="346503"/>
            <a:chOff x="-1" y="0"/>
            <a:chExt cx="817503" cy="346501"/>
          </a:xfrm>
        </p:grpSpPr>
        <p:sp>
          <p:nvSpPr>
            <p:cNvPr id="484" name="Shape 484"/>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485" name="Shape 485"/>
            <p:cNvSpPr/>
            <p:nvPr/>
          </p:nvSpPr>
          <p:spPr>
            <a:xfrm>
              <a:off x="119719" y="6871"/>
              <a:ext cx="578063" cy="3327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Violence familiale?</a:t>
              </a:r>
            </a:p>
          </p:txBody>
        </p:sp>
      </p:grpSp>
      <p:sp>
        <p:nvSpPr>
          <p:cNvPr id="487" name="Shape 487"/>
          <p:cNvSpPr/>
          <p:nvPr/>
        </p:nvSpPr>
        <p:spPr>
          <a:xfrm>
            <a:off x="5161917" y="3352622"/>
            <a:ext cx="2" cy="748101"/>
          </a:xfrm>
          <a:prstGeom prst="line">
            <a:avLst/>
          </a:prstGeom>
          <a:ln>
            <a:solidFill>
              <a:srgbClr val="585858"/>
            </a:solidFill>
          </a:ln>
        </p:spPr>
        <p:txBody>
          <a:bodyPr lIns="45718" tIns="45718" rIns="45718" bIns="45718"/>
          <a:lstStyle/>
          <a:p>
            <a:endParaRPr/>
          </a:p>
        </p:txBody>
      </p:sp>
      <p:grpSp>
        <p:nvGrpSpPr>
          <p:cNvPr id="490" name="Group 490"/>
          <p:cNvGrpSpPr/>
          <p:nvPr/>
        </p:nvGrpSpPr>
        <p:grpSpPr>
          <a:xfrm>
            <a:off x="5713449" y="627088"/>
            <a:ext cx="995431" cy="830962"/>
            <a:chOff x="0" y="-27984"/>
            <a:chExt cx="995429" cy="830961"/>
          </a:xfrm>
        </p:grpSpPr>
        <p:sp>
          <p:nvSpPr>
            <p:cNvPr id="488" name="Shape 488"/>
            <p:cNvSpPr/>
            <p:nvPr/>
          </p:nvSpPr>
          <p:spPr>
            <a:xfrm>
              <a:off x="0" y="0"/>
              <a:ext cx="912486" cy="77489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89" name="Shape 489"/>
            <p:cNvSpPr/>
            <p:nvPr/>
          </p:nvSpPr>
          <p:spPr>
            <a:xfrm>
              <a:off x="106308" y="-27984"/>
              <a:ext cx="889121" cy="8309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 Quel est le niveau de fonctionnement du principal fournisseur de soins?</a:t>
              </a:r>
            </a:p>
          </p:txBody>
        </p:sp>
      </p:grpSp>
      <p:sp>
        <p:nvSpPr>
          <p:cNvPr id="491" name="Shape 491"/>
          <p:cNvSpPr/>
          <p:nvPr/>
        </p:nvSpPr>
        <p:spPr>
          <a:xfrm>
            <a:off x="6139402" y="1452917"/>
            <a:ext cx="181916" cy="1472063"/>
          </a:xfrm>
          <a:prstGeom prst="line">
            <a:avLst/>
          </a:prstGeom>
          <a:ln>
            <a:solidFill>
              <a:srgbClr val="585858"/>
            </a:solidFill>
          </a:ln>
        </p:spPr>
        <p:txBody>
          <a:bodyPr lIns="45718" tIns="45718" rIns="45718" bIns="45718"/>
          <a:lstStyle/>
          <a:p>
            <a:endParaRPr/>
          </a:p>
        </p:txBody>
      </p:sp>
      <p:grpSp>
        <p:nvGrpSpPr>
          <p:cNvPr id="494" name="Group 494"/>
          <p:cNvGrpSpPr/>
          <p:nvPr/>
        </p:nvGrpSpPr>
        <p:grpSpPr>
          <a:xfrm>
            <a:off x="862209" y="883658"/>
            <a:ext cx="810117" cy="507797"/>
            <a:chOff x="-1" y="-8198"/>
            <a:chExt cx="810116" cy="507795"/>
          </a:xfrm>
        </p:grpSpPr>
        <p:sp>
          <p:nvSpPr>
            <p:cNvPr id="492" name="Shape 492"/>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493" name="Shape 493"/>
            <p:cNvSpPr/>
            <p:nvPr/>
          </p:nvSpPr>
          <p:spPr>
            <a:xfrm>
              <a:off x="116159" y="-8198"/>
              <a:ext cx="693956" cy="5077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Problèmes sociaux à l’école?</a:t>
              </a:r>
            </a:p>
          </p:txBody>
        </p:sp>
      </p:grpSp>
      <p:sp>
        <p:nvSpPr>
          <p:cNvPr id="495" name="Shape 495"/>
          <p:cNvSpPr/>
          <p:nvPr/>
        </p:nvSpPr>
        <p:spPr>
          <a:xfrm flipH="1">
            <a:off x="1007133" y="1386670"/>
            <a:ext cx="242855" cy="242856"/>
          </a:xfrm>
          <a:prstGeom prst="line">
            <a:avLst/>
          </a:prstGeom>
          <a:ln>
            <a:solidFill>
              <a:srgbClr val="585858"/>
            </a:solidFill>
          </a:ln>
        </p:spPr>
        <p:txBody>
          <a:bodyPr lIns="45718" tIns="45718" rIns="45718" bIns="45718"/>
          <a:lstStyle/>
          <a:p>
            <a:endParaRPr/>
          </a:p>
        </p:txBody>
      </p:sp>
      <p:grpSp>
        <p:nvGrpSpPr>
          <p:cNvPr id="498" name="Group 498"/>
          <p:cNvGrpSpPr/>
          <p:nvPr/>
        </p:nvGrpSpPr>
        <p:grpSpPr>
          <a:xfrm>
            <a:off x="2073248" y="2017323"/>
            <a:ext cx="1091357" cy="430853"/>
            <a:chOff x="0" y="-11363"/>
            <a:chExt cx="1091355" cy="430851"/>
          </a:xfrm>
        </p:grpSpPr>
        <p:sp>
          <p:nvSpPr>
            <p:cNvPr id="496" name="Shape 496"/>
            <p:cNvSpPr/>
            <p:nvPr/>
          </p:nvSpPr>
          <p:spPr>
            <a:xfrm>
              <a:off x="0" y="31731"/>
              <a:ext cx="1091355" cy="34466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497" name="Shape 497"/>
            <p:cNvSpPr/>
            <p:nvPr/>
          </p:nvSpPr>
          <p:spPr>
            <a:xfrm>
              <a:off x="159823" y="-11363"/>
              <a:ext cx="926768" cy="4308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Attirance et incompatibilité?</a:t>
              </a:r>
            </a:p>
          </p:txBody>
        </p:sp>
      </p:grpSp>
      <p:sp>
        <p:nvSpPr>
          <p:cNvPr id="499" name="Shape 499"/>
          <p:cNvSpPr/>
          <p:nvPr/>
        </p:nvSpPr>
        <p:spPr>
          <a:xfrm>
            <a:off x="2456684" y="85857"/>
            <a:ext cx="5613251" cy="38353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1900">
                <a:latin typeface="Impact"/>
                <a:ea typeface="Impact"/>
                <a:cs typeface="Impact"/>
                <a:sym typeface="Impact"/>
              </a:defRPr>
            </a:lvl1pPr>
          </a:lstStyle>
          <a:p>
            <a:pPr algn="l" rtl="0"/>
            <a:r>
              <a:rPr lang="fr-ca" b="0" i="0" u="none" baseline="0" dirty="0"/>
              <a:t>9 catégories avec plusieurs facteurs dans chacune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84"/>
                                        </p:tgtEl>
                                        <p:attrNameLst>
                                          <p:attrName>style.visibility</p:attrName>
                                        </p:attrNameLst>
                                      </p:cBhvr>
                                      <p:to>
                                        <p:strVal val="visible"/>
                                      </p:to>
                                    </p:set>
                                    <p:animEffect transition="in" filter="dissolve">
                                      <p:cBhvr>
                                        <p:cTn id="7" dur="49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p:nvPr/>
        </p:nvSpPr>
        <p:spPr>
          <a:xfrm>
            <a:off x="565775" y="288598"/>
            <a:ext cx="8066700" cy="3010144"/>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l" rtl="0">
              <a:defRPr sz="3600">
                <a:solidFill>
                  <a:srgbClr val="FFFFFF"/>
                </a:solidFill>
              </a:defRPr>
            </a:pPr>
            <a:r>
              <a:rPr lang="fr-ca" b="0" i="0" u="none" baseline="0"/>
              <a:t>		 	 	 		</a:t>
            </a:r>
          </a:p>
          <a:p>
            <a:pPr algn="l" rtl="0">
              <a:defRPr sz="3600">
                <a:solidFill>
                  <a:srgbClr val="FFFFFF"/>
                </a:solidFill>
                <a:latin typeface="Impact"/>
                <a:ea typeface="Impact"/>
                <a:cs typeface="Impact"/>
                <a:sym typeface="Impact"/>
              </a:defRPr>
            </a:pPr>
            <a:endParaRPr/>
          </a:p>
          <a:p>
            <a:pPr algn="l" rtl="0">
              <a:defRPr sz="3600">
                <a:solidFill>
                  <a:srgbClr val="FFFFFF"/>
                </a:solidFill>
                <a:latin typeface="Impact"/>
                <a:ea typeface="Impact"/>
                <a:cs typeface="Impact"/>
                <a:sym typeface="Impact"/>
              </a:defRPr>
            </a:pPr>
            <a:endParaRPr/>
          </a:p>
          <a:p>
            <a:pPr algn="l" rtl="0">
              <a:defRPr sz="3600">
                <a:latin typeface="Impact"/>
                <a:ea typeface="Impact"/>
                <a:cs typeface="Impact"/>
                <a:sym typeface="Impact"/>
              </a:defRPr>
            </a:pPr>
            <a:r>
              <a:rPr lang="fr-ca" b="0" i="0" u="none" baseline="0"/>
              <a:t>         </a:t>
            </a:r>
            <a:r>
              <a:rPr lang="fr-ca" sz="3000" b="0" i="0" u="none" baseline="0">
                <a:latin typeface="+mj-lt"/>
                <a:ea typeface="+mj-ea"/>
                <a:cs typeface="+mj-cs"/>
                <a:sym typeface="Arial"/>
              </a:rPr>
              <a:t> </a:t>
            </a:r>
            <a:endParaRPr sz="3000"/>
          </a:p>
          <a:p>
            <a:pPr algn="l" rtl="0">
              <a:defRPr sz="1100"/>
            </a:pPr>
            <a:r>
              <a:rPr lang="fr-ca" b="0" i="0" u="none" baseline="0"/>
              <a:t>					</a:t>
            </a:r>
          </a:p>
          <a:p>
            <a:pPr algn="l" rtl="0">
              <a:defRPr sz="1100"/>
            </a:pPr>
            <a:r>
              <a:rPr lang="fr-ca" b="0" i="0" u="none" baseline="0"/>
              <a:t>				</a:t>
            </a:r>
          </a:p>
          <a:p>
            <a:pPr algn="l" rtl="0">
              <a:defRPr sz="1100"/>
            </a:pPr>
            <a:r>
              <a:rPr lang="fr-ca" b="0" i="0" u="none" baseline="0"/>
              <a:t>			</a:t>
            </a:r>
          </a:p>
          <a:p>
            <a:pPr algn="l" rtl="0">
              <a:defRPr sz="1100"/>
            </a:pPr>
            <a:r>
              <a:rPr lang="fr-ca" b="0" i="0" u="none" baseline="0"/>
              <a:t>		</a:t>
            </a:r>
          </a:p>
        </p:txBody>
      </p:sp>
      <p:pic>
        <p:nvPicPr>
          <p:cNvPr id="502" name="image3.jpeg"/>
          <p:cNvPicPr>
            <a:picLocks noChangeAspect="1"/>
          </p:cNvPicPr>
          <p:nvPr/>
        </p:nvPicPr>
        <p:blipFill>
          <a:blip r:embed="rId2">
            <a:alphaModFix amt="23000"/>
          </a:blip>
          <a:stretch>
            <a:fillRect/>
          </a:stretch>
        </p:blipFill>
        <p:spPr>
          <a:xfrm>
            <a:off x="-2033465" y="-1031232"/>
            <a:ext cx="12989279" cy="7306472"/>
          </a:xfrm>
          <a:prstGeom prst="rect">
            <a:avLst/>
          </a:prstGeom>
          <a:ln w="12700">
            <a:miter lim="400000"/>
          </a:ln>
        </p:spPr>
      </p:pic>
      <p:sp>
        <p:nvSpPr>
          <p:cNvPr id="503" name="Shape 503"/>
          <p:cNvSpPr/>
          <p:nvPr/>
        </p:nvSpPr>
        <p:spPr>
          <a:xfrm>
            <a:off x="172075" y="119099"/>
            <a:ext cx="8578200" cy="2976849"/>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l" rtl="0">
              <a:defRPr sz="3600">
                <a:latin typeface="Impact"/>
                <a:ea typeface="Impact"/>
                <a:cs typeface="Impact"/>
                <a:sym typeface="Impact"/>
              </a:defRPr>
            </a:pPr>
            <a:r>
              <a:rPr lang="fr-ca" b="0" i="0" u="none" baseline="0"/>
              <a:t>   </a:t>
            </a:r>
            <a:r>
              <a:rPr lang="fr-ca" sz="1900" b="0" i="0" u="none" baseline="0"/>
              <a:t>Il va sans dire qu’une entrevue judiciaire peut créer une certaine agitation chez les enfants et les jeunes.</a:t>
            </a:r>
          </a:p>
          <a:p>
            <a:pPr algn="l" rtl="0">
              <a:defRPr sz="3600">
                <a:latin typeface="Impact"/>
                <a:ea typeface="Impact"/>
                <a:cs typeface="Impact"/>
                <a:sym typeface="Impact"/>
              </a:defRPr>
            </a:pPr>
            <a:endParaRPr sz="1900"/>
          </a:p>
          <a:p>
            <a:pPr algn="l" rtl="0">
              <a:defRPr sz="3600">
                <a:latin typeface="Impact"/>
                <a:ea typeface="Impact"/>
                <a:cs typeface="Impact"/>
                <a:sym typeface="Impact"/>
              </a:defRPr>
            </a:pPr>
            <a:endParaRPr sz="1900"/>
          </a:p>
          <a:p>
            <a:pPr algn="l" rtl="0">
              <a:defRPr sz="3600">
                <a:latin typeface="Impact"/>
                <a:ea typeface="Impact"/>
                <a:cs typeface="Impact"/>
                <a:sym typeface="Impact"/>
              </a:defRPr>
            </a:pPr>
            <a:endParaRPr sz="1900"/>
          </a:p>
          <a:p>
            <a:pPr algn="l" rtl="0">
              <a:defRPr sz="3600">
                <a:latin typeface="Impact"/>
                <a:ea typeface="Impact"/>
                <a:cs typeface="Impact"/>
                <a:sym typeface="Impact"/>
              </a:defRPr>
            </a:pPr>
            <a:r>
              <a:rPr lang="fr-ca" b="0" i="0" u="none" baseline="0"/>
              <a:t>                                                                </a:t>
            </a:r>
          </a:p>
        </p:txBody>
      </p:sp>
      <p:sp>
        <p:nvSpPr>
          <p:cNvPr id="504" name="Shape 504"/>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14</a:t>
            </a:fld>
            <a:endParaRPr/>
          </a:p>
        </p:txBody>
      </p:sp>
      <p:sp>
        <p:nvSpPr>
          <p:cNvPr id="505" name="Shape 505"/>
          <p:cNvSpPr/>
          <p:nvPr/>
        </p:nvSpPr>
        <p:spPr>
          <a:xfrm>
            <a:off x="3629724" y="4891175"/>
            <a:ext cx="5101202" cy="256556"/>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defRPr sz="600">
                <a:solidFill>
                  <a:srgbClr val="666666"/>
                </a:solidFill>
              </a:defRPr>
            </a:lvl1pPr>
          </a:lstStyle>
          <a:p>
            <a:pPr algn="l" rtl="0"/>
            <a:r>
              <a:rPr lang="fr-ca" b="0" i="0" u="none" baseline="0"/>
              <a:t>https://www.google.com/search?as_st=y&amp;tbm=isch&amp;as_q=turmoil&amp;as_epq=&amp;as_oq=&amp;as_eq=&amp;cr=&amp;as_sitesearch=&amp;safe=images&amp;tbs=sur:fmc</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p:cNvSpPr>
          <p:nvPr>
            <p:ph type="title"/>
          </p:nvPr>
        </p:nvSpPr>
        <p:spPr>
          <a:xfrm>
            <a:off x="114898" y="1367220"/>
            <a:ext cx="8361803" cy="3653710"/>
          </a:xfrm>
          <a:prstGeom prst="rect">
            <a:avLst/>
          </a:prstGeom>
        </p:spPr>
        <p:txBody>
          <a:bodyPr/>
          <a:lstStyle/>
          <a:p>
            <a:pPr algn="l" defTabSz="621791" rtl="0">
              <a:defRPr sz="1200">
                <a:latin typeface="Impact"/>
                <a:ea typeface="Impact"/>
                <a:cs typeface="Impact"/>
                <a:sym typeface="Impact"/>
              </a:defRPr>
            </a:pPr>
            <a:r>
              <a:rPr lang="fr-ca" b="0" i="0" u="none" baseline="0"/>
              <a:t>Les enfants/jeunes sont souvent </a:t>
            </a:r>
          </a:p>
          <a:p>
            <a:pPr algn="l" defTabSz="621791" rtl="0">
              <a:defRPr sz="1200">
                <a:latin typeface="Impact"/>
                <a:ea typeface="Impact"/>
                <a:cs typeface="Impact"/>
                <a:sym typeface="Impact"/>
              </a:defRPr>
            </a:pPr>
            <a:endParaRPr/>
          </a:p>
          <a:p>
            <a:pPr algn="l" defTabSz="621791" rtl="0">
              <a:defRPr sz="1200">
                <a:latin typeface="Impact"/>
                <a:ea typeface="Impact"/>
                <a:cs typeface="Impact"/>
                <a:sym typeface="Impact"/>
              </a:defRPr>
            </a:pPr>
            <a:r>
              <a:rPr lang="fr-ca" b="0" i="0" u="none" baseline="0"/>
              <a:t>retraumatisés lorsqu’ils tentent de raconter  </a:t>
            </a:r>
          </a:p>
          <a:p>
            <a:pPr algn="l" defTabSz="621791" rtl="0">
              <a:defRPr sz="1200">
                <a:latin typeface="Impact"/>
                <a:ea typeface="Impact"/>
                <a:cs typeface="Impact"/>
                <a:sym typeface="Impact"/>
              </a:defRPr>
            </a:pPr>
            <a:endParaRPr/>
          </a:p>
          <a:p>
            <a:pPr algn="l" defTabSz="621791" rtl="0">
              <a:defRPr sz="1200">
                <a:latin typeface="Impact"/>
                <a:ea typeface="Impact"/>
                <a:cs typeface="Impact"/>
                <a:sym typeface="Impact"/>
              </a:defRPr>
            </a:pPr>
            <a:r>
              <a:rPr lang="fr-ca" b="0" i="0" u="none" baseline="0"/>
              <a:t>aux autorités l’expérience horrible  </a:t>
            </a:r>
          </a:p>
          <a:p>
            <a:pPr algn="l" defTabSz="621791" rtl="0">
              <a:defRPr sz="1200">
                <a:latin typeface="Impact"/>
                <a:ea typeface="Impact"/>
                <a:cs typeface="Impact"/>
                <a:sym typeface="Impact"/>
              </a:defRPr>
            </a:pPr>
            <a:endParaRPr/>
          </a:p>
          <a:p>
            <a:pPr algn="l" defTabSz="621791" rtl="0">
              <a:defRPr sz="1200">
                <a:latin typeface="Impact"/>
                <a:ea typeface="Impact"/>
                <a:cs typeface="Impact"/>
                <a:sym typeface="Impact"/>
              </a:defRPr>
            </a:pPr>
            <a:r>
              <a:rPr lang="fr-ca" b="0" i="0" u="none" baseline="0"/>
              <a:t>expérience qu’ils ont vécue. </a:t>
            </a:r>
          </a:p>
          <a:p>
            <a:pPr algn="l" defTabSz="621791" rtl="0">
              <a:defRPr sz="2000"/>
            </a:pPr>
            <a:endParaRPr/>
          </a:p>
          <a:p>
            <a:pPr algn="l" defTabSz="621791" rtl="0">
              <a:defRPr sz="2000"/>
            </a:pPr>
            <a:endParaRPr/>
          </a:p>
          <a:p>
            <a:pPr algn="l" defTabSz="621791" rtl="0">
              <a:defRPr sz="2000"/>
            </a:pPr>
            <a:endParaRPr/>
          </a:p>
          <a:p>
            <a:pPr algn="l" defTabSz="621791" rtl="0">
              <a:defRPr sz="2000"/>
            </a:pPr>
            <a:endParaRPr/>
          </a:p>
          <a:p>
            <a:pPr algn="l" defTabSz="621791" rtl="0">
              <a:defRPr sz="2000"/>
            </a:pPr>
            <a:endParaRPr/>
          </a:p>
          <a:p>
            <a:pPr algn="l" defTabSz="621791" rtl="0">
              <a:defRPr sz="2000"/>
            </a:pPr>
            <a:endParaRPr/>
          </a:p>
          <a:p>
            <a:pPr algn="l" defTabSz="621791" rtl="0">
              <a:defRPr sz="600"/>
            </a:pPr>
            <a:r>
              <a:rPr lang="fr-ca" b="0" i="0" u="none" baseline="0"/>
              <a:t>(King et Drost, 2005/2011).</a:t>
            </a:r>
            <a:r>
              <a:rPr lang="fr-ca" sz="2000" b="0" i="0" u="none" baseline="0"/>
              <a:t> </a:t>
            </a:r>
          </a:p>
        </p:txBody>
      </p:sp>
      <p:sp>
        <p:nvSpPr>
          <p:cNvPr id="508" name="Shape 508"/>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15</a:t>
            </a:fld>
            <a:endParaRPr/>
          </a:p>
        </p:txBody>
      </p:sp>
      <p:pic>
        <p:nvPicPr>
          <p:cNvPr id="509" name="image3.png"/>
          <p:cNvPicPr>
            <a:picLocks noChangeAspect="1"/>
          </p:cNvPicPr>
          <p:nvPr/>
        </p:nvPicPr>
        <p:blipFill>
          <a:blip r:embed="rId2">
            <a:alphaModFix amt="46590"/>
          </a:blip>
          <a:stretch>
            <a:fillRect/>
          </a:stretch>
        </p:blipFill>
        <p:spPr>
          <a:xfrm>
            <a:off x="-48710" y="-797086"/>
            <a:ext cx="9241451" cy="7381162"/>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Shape 511"/>
          <p:cNvSpPr>
            <a:spLocks noGrp="1"/>
          </p:cNvSpPr>
          <p:nvPr>
            <p:ph type="title"/>
          </p:nvPr>
        </p:nvSpPr>
        <p:spPr>
          <a:xfrm>
            <a:off x="311699" y="302496"/>
            <a:ext cx="8520602" cy="4747331"/>
          </a:xfrm>
          <a:prstGeom prst="rect">
            <a:avLst/>
          </a:prstGeom>
        </p:spPr>
        <p:txBody>
          <a:bodyPr/>
          <a:lstStyle/>
          <a:p>
            <a:pPr indent="283463" algn="l" defTabSz="283463" rtl="0">
              <a:lnSpc>
                <a:spcPct val="200000"/>
              </a:lnSpc>
              <a:defRPr sz="1100">
                <a:uFill>
                  <a:solidFill>
                    <a:srgbClr val="000000"/>
                  </a:solidFill>
                </a:uFill>
                <a:latin typeface="Impact"/>
                <a:ea typeface="Impact"/>
                <a:cs typeface="Impact"/>
                <a:sym typeface="Impact"/>
              </a:defRPr>
            </a:pPr>
            <a:r>
              <a:rPr lang="fr-ca" b="0" i="0" u="none" baseline="0" dirty="0"/>
              <a:t>- </a:t>
            </a:r>
            <a:r>
              <a:rPr lang="fr-ca" b="0" i="0" u="none" baseline="0" dirty="0">
                <a:uFill>
                  <a:solidFill>
                    <a:srgbClr val="3C899E"/>
                  </a:solidFill>
                </a:uFill>
              </a:rPr>
              <a:t>Les techniques d’entrevue se sont améliorées au fil des ans; les obstacles à la divulgation sont maintenant davantage identifiés comme des indicateurs et des occasions de comprendre ce dont chaque enfant en particulier a besoin lors de la divulgation de sévices. </a:t>
            </a:r>
          </a:p>
          <a:p>
            <a:pPr indent="283463" algn="l" defTabSz="283463" rtl="0">
              <a:lnSpc>
                <a:spcPct val="200000"/>
              </a:lnSpc>
              <a:defRPr sz="1100">
                <a:uFill>
                  <a:solidFill>
                    <a:srgbClr val="3C899E"/>
                  </a:solidFill>
                </a:uFill>
                <a:latin typeface="Impact"/>
                <a:ea typeface="Impact"/>
                <a:cs typeface="Impact"/>
                <a:sym typeface="Impact"/>
              </a:defRPr>
            </a:pPr>
            <a:r>
              <a:rPr lang="fr-ca" b="0" i="0" u="none" baseline="0" dirty="0"/>
              <a:t>- Plus récemment, certains protocoles d’entrevues judiciaires ont été révisés pour inclure un soutien socio-émotionnel plus important et différentes techniques d’établissement de relations afin de réduire l’anxiété des enfants et de les aider à surmonter certains des obstacles à la divulgation.  (</a:t>
            </a:r>
            <a:r>
              <a:rPr lang="fr-ca" dirty="0"/>
              <a:t>C</a:t>
            </a:r>
            <a:r>
              <a:rPr lang="fr-ca" b="0" i="0" u="none" baseline="0" dirty="0"/>
              <a:t>’est-à-dire la technique d’entrevue du National Institute of Child Health and Human Development (NICHD) recommande que les chargés d’entrevues adoptent des comportements de soutien pour mieux répondre aux besoins émotionnels des enfants.)</a:t>
            </a:r>
          </a:p>
          <a:p>
            <a:pPr indent="283463" algn="l" defTabSz="283463" rtl="0">
              <a:lnSpc>
                <a:spcPct val="200000"/>
              </a:lnSpc>
              <a:defRPr sz="700">
                <a:uFill>
                  <a:solidFill>
                    <a:srgbClr val="3C899E"/>
                  </a:solidFill>
                </a:uFill>
                <a:latin typeface="Times New Roman"/>
                <a:ea typeface="Times New Roman"/>
                <a:cs typeface="Times New Roman"/>
                <a:sym typeface="Times New Roman"/>
              </a:defRPr>
            </a:pPr>
            <a:endParaRPr dirty="0"/>
          </a:p>
          <a:p>
            <a:pPr indent="283463" algn="l" defTabSz="283463" rtl="0">
              <a:lnSpc>
                <a:spcPct val="200000"/>
              </a:lnSpc>
              <a:defRPr sz="700">
                <a:uFill>
                  <a:solidFill>
                    <a:srgbClr val="3C899E"/>
                  </a:solidFill>
                </a:uFill>
                <a:latin typeface="Times New Roman"/>
                <a:ea typeface="Times New Roman"/>
                <a:cs typeface="Times New Roman"/>
                <a:sym typeface="Times New Roman"/>
              </a:defRPr>
            </a:pPr>
            <a:endParaRPr dirty="0"/>
          </a:p>
          <a:p>
            <a:pPr indent="283463" algn="l" defTabSz="283463" rtl="0">
              <a:lnSpc>
                <a:spcPct val="200000"/>
              </a:lnSpc>
              <a:defRPr sz="700">
                <a:uFill>
                  <a:solidFill>
                    <a:srgbClr val="3C899E"/>
                  </a:solidFill>
                </a:uFill>
                <a:latin typeface="Times New Roman"/>
                <a:ea typeface="Times New Roman"/>
                <a:cs typeface="Times New Roman"/>
                <a:sym typeface="Times New Roman"/>
              </a:defRPr>
            </a:pPr>
            <a:endParaRPr dirty="0"/>
          </a:p>
          <a:p>
            <a:pPr indent="283463" algn="l" defTabSz="283463" rtl="0">
              <a:lnSpc>
                <a:spcPct val="200000"/>
              </a:lnSpc>
              <a:defRPr sz="700">
                <a:uFill>
                  <a:solidFill>
                    <a:srgbClr val="3C899E"/>
                  </a:solidFill>
                </a:uFill>
                <a:latin typeface="Times New Roman"/>
                <a:ea typeface="Times New Roman"/>
                <a:cs typeface="Times New Roman"/>
                <a:sym typeface="Times New Roman"/>
              </a:defRPr>
            </a:pPr>
            <a:endParaRPr dirty="0"/>
          </a:p>
          <a:p>
            <a:pPr indent="283463" algn="l" defTabSz="283463" rtl="0">
              <a:lnSpc>
                <a:spcPct val="200000"/>
              </a:lnSpc>
              <a:defRPr sz="700">
                <a:uFill>
                  <a:solidFill>
                    <a:srgbClr val="3C899E"/>
                  </a:solidFill>
                </a:uFill>
                <a:latin typeface="Times New Roman"/>
                <a:ea typeface="Times New Roman"/>
                <a:cs typeface="Times New Roman"/>
                <a:sym typeface="Times New Roman"/>
              </a:defRPr>
            </a:pPr>
            <a:endParaRPr dirty="0"/>
          </a:p>
          <a:p>
            <a:pPr indent="283463" algn="l" defTabSz="283463" rtl="0">
              <a:lnSpc>
                <a:spcPct val="200000"/>
              </a:lnSpc>
              <a:defRPr sz="700">
                <a:uFill>
                  <a:solidFill>
                    <a:srgbClr val="3C899E"/>
                  </a:solidFill>
                </a:uFill>
                <a:latin typeface="Times New Roman"/>
                <a:ea typeface="Times New Roman"/>
                <a:cs typeface="Times New Roman"/>
                <a:sym typeface="Times New Roman"/>
              </a:defRPr>
            </a:pPr>
            <a:endParaRPr dirty="0"/>
          </a:p>
          <a:p>
            <a:pPr indent="283463" algn="l" defTabSz="283463" rtl="0">
              <a:lnSpc>
                <a:spcPct val="200000"/>
              </a:lnSpc>
              <a:defRPr sz="700">
                <a:uFill>
                  <a:solidFill>
                    <a:srgbClr val="3C899E"/>
                  </a:solidFill>
                </a:uFill>
                <a:latin typeface="Times New Roman"/>
                <a:ea typeface="Times New Roman"/>
                <a:cs typeface="Times New Roman"/>
                <a:sym typeface="Times New Roman"/>
              </a:defRPr>
            </a:pPr>
            <a:endParaRPr dirty="0"/>
          </a:p>
          <a:p>
            <a:pPr indent="283463" algn="l" defTabSz="283463" rtl="0">
              <a:lnSpc>
                <a:spcPct val="200000"/>
              </a:lnSpc>
              <a:defRPr sz="700">
                <a:uFill>
                  <a:solidFill>
                    <a:srgbClr val="3C899E"/>
                  </a:solidFill>
                </a:uFill>
                <a:latin typeface="Times New Roman"/>
                <a:ea typeface="Times New Roman"/>
                <a:cs typeface="Times New Roman"/>
                <a:sym typeface="Times New Roman"/>
              </a:defRPr>
            </a:pPr>
            <a:endParaRPr dirty="0"/>
          </a:p>
          <a:p>
            <a:pPr indent="283463" algn="l" defTabSz="283463" rtl="0">
              <a:lnSpc>
                <a:spcPct val="200000"/>
              </a:lnSpc>
              <a:defRPr sz="700">
                <a:uFill>
                  <a:solidFill>
                    <a:srgbClr val="3C899E"/>
                  </a:solidFill>
                </a:uFill>
                <a:latin typeface="Times New Roman"/>
                <a:ea typeface="Times New Roman"/>
                <a:cs typeface="Times New Roman"/>
                <a:sym typeface="Times New Roman"/>
              </a:defRPr>
            </a:pPr>
            <a:endParaRPr dirty="0"/>
          </a:p>
          <a:p>
            <a:pPr indent="283463" algn="l" defTabSz="283463" rtl="0">
              <a:lnSpc>
                <a:spcPct val="200000"/>
              </a:lnSpc>
              <a:defRPr sz="700">
                <a:uFill>
                  <a:solidFill>
                    <a:srgbClr val="3C899E"/>
                  </a:solidFill>
                </a:uFill>
                <a:latin typeface="Times New Roman"/>
                <a:ea typeface="Times New Roman"/>
                <a:cs typeface="Times New Roman"/>
                <a:sym typeface="Times New Roman"/>
              </a:defRPr>
            </a:pPr>
            <a:endParaRPr dirty="0"/>
          </a:p>
          <a:p>
            <a:pPr indent="283463" algn="l" defTabSz="283463" rtl="0">
              <a:lnSpc>
                <a:spcPct val="200000"/>
              </a:lnSpc>
              <a:defRPr sz="400">
                <a:uFill>
                  <a:solidFill>
                    <a:srgbClr val="3C899E"/>
                  </a:solidFill>
                </a:uFill>
                <a:latin typeface="Times New Roman"/>
                <a:ea typeface="Times New Roman"/>
                <a:cs typeface="Times New Roman"/>
                <a:sym typeface="Times New Roman"/>
              </a:defRPr>
            </a:pPr>
            <a:r>
              <a:rPr lang="fr-ca" b="0" i="0" u="none" baseline="0" dirty="0"/>
              <a:t>(Lamb et coll., 2018; </a:t>
            </a:r>
            <a:r>
              <a:rPr lang="fr-ca" b="0" i="0" u="none" baseline="0" dirty="0" err="1"/>
              <a:t>Magnusson</a:t>
            </a:r>
            <a:r>
              <a:rPr lang="fr-ca" b="0" i="0" u="none" baseline="0" dirty="0"/>
              <a:t> et coll., 2020).</a:t>
            </a:r>
          </a:p>
        </p:txBody>
      </p:sp>
      <p:sp>
        <p:nvSpPr>
          <p:cNvPr id="512" name="Shape 512"/>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16</a:t>
            </a:fld>
            <a:endParaRPr/>
          </a:p>
        </p:txBody>
      </p:sp>
      <p:pic>
        <p:nvPicPr>
          <p:cNvPr id="513" name="image5.png"/>
          <p:cNvPicPr>
            <a:picLocks noChangeAspect="1"/>
          </p:cNvPicPr>
          <p:nvPr/>
        </p:nvPicPr>
        <p:blipFill>
          <a:blip r:embed="rId2">
            <a:alphaModFix amt="20000"/>
          </a:blip>
          <a:srcRect t="3460" r="4140" b="20482"/>
          <a:stretch>
            <a:fillRect/>
          </a:stretch>
        </p:blipFill>
        <p:spPr>
          <a:xfrm>
            <a:off x="-2364017" y="-26583"/>
            <a:ext cx="15106688" cy="9420983"/>
          </a:xfrm>
          <a:prstGeom prst="rect">
            <a:avLst/>
          </a:prstGeom>
          <a:ln w="12700">
            <a:miter lim="400000"/>
          </a:ln>
        </p:spPr>
      </p:pic>
      <p:sp>
        <p:nvSpPr>
          <p:cNvPr id="514" name="Shape 514"/>
          <p:cNvSpPr/>
          <p:nvPr/>
        </p:nvSpPr>
        <p:spPr>
          <a:xfrm>
            <a:off x="199900" y="4876925"/>
            <a:ext cx="5235300" cy="255812"/>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defRPr sz="600">
                <a:solidFill>
                  <a:srgbClr val="666666"/>
                </a:solidFill>
                <a:latin typeface="Times New Roman"/>
                <a:ea typeface="Times New Roman"/>
                <a:cs typeface="Times New Roman"/>
                <a:sym typeface="Times New Roman"/>
              </a:defRPr>
            </a:lvl1pPr>
          </a:lstStyle>
          <a:p>
            <a:pPr algn="l" rtl="0"/>
            <a:r>
              <a:rPr lang="fr-ca" b="0" i="0" u="none" baseline="0"/>
              <a:t>https://www.google.com/search?as_st=y&amp;tbm=isch&amp;as_q=support+child&amp;as_epq=&amp;as_oq=&amp;as_eq=&amp;cr=&amp;as_sitesearch=&amp;safe=images&amp;tbs=sur:fmc</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CBCC"/>
        </a:solidFill>
        <a:effectLst/>
      </p:bgPr>
    </p:bg>
    <p:spTree>
      <p:nvGrpSpPr>
        <p:cNvPr id="1" name=""/>
        <p:cNvGrpSpPr/>
        <p:nvPr/>
      </p:nvGrpSpPr>
      <p:grpSpPr>
        <a:xfrm>
          <a:off x="0" y="0"/>
          <a:ext cx="0" cy="0"/>
          <a:chOff x="0" y="0"/>
          <a:chExt cx="0" cy="0"/>
        </a:xfrm>
      </p:grpSpPr>
      <p:sp>
        <p:nvSpPr>
          <p:cNvPr id="516" name="Shape 516"/>
          <p:cNvSpPr>
            <a:spLocks noGrp="1"/>
          </p:cNvSpPr>
          <p:nvPr>
            <p:ph type="title"/>
          </p:nvPr>
        </p:nvSpPr>
        <p:spPr>
          <a:xfrm>
            <a:off x="311699" y="445024"/>
            <a:ext cx="8520602" cy="4580396"/>
          </a:xfrm>
          <a:prstGeom prst="rect">
            <a:avLst/>
          </a:prstGeom>
        </p:spPr>
        <p:txBody>
          <a:bodyPr/>
          <a:lstStyle/>
          <a:p>
            <a:pPr indent="219454" algn="l" defTabSz="219454" rtl="0">
              <a:lnSpc>
                <a:spcPct val="200000"/>
              </a:lnSpc>
              <a:defRPr sz="1200">
                <a:uFill>
                  <a:solidFill>
                    <a:srgbClr val="000000"/>
                  </a:solidFill>
                </a:uFill>
                <a:latin typeface="Impact"/>
                <a:ea typeface="Impact"/>
                <a:cs typeface="Impact"/>
                <a:sym typeface="Impact"/>
              </a:defRPr>
            </a:pPr>
            <a:r>
              <a:rPr lang="fr-ca" b="0" i="0" u="none" baseline="0" dirty="0"/>
              <a:t>Cependant, il est nécessaire de poursuivre </a:t>
            </a:r>
            <a:r>
              <a:rPr lang="fr-ca" b="0" i="0" u="none" baseline="0" dirty="0">
                <a:uFill>
                  <a:solidFill>
                    <a:srgbClr val="3C899E"/>
                  </a:solidFill>
                </a:uFill>
              </a:rPr>
              <a:t>la recherche pour explorer :</a:t>
            </a:r>
          </a:p>
          <a:p>
            <a:pPr indent="219454" algn="l" defTabSz="219454" rtl="0">
              <a:lnSpc>
                <a:spcPct val="200000"/>
              </a:lnSpc>
              <a:defRPr sz="1200">
                <a:uFill>
                  <a:solidFill>
                    <a:srgbClr val="3C899E"/>
                  </a:solidFill>
                </a:uFill>
                <a:latin typeface="Impact"/>
                <a:ea typeface="Impact"/>
                <a:cs typeface="Impact"/>
                <a:sym typeface="Impact"/>
              </a:defRPr>
            </a:pPr>
            <a:endParaRPr dirty="0">
              <a:uFill>
                <a:solidFill>
                  <a:srgbClr val="3C899E"/>
                </a:solidFill>
              </a:uFill>
            </a:endParaRPr>
          </a:p>
          <a:p>
            <a:pPr marR="219454" indent="219454" algn="l" defTabSz="219454" rtl="0">
              <a:lnSpc>
                <a:spcPct val="150000"/>
              </a:lnSpc>
              <a:spcBef>
                <a:spcPts val="300"/>
              </a:spcBef>
              <a:tabLst>
                <a:tab pos="63500" algn="l"/>
              </a:tabLst>
              <a:defRPr sz="1200">
                <a:uFill>
                  <a:solidFill>
                    <a:srgbClr val="3C899E"/>
                  </a:solidFill>
                </a:uFill>
                <a:latin typeface="Impact"/>
                <a:ea typeface="Impact"/>
                <a:cs typeface="Impact"/>
                <a:sym typeface="Impact"/>
              </a:defRPr>
            </a:pPr>
            <a:r>
              <a:rPr lang="fr-ca" b="0" i="0" u="none" baseline="0" dirty="0"/>
              <a:t>                          . . . des moyens d’adapter les techniques d’entrevue auprès des enfants de manière standardisée</a:t>
            </a:r>
          </a:p>
          <a:p>
            <a:pPr marR="219454" indent="219454" algn="l" defTabSz="219454" rtl="0">
              <a:lnSpc>
                <a:spcPct val="150000"/>
              </a:lnSpc>
              <a:spcBef>
                <a:spcPts val="300"/>
              </a:spcBef>
              <a:tabLst>
                <a:tab pos="63500" algn="l"/>
              </a:tabLst>
              <a:defRPr sz="1200">
                <a:uFill>
                  <a:solidFill>
                    <a:srgbClr val="3C899E"/>
                  </a:solidFill>
                </a:uFill>
                <a:latin typeface="Impact"/>
                <a:ea typeface="Impact"/>
                <a:cs typeface="Impact"/>
                <a:sym typeface="Impact"/>
              </a:defRPr>
            </a:pPr>
            <a:r>
              <a:rPr lang="fr-ca" b="0" i="0" u="none" baseline="0" dirty="0"/>
              <a:t>                          pour répondre aux besoins des jeunes enfants. . . . Pour faciliter la tâche des jeunes plaignants et </a:t>
            </a:r>
          </a:p>
          <a:p>
            <a:pPr marR="219454" indent="219454" algn="l" defTabSz="219454" rtl="0">
              <a:lnSpc>
                <a:spcPct val="150000"/>
              </a:lnSpc>
              <a:spcBef>
                <a:spcPts val="300"/>
              </a:spcBef>
              <a:tabLst>
                <a:tab pos="63500" algn="l"/>
              </a:tabLst>
              <a:defRPr sz="1200">
                <a:uFill>
                  <a:solidFill>
                    <a:srgbClr val="3C899E"/>
                  </a:solidFill>
                </a:uFill>
                <a:latin typeface="Impact"/>
                <a:ea typeface="Impact"/>
                <a:cs typeface="Impact"/>
                <a:sym typeface="Impact"/>
              </a:defRPr>
            </a:pPr>
            <a:r>
              <a:rPr lang="fr-ca" b="0" i="0" u="none" baseline="0" dirty="0"/>
              <a:t>                           témoins, tous les enfants capables de témoigner devraient avoir le droit d’être interrogés en employant des techniques adaptées à leur développement cognitif et à leurs besoins socio-émotionnels. </a:t>
            </a:r>
          </a:p>
          <a:p>
            <a:pPr marR="219454" indent="219454" algn="l" defTabSz="219454" rtl="0">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dirty="0"/>
          </a:p>
          <a:p>
            <a:pPr marR="219454" indent="219454" algn="l" defTabSz="219454" rtl="0">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dirty="0"/>
          </a:p>
          <a:p>
            <a:pPr marR="219454" indent="219454" algn="l" defTabSz="219454" rtl="0">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dirty="0"/>
          </a:p>
          <a:p>
            <a:pPr marR="219454" indent="219454" algn="l" defTabSz="219454" rtl="0">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dirty="0"/>
          </a:p>
          <a:p>
            <a:pPr marR="219454" indent="219454" algn="l" defTabSz="219454" rtl="0">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dirty="0"/>
          </a:p>
          <a:p>
            <a:pPr marR="219454" indent="219454" algn="l" defTabSz="219454" rtl="0">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dirty="0"/>
          </a:p>
          <a:p>
            <a:pPr marR="219454" indent="219454" algn="l" defTabSz="219454" rtl="0">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dirty="0"/>
          </a:p>
          <a:p>
            <a:pPr marR="219454" indent="219454" algn="l" defTabSz="219454" rtl="0">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dirty="0"/>
          </a:p>
          <a:p>
            <a:pPr marR="219454" indent="219454" algn="l" defTabSz="219454" rtl="0">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dirty="0"/>
          </a:p>
          <a:p>
            <a:pPr marR="219454" indent="219454" algn="l" defTabSz="219454" rtl="0">
              <a:lnSpc>
                <a:spcPct val="150000"/>
              </a:lnSpc>
              <a:spcBef>
                <a:spcPts val="300"/>
              </a:spcBef>
              <a:tabLst>
                <a:tab pos="63500" algn="l"/>
              </a:tabLst>
              <a:defRPr sz="500">
                <a:uFill>
                  <a:solidFill>
                    <a:srgbClr val="3C899E"/>
                  </a:solidFill>
                </a:uFill>
                <a:latin typeface="Times New Roman"/>
                <a:ea typeface="Times New Roman"/>
                <a:cs typeface="Times New Roman"/>
                <a:sym typeface="Times New Roman"/>
              </a:defRPr>
            </a:pPr>
            <a:endParaRPr dirty="0"/>
          </a:p>
          <a:p>
            <a:pPr marR="219454" indent="219454" algn="l" defTabSz="219454" rtl="0">
              <a:lnSpc>
                <a:spcPct val="150000"/>
              </a:lnSpc>
              <a:spcBef>
                <a:spcPts val="300"/>
              </a:spcBef>
              <a:tabLst>
                <a:tab pos="63500" algn="l"/>
              </a:tabLst>
              <a:defRPr sz="400">
                <a:uFill>
                  <a:solidFill>
                    <a:srgbClr val="3C899E"/>
                  </a:solidFill>
                </a:uFill>
                <a:latin typeface="Times New Roman"/>
                <a:ea typeface="Times New Roman"/>
                <a:cs typeface="Times New Roman"/>
                <a:sym typeface="Times New Roman"/>
              </a:defRPr>
            </a:pPr>
            <a:r>
              <a:rPr lang="fr-ca" b="0" i="0" u="none" baseline="0" dirty="0"/>
              <a:t>(</a:t>
            </a:r>
            <a:r>
              <a:rPr lang="fr-ca" b="0" i="0" u="none" baseline="0" dirty="0" err="1"/>
              <a:t>Magnusson</a:t>
            </a:r>
            <a:r>
              <a:rPr lang="fr-ca" b="0" i="0" u="none" baseline="0" dirty="0"/>
              <a:t> et coll., 2020, p. 984–985)</a:t>
            </a:r>
          </a:p>
        </p:txBody>
      </p:sp>
      <p:sp>
        <p:nvSpPr>
          <p:cNvPr id="517" name="Shape 517"/>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17</a:t>
            </a:fld>
            <a:endParaRPr/>
          </a:p>
        </p:txBody>
      </p:sp>
      <p:pic>
        <p:nvPicPr>
          <p:cNvPr id="518" name="image4.jpeg"/>
          <p:cNvPicPr>
            <a:picLocks noChangeAspect="1"/>
          </p:cNvPicPr>
          <p:nvPr/>
        </p:nvPicPr>
        <p:blipFill>
          <a:blip r:embed="rId2"/>
          <a:stretch>
            <a:fillRect/>
          </a:stretch>
        </p:blipFill>
        <p:spPr>
          <a:xfrm>
            <a:off x="6439527" y="2727981"/>
            <a:ext cx="2052573" cy="2379937"/>
          </a:xfrm>
          <a:prstGeom prst="rect">
            <a:avLst/>
          </a:prstGeom>
          <a:ln w="12700">
            <a:miter lim="400000"/>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6BDC4"/>
        </a:solidFill>
        <a:effectLst/>
      </p:bgPr>
    </p:bg>
    <p:spTree>
      <p:nvGrpSpPr>
        <p:cNvPr id="1" name=""/>
        <p:cNvGrpSpPr/>
        <p:nvPr/>
      </p:nvGrpSpPr>
      <p:grpSpPr>
        <a:xfrm>
          <a:off x="0" y="0"/>
          <a:ext cx="0" cy="0"/>
          <a:chOff x="0" y="0"/>
          <a:chExt cx="0" cy="0"/>
        </a:xfrm>
      </p:grpSpPr>
      <p:sp>
        <p:nvSpPr>
          <p:cNvPr id="520" name="Shape 520"/>
          <p:cNvSpPr>
            <a:spLocks noGrp="1"/>
          </p:cNvSpPr>
          <p:nvPr>
            <p:ph type="title"/>
          </p:nvPr>
        </p:nvSpPr>
        <p:spPr>
          <a:xfrm>
            <a:off x="249663" y="602401"/>
            <a:ext cx="8644674" cy="5420182"/>
          </a:xfrm>
          <a:prstGeom prst="rect">
            <a:avLst/>
          </a:prstGeom>
        </p:spPr>
        <p:txBody>
          <a:bodyPr/>
          <a:lstStyle/>
          <a:p>
            <a:pPr algn="l" defTabSz="749808" rtl="0">
              <a:defRPr sz="3200">
                <a:latin typeface="Impact"/>
                <a:ea typeface="Impact"/>
                <a:cs typeface="Impact"/>
                <a:sym typeface="Impact"/>
              </a:defRPr>
            </a:pPr>
            <a:r>
              <a:rPr lang="fr-ca" b="0" i="0" u="none" baseline="0"/>
              <a:t>OBSTACLES </a:t>
            </a:r>
          </a:p>
          <a:p>
            <a:pPr algn="l" defTabSz="749808" rtl="0">
              <a:defRPr sz="3200">
                <a:latin typeface="Impact"/>
                <a:ea typeface="Impact"/>
                <a:cs typeface="Impact"/>
                <a:sym typeface="Impact"/>
              </a:defRPr>
            </a:pPr>
            <a:r>
              <a:rPr lang="fr-ca" b="0" i="0" u="none" baseline="0"/>
              <a:t>        à la</a:t>
            </a:r>
          </a:p>
          <a:p>
            <a:pPr algn="l" defTabSz="749808" rtl="0">
              <a:defRPr sz="3200">
                <a:latin typeface="Impact"/>
                <a:ea typeface="Impact"/>
                <a:cs typeface="Impact"/>
                <a:sym typeface="Impact"/>
              </a:defRPr>
            </a:pPr>
            <a:r>
              <a:rPr lang="fr-ca" b="0" i="0" u="none" baseline="0"/>
              <a:t> divulgation</a:t>
            </a:r>
          </a:p>
          <a:p>
            <a:pPr algn="l" defTabSz="749808" rtl="0">
              <a:defRPr sz="7900">
                <a:latin typeface="Impact"/>
                <a:ea typeface="Impact"/>
                <a:cs typeface="Impact"/>
                <a:sym typeface="Impact"/>
              </a:defRPr>
            </a:pPr>
            <a:endParaRPr/>
          </a:p>
        </p:txBody>
      </p:sp>
      <p:sp>
        <p:nvSpPr>
          <p:cNvPr id="521" name="Shape 521"/>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18</a:t>
            </a:fld>
            <a:endParaRPr/>
          </a:p>
        </p:txBody>
      </p:sp>
      <p:sp>
        <p:nvSpPr>
          <p:cNvPr id="522" name="Shape 522"/>
          <p:cNvSpPr/>
          <p:nvPr/>
        </p:nvSpPr>
        <p:spPr>
          <a:xfrm flipV="1">
            <a:off x="125164" y="432097"/>
            <a:ext cx="1755876" cy="2114255"/>
          </a:xfrm>
          <a:prstGeom prst="line">
            <a:avLst/>
          </a:prstGeom>
          <a:ln w="25400">
            <a:solidFill>
              <a:srgbClr val="FF333E"/>
            </a:solidFill>
          </a:ln>
          <a:effectLst>
            <a:outerShdw blurRad="38100" dist="20000" dir="5400000" rotWithShape="0">
              <a:srgbClr val="000000">
                <a:alpha val="38000"/>
              </a:srgbClr>
            </a:outerShdw>
          </a:effectLst>
        </p:spPr>
        <p:txBody>
          <a:bodyPr lIns="45718" tIns="45718" rIns="45718" bIns="45718"/>
          <a:lstStyle/>
          <a:p>
            <a:endParaRPr/>
          </a:p>
        </p:txBody>
      </p:sp>
      <p:sp>
        <p:nvSpPr>
          <p:cNvPr id="523" name="Shape 523"/>
          <p:cNvSpPr/>
          <p:nvPr/>
        </p:nvSpPr>
        <p:spPr>
          <a:xfrm>
            <a:off x="263759" y="386915"/>
            <a:ext cx="1869481" cy="2204618"/>
          </a:xfrm>
          <a:prstGeom prst="line">
            <a:avLst/>
          </a:prstGeom>
          <a:ln w="25400">
            <a:solidFill>
              <a:srgbClr val="FF3025"/>
            </a:solidFill>
          </a:ln>
          <a:effectLst>
            <a:outerShdw blurRad="38100" dist="20000" dir="5400000" rotWithShape="0">
              <a:srgbClr val="000000">
                <a:alpha val="38000"/>
              </a:srgbClr>
            </a:outerShdw>
          </a:effectLst>
        </p:spPr>
        <p:txBody>
          <a:bodyPr lIns="45718" tIns="45718" rIns="45718" bIns="45718"/>
          <a:lstStyle/>
          <a:p>
            <a:endParaRPr/>
          </a:p>
        </p:txBody>
      </p:sp>
      <p:sp>
        <p:nvSpPr>
          <p:cNvPr id="524" name="Shape 524"/>
          <p:cNvSpPr/>
          <p:nvPr/>
        </p:nvSpPr>
        <p:spPr>
          <a:xfrm>
            <a:off x="2647950" y="1124221"/>
            <a:ext cx="2411017" cy="730004"/>
          </a:xfrm>
          <a:prstGeom prst="rightArrow">
            <a:avLst>
              <a:gd name="adj1" fmla="val 32000"/>
              <a:gd name="adj2" fmla="val 111342"/>
            </a:avLst>
          </a:prstGeom>
          <a:solidFill>
            <a:srgbClr val="FFFFFF"/>
          </a:solidFill>
          <a:ln w="25400">
            <a:solidFill>
              <a:srgbClr val="000000"/>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525" name="Shape 525"/>
          <p:cNvSpPr/>
          <p:nvPr/>
        </p:nvSpPr>
        <p:spPr>
          <a:xfrm>
            <a:off x="5462389" y="1060605"/>
            <a:ext cx="3460008" cy="105663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l" rtl="0">
              <a:defRPr sz="3100">
                <a:latin typeface="Impact"/>
                <a:ea typeface="Impact"/>
                <a:cs typeface="Impact"/>
                <a:sym typeface="Impact"/>
              </a:defRPr>
            </a:pPr>
            <a:r>
              <a:rPr lang="fr-ca" b="0" i="0" u="none" baseline="0" dirty="0"/>
              <a:t>De quoi cet enfant</a:t>
            </a:r>
          </a:p>
          <a:p>
            <a:pPr algn="l" rtl="0">
              <a:defRPr sz="3100">
                <a:latin typeface="Impact"/>
                <a:ea typeface="Impact"/>
                <a:cs typeface="Impact"/>
                <a:sym typeface="Impact"/>
              </a:defRPr>
            </a:pPr>
            <a:r>
              <a:rPr lang="fr-ca" b="0" i="0" u="none" baseline="0" dirty="0"/>
              <a:t>                 a-t-il BESOIN?</a:t>
            </a:r>
          </a:p>
        </p:txBody>
      </p:sp>
      <p:pic>
        <p:nvPicPr>
          <p:cNvPr id="526" name="image6.png"/>
          <p:cNvPicPr>
            <a:picLocks noChangeAspect="1"/>
          </p:cNvPicPr>
          <p:nvPr/>
        </p:nvPicPr>
        <p:blipFill>
          <a:blip r:embed="rId2"/>
          <a:stretch>
            <a:fillRect/>
          </a:stretch>
        </p:blipFill>
        <p:spPr>
          <a:xfrm>
            <a:off x="4661265" y="2684560"/>
            <a:ext cx="4079542" cy="2332635"/>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BC5CC"/>
        </a:solidFill>
        <a:effectLst/>
      </p:bgPr>
    </p:bg>
    <p:spTree>
      <p:nvGrpSpPr>
        <p:cNvPr id="1" name=""/>
        <p:cNvGrpSpPr/>
        <p:nvPr/>
      </p:nvGrpSpPr>
      <p:grpSpPr>
        <a:xfrm>
          <a:off x="0" y="0"/>
          <a:ext cx="0" cy="0"/>
          <a:chOff x="0" y="0"/>
          <a:chExt cx="0" cy="0"/>
        </a:xfrm>
      </p:grpSpPr>
      <p:sp>
        <p:nvSpPr>
          <p:cNvPr id="528" name="Shape 528"/>
          <p:cNvSpPr>
            <a:spLocks noGrp="1"/>
          </p:cNvSpPr>
          <p:nvPr>
            <p:ph type="title"/>
          </p:nvPr>
        </p:nvSpPr>
        <p:spPr>
          <a:xfrm>
            <a:off x="311699" y="116916"/>
            <a:ext cx="8520602" cy="5143503"/>
          </a:xfrm>
          <a:prstGeom prst="rect">
            <a:avLst/>
          </a:prstGeom>
        </p:spPr>
        <p:txBody>
          <a:bodyPr>
            <a:normAutofit fontScale="90000"/>
          </a:bodyPr>
          <a:lstStyle/>
          <a:p>
            <a:pPr algn="l" defTabSz="457200" rtl="0">
              <a:spcBef>
                <a:spcPts val="1200"/>
              </a:spcBef>
              <a:defRPr sz="1900">
                <a:solidFill>
                  <a:srgbClr val="F52B02"/>
                </a:solidFill>
                <a:latin typeface="Impact"/>
                <a:ea typeface="Impact"/>
                <a:cs typeface="Impact"/>
                <a:sym typeface="Impact"/>
              </a:defRPr>
            </a:pPr>
            <a:r>
              <a:rPr lang="fr-ca" b="0" i="0" u="none" baseline="0" dirty="0"/>
              <a:t>EXEMPLE :</a:t>
            </a:r>
            <a:r>
              <a:rPr lang="fr-ca" dirty="0"/>
              <a:t> </a:t>
            </a:r>
            <a:r>
              <a:rPr lang="fr-ca" b="0" i="0" u="none" baseline="0" dirty="0"/>
              <a:t>Besoins au sein de la dynamique familiale </a:t>
            </a:r>
          </a:p>
          <a:p>
            <a:pPr algn="l" defTabSz="457200" rtl="0">
              <a:spcBef>
                <a:spcPts val="1200"/>
              </a:spcBef>
              <a:defRPr sz="1900">
                <a:latin typeface="Impact"/>
                <a:ea typeface="Impact"/>
                <a:cs typeface="Impact"/>
                <a:sym typeface="Impact"/>
              </a:defRPr>
            </a:pPr>
            <a:r>
              <a:rPr lang="fr-ca" b="0" i="0" u="none" baseline="0" dirty="0"/>
              <a:t>- Les enfants ayant des fournisseurs de soins non délinquants qui leur donnent un soutien montrent une capacité à se dévoiler beaucoup plus que ceux ayant des fournisseurs de soins qui ne les soutiennent pas. </a:t>
            </a:r>
          </a:p>
          <a:p>
            <a:pPr algn="l" defTabSz="457200" rtl="0">
              <a:spcBef>
                <a:spcPts val="1200"/>
              </a:spcBef>
              <a:defRPr sz="1900">
                <a:latin typeface="Impact"/>
                <a:ea typeface="Impact"/>
                <a:cs typeface="Impact"/>
                <a:sym typeface="Impact"/>
              </a:defRPr>
            </a:pPr>
            <a:r>
              <a:rPr lang="fr-ca" b="0" i="0" u="none" baseline="0" dirty="0"/>
              <a:t>- Par conséquent, aider les fournisseurs de soins à soutenir leur enfant peut contribuer à faciliter la divulgation. </a:t>
            </a:r>
          </a:p>
          <a:p>
            <a:pPr algn="l" defTabSz="457200" rtl="0">
              <a:spcBef>
                <a:spcPts val="1200"/>
              </a:spcBef>
              <a:defRPr sz="1900">
                <a:latin typeface="Impact"/>
                <a:ea typeface="Impact"/>
                <a:cs typeface="Impact"/>
                <a:sym typeface="Impact"/>
              </a:defRPr>
            </a:pPr>
            <a:r>
              <a:rPr lang="fr-ca" b="0" i="0" u="none" baseline="0" dirty="0"/>
              <a:t>- Le fait de soutenir la mère (ou tout autre fournisseur de soins principal) renforcera également sa capacité à soutenir son enfant et augmentera les chances de résultats plus sains. </a:t>
            </a:r>
            <a:endParaRPr sz="1200" dirty="0">
              <a:latin typeface="Times"/>
              <a:ea typeface="Times"/>
              <a:cs typeface="Times"/>
              <a:sym typeface="Times"/>
            </a:endParaRPr>
          </a:p>
          <a:p>
            <a:pPr algn="l" defTabSz="457200" rtl="0">
              <a:spcBef>
                <a:spcPts val="1200"/>
              </a:spcBef>
              <a:defRPr sz="1200">
                <a:latin typeface="Times"/>
                <a:ea typeface="Times"/>
                <a:cs typeface="Times"/>
                <a:sym typeface="Times"/>
              </a:defRPr>
            </a:pPr>
            <a:endParaRPr sz="1200" dirty="0">
              <a:latin typeface="Times"/>
              <a:ea typeface="Times"/>
              <a:cs typeface="Times"/>
              <a:sym typeface="Times"/>
            </a:endParaRPr>
          </a:p>
          <a:p>
            <a:pPr algn="l" defTabSz="457200" rtl="0">
              <a:spcBef>
                <a:spcPts val="1200"/>
              </a:spcBef>
              <a:defRPr sz="1200">
                <a:latin typeface="Times"/>
                <a:ea typeface="Times"/>
                <a:cs typeface="Times"/>
                <a:sym typeface="Times"/>
              </a:defRPr>
            </a:pPr>
            <a:endParaRPr sz="1200" dirty="0">
              <a:latin typeface="Times"/>
              <a:ea typeface="Times"/>
              <a:cs typeface="Times"/>
              <a:sym typeface="Times"/>
            </a:endParaRPr>
          </a:p>
          <a:p>
            <a:pPr algn="l" defTabSz="457200" rtl="0">
              <a:spcBef>
                <a:spcPts val="1200"/>
              </a:spcBef>
              <a:defRPr sz="1200">
                <a:latin typeface="Times"/>
                <a:ea typeface="Times"/>
                <a:cs typeface="Times"/>
                <a:sym typeface="Times"/>
              </a:defRPr>
            </a:pPr>
            <a:endParaRPr sz="1200" dirty="0">
              <a:latin typeface="Times"/>
              <a:ea typeface="Times"/>
              <a:cs typeface="Times"/>
              <a:sym typeface="Times"/>
            </a:endParaRPr>
          </a:p>
          <a:p>
            <a:pPr algn="l" defTabSz="457200" rtl="0">
              <a:spcBef>
                <a:spcPts val="1200"/>
              </a:spcBef>
              <a:defRPr sz="1200">
                <a:latin typeface="Times"/>
                <a:ea typeface="Times"/>
                <a:cs typeface="Times"/>
                <a:sym typeface="Times"/>
              </a:defRPr>
            </a:pPr>
            <a:endParaRPr sz="1200" dirty="0">
              <a:latin typeface="Times"/>
              <a:ea typeface="Times"/>
              <a:cs typeface="Times"/>
              <a:sym typeface="Times"/>
            </a:endParaRPr>
          </a:p>
          <a:p>
            <a:pPr algn="l" defTabSz="457200" rtl="0">
              <a:spcBef>
                <a:spcPts val="1200"/>
              </a:spcBef>
              <a:defRPr sz="1200">
                <a:latin typeface="Times"/>
                <a:ea typeface="Times"/>
                <a:cs typeface="Times"/>
                <a:sym typeface="Times"/>
              </a:defRPr>
            </a:pPr>
            <a:endParaRPr sz="1200" dirty="0">
              <a:latin typeface="Times"/>
              <a:ea typeface="Times"/>
              <a:cs typeface="Times"/>
              <a:sym typeface="Times"/>
            </a:endParaRPr>
          </a:p>
          <a:p>
            <a:pPr algn="l" defTabSz="457200" rtl="0">
              <a:spcBef>
                <a:spcPts val="1200"/>
              </a:spcBef>
              <a:defRPr sz="1200">
                <a:latin typeface="Times"/>
                <a:ea typeface="Times"/>
                <a:cs typeface="Times"/>
                <a:sym typeface="Times"/>
              </a:defRPr>
            </a:pPr>
            <a:endParaRPr sz="1200" dirty="0">
              <a:latin typeface="Times"/>
              <a:ea typeface="Times"/>
              <a:cs typeface="Times"/>
              <a:sym typeface="Times"/>
            </a:endParaRPr>
          </a:p>
          <a:p>
            <a:pPr algn="l" defTabSz="457200" rtl="0">
              <a:spcBef>
                <a:spcPts val="1200"/>
              </a:spcBef>
              <a:defRPr sz="1200">
                <a:latin typeface="Times"/>
                <a:ea typeface="Times"/>
                <a:cs typeface="Times"/>
                <a:sym typeface="Times"/>
              </a:defRPr>
            </a:pPr>
            <a:endParaRPr sz="1200" dirty="0">
              <a:latin typeface="Times"/>
              <a:ea typeface="Times"/>
              <a:cs typeface="Times"/>
              <a:sym typeface="Times"/>
            </a:endParaRPr>
          </a:p>
          <a:p>
            <a:pPr algn="l" defTabSz="457200" rtl="0">
              <a:spcBef>
                <a:spcPts val="1200"/>
              </a:spcBef>
              <a:defRPr sz="800">
                <a:latin typeface="Times New Roman"/>
                <a:ea typeface="Times New Roman"/>
                <a:cs typeface="Times New Roman"/>
                <a:sym typeface="Times New Roman"/>
              </a:defRPr>
            </a:pPr>
            <a:r>
              <a:rPr lang="fr-ca" b="0" i="0" u="none" baseline="0" dirty="0"/>
              <a:t>(Middleton, 2017; Paine et Hansen, 2002; Schaeffer et coll., 2011; </a:t>
            </a:r>
            <a:r>
              <a:rPr lang="fr-ca" b="0" i="0" u="none" baseline="0" dirty="0" err="1"/>
              <a:t>Ungar</a:t>
            </a:r>
            <a:r>
              <a:rPr lang="fr-ca" b="0" i="0" u="none" baseline="0" dirty="0"/>
              <a:t> et coll., 2009)</a:t>
            </a:r>
          </a:p>
        </p:txBody>
      </p:sp>
      <p:sp>
        <p:nvSpPr>
          <p:cNvPr id="529" name="Shape 529"/>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19</a:t>
            </a:fld>
            <a:endParaRPr/>
          </a:p>
        </p:txBody>
      </p:sp>
      <p:pic>
        <p:nvPicPr>
          <p:cNvPr id="530" name="image7.png"/>
          <p:cNvPicPr>
            <a:picLocks noChangeAspect="1"/>
          </p:cNvPicPr>
          <p:nvPr/>
        </p:nvPicPr>
        <p:blipFill>
          <a:blip r:embed="rId2"/>
          <a:stretch>
            <a:fillRect/>
          </a:stretch>
        </p:blipFill>
        <p:spPr>
          <a:xfrm>
            <a:off x="4258581" y="2847538"/>
            <a:ext cx="4378300" cy="2291110"/>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321316"/>
                <a:satOff val="-15343"/>
                <a:lumOff val="46176"/>
              </a:schemeClr>
            </a:gs>
            <a:gs pos="35000">
              <a:srgbClr val="BAECF8"/>
            </a:gs>
            <a:gs pos="100000">
              <a:schemeClr val="accent5">
                <a:hueOff val="360152"/>
                <a:satOff val="-11196"/>
                <a:lumOff val="61575"/>
              </a:schemeClr>
            </a:gs>
          </a:gsLst>
          <a:lin ang="16200000" scaled="0"/>
        </a:gradFill>
        <a:effectLst/>
      </p:bgPr>
    </p:bg>
    <p:spTree>
      <p:nvGrpSpPr>
        <p:cNvPr id="1" name=""/>
        <p:cNvGrpSpPr/>
        <p:nvPr/>
      </p:nvGrpSpPr>
      <p:grpSpPr>
        <a:xfrm>
          <a:off x="0" y="0"/>
          <a:ext cx="0" cy="0"/>
          <a:chOff x="0" y="0"/>
          <a:chExt cx="0" cy="0"/>
        </a:xfrm>
      </p:grpSpPr>
      <p:sp>
        <p:nvSpPr>
          <p:cNvPr id="142" name="Shape 142"/>
          <p:cNvSpPr>
            <a:spLocks noGrp="1"/>
          </p:cNvSpPr>
          <p:nvPr>
            <p:ph type="title"/>
          </p:nvPr>
        </p:nvSpPr>
        <p:spPr>
          <a:xfrm>
            <a:off x="311699" y="212363"/>
            <a:ext cx="8520602" cy="4718774"/>
          </a:xfrm>
          <a:prstGeom prst="rect">
            <a:avLst/>
          </a:prstGeom>
        </p:spPr>
        <p:txBody>
          <a:bodyPr/>
          <a:lstStyle>
            <a:lvl1pPr indent="457200" algn="l" defTabSz="457200">
              <a:lnSpc>
                <a:spcPct val="150000"/>
              </a:lnSpc>
              <a:spcBef>
                <a:spcPts val="1200"/>
              </a:spcBef>
              <a:defRPr sz="2500" i="1">
                <a:uFill>
                  <a:solidFill>
                    <a:srgbClr val="000000"/>
                  </a:solidFill>
                </a:uFill>
                <a:latin typeface="Times New Roman"/>
                <a:ea typeface="Times New Roman"/>
                <a:cs typeface="Times New Roman"/>
                <a:sym typeface="Times New Roman"/>
              </a:defRPr>
            </a:lvl1pPr>
          </a:lstStyle>
          <a:p>
            <a:pPr indent="0" algn="l" rtl="0"/>
            <a:r>
              <a:rPr lang="fr-ca" b="0" i="0" u="none" baseline="0" dirty="0"/>
              <a:t>Considérations culturelles dans le cadre du travail avec les enfants et les jeunes autochtones pendant les enquêtes portant sur les cas de violence faite aux enfants, notamment au cours du processus d’entrevue judiciaire et au sein des CAEJ.</a:t>
            </a:r>
          </a:p>
        </p:txBody>
      </p:sp>
      <p:sp>
        <p:nvSpPr>
          <p:cNvPr id="143" name="Shape 143"/>
          <p:cNvSpPr>
            <a:spLocks noGrp="1"/>
          </p:cNvSpPr>
          <p:nvPr>
            <p:ph type="sldNum" sz="quarter" idx="4294967295"/>
          </p:nvPr>
        </p:nvSpPr>
        <p:spPr>
          <a:xfrm>
            <a:off x="8754975" y="4700818"/>
            <a:ext cx="26618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2</a:t>
            </a:fld>
            <a:endParaRPr/>
          </a:p>
        </p:txBody>
      </p:sp>
      <p:pic>
        <p:nvPicPr>
          <p:cNvPr id="144" name="image1.png"/>
          <p:cNvPicPr>
            <a:picLocks noChangeAspect="1"/>
          </p:cNvPicPr>
          <p:nvPr/>
        </p:nvPicPr>
        <p:blipFill>
          <a:blip r:embed="rId2">
            <a:alphaModFix amt="11087"/>
          </a:blip>
          <a:srcRect t="16074"/>
          <a:stretch>
            <a:fillRect/>
          </a:stretch>
        </p:blipFill>
        <p:spPr>
          <a:xfrm>
            <a:off x="-634258" y="-109081"/>
            <a:ext cx="9955317" cy="5331599"/>
          </a:xfrm>
          <a:prstGeom prst="rect">
            <a:avLst/>
          </a:prstGeom>
          <a:ln w="12700">
            <a:miter lim="400000"/>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0B8D3"/>
        </a:solidFill>
        <a:effectLst/>
      </p:bgPr>
    </p:bg>
    <p:spTree>
      <p:nvGrpSpPr>
        <p:cNvPr id="1" name=""/>
        <p:cNvGrpSpPr/>
        <p:nvPr/>
      </p:nvGrpSpPr>
      <p:grpSpPr>
        <a:xfrm>
          <a:off x="0" y="0"/>
          <a:ext cx="0" cy="0"/>
          <a:chOff x="0" y="0"/>
          <a:chExt cx="0" cy="0"/>
        </a:xfrm>
      </p:grpSpPr>
      <p:sp>
        <p:nvSpPr>
          <p:cNvPr id="532" name="Shape 532"/>
          <p:cNvSpPr>
            <a:spLocks noGrp="1"/>
          </p:cNvSpPr>
          <p:nvPr>
            <p:ph type="title"/>
          </p:nvPr>
        </p:nvSpPr>
        <p:spPr>
          <a:xfrm>
            <a:off x="311699" y="74293"/>
            <a:ext cx="8520602" cy="5502625"/>
          </a:xfrm>
          <a:prstGeom prst="rect">
            <a:avLst/>
          </a:prstGeom>
        </p:spPr>
        <p:txBody>
          <a:bodyPr>
            <a:normAutofit fontScale="90000"/>
          </a:bodyPr>
          <a:lstStyle/>
          <a:p>
            <a:pPr indent="457200" algn="l" defTabSz="457200" rtl="0">
              <a:lnSpc>
                <a:spcPct val="200000"/>
              </a:lnSpc>
              <a:defRPr sz="1900">
                <a:solidFill>
                  <a:srgbClr val="FF291F"/>
                </a:solidFill>
                <a:uFill>
                  <a:solidFill>
                    <a:srgbClr val="000000"/>
                  </a:solidFill>
                </a:uFill>
                <a:latin typeface="Impact"/>
                <a:ea typeface="Impact"/>
                <a:cs typeface="Impact"/>
                <a:sym typeface="Impact"/>
              </a:defRPr>
            </a:pPr>
            <a:r>
              <a:rPr lang="fr-ca" b="0" i="0" u="none" baseline="0" dirty="0"/>
              <a:t>EXEMPLE : Besoins en santé mentale</a:t>
            </a:r>
          </a:p>
          <a:p>
            <a:pPr indent="457200" algn="l" defTabSz="457200" rtl="0">
              <a:lnSpc>
                <a:spcPct val="200000"/>
              </a:lnSpc>
              <a:defRPr sz="1900">
                <a:uFill>
                  <a:solidFill>
                    <a:srgbClr val="A7A7A7"/>
                  </a:solidFill>
                </a:uFill>
                <a:latin typeface="Impact"/>
                <a:ea typeface="Impact"/>
                <a:cs typeface="Impact"/>
                <a:sym typeface="Impact"/>
              </a:defRPr>
            </a:pPr>
            <a:r>
              <a:rPr lang="fr-ca" b="0" i="0" u="none" baseline="0" dirty="0"/>
              <a:t>Au cours de l’entrevue judiciaire, « si le traumatisme sous-jacent n’est pas reconnu ou si l’on n’y a pas répondu de manière appropriée, les chances de </a:t>
            </a:r>
            <a:r>
              <a:rPr lang="fr-ca" b="0" i="0" u="none" baseline="0" dirty="0" err="1"/>
              <a:t>retraumatisation</a:t>
            </a:r>
            <a:r>
              <a:rPr lang="fr-ca" b="0" i="0" u="none" baseline="0" dirty="0"/>
              <a:t> sont accrues ». </a:t>
            </a:r>
            <a:r>
              <a:rPr lang="fr-ca" sz="800" b="0" i="0" u="none" baseline="0" dirty="0">
                <a:latin typeface="Times New Roman"/>
                <a:ea typeface="Times New Roman"/>
                <a:cs typeface="Times New Roman"/>
                <a:sym typeface="Times New Roman"/>
              </a:rPr>
              <a:t>(Evans et Graves, 2018, p. 5)</a:t>
            </a:r>
            <a:endParaRPr sz="1200" dirty="0">
              <a:latin typeface="Times New Roman"/>
              <a:ea typeface="Times New Roman"/>
              <a:cs typeface="Times New Roman"/>
              <a:sym typeface="Times New Roman"/>
            </a:endParaRPr>
          </a:p>
          <a:p>
            <a:pPr indent="457200" algn="l" defTabSz="457200" rtl="0">
              <a:lnSpc>
                <a:spcPct val="200000"/>
              </a:lnSpc>
              <a:defRPr sz="1200">
                <a:uFill>
                  <a:solidFill>
                    <a:srgbClr val="F79646"/>
                  </a:solidFill>
                </a:uFill>
                <a:latin typeface="Times New Roman"/>
                <a:ea typeface="Times New Roman"/>
                <a:cs typeface="Times New Roman"/>
                <a:sym typeface="Times New Roman"/>
              </a:defRPr>
            </a:pPr>
            <a:endParaRPr sz="1200" dirty="0">
              <a:latin typeface="Times New Roman"/>
              <a:ea typeface="Times New Roman"/>
              <a:cs typeface="Times New Roman"/>
              <a:sym typeface="Times New Roman"/>
            </a:endParaRPr>
          </a:p>
          <a:p>
            <a:pPr marR="457200" indent="457200" algn="l" defTabSz="457200" rtl="0">
              <a:lnSpc>
                <a:spcPct val="150000"/>
              </a:lnSpc>
              <a:spcBef>
                <a:spcPts val="800"/>
              </a:spcBef>
              <a:tabLst>
                <a:tab pos="127000" algn="l"/>
              </a:tabLst>
              <a:defRPr sz="1200">
                <a:uFill>
                  <a:solidFill>
                    <a:srgbClr val="F79646"/>
                  </a:solidFill>
                </a:uFill>
                <a:latin typeface="Times New Roman"/>
                <a:ea typeface="Times New Roman"/>
                <a:cs typeface="Times New Roman"/>
                <a:sym typeface="Times New Roman"/>
              </a:defRPr>
            </a:pPr>
            <a:r>
              <a:rPr lang="fr-ca" b="0" i="0" u="none" baseline="0" dirty="0"/>
              <a:t>                 </a:t>
            </a:r>
            <a:r>
              <a:rPr lang="fr-ca" sz="1900" b="0" i="0" u="none" baseline="0" dirty="0">
                <a:latin typeface="Impact"/>
                <a:ea typeface="Impact"/>
                <a:cs typeface="Impact"/>
                <a:sym typeface="Impact"/>
              </a:rPr>
              <a:t>Des techniques d’entrevue judiciaire appropriées [sont essentielles]. . . . </a:t>
            </a:r>
          </a:p>
          <a:p>
            <a:pPr marR="457200" indent="457200" algn="l" defTabSz="457200" rtl="0">
              <a:lnSpc>
                <a:spcPct val="150000"/>
              </a:lnSpc>
              <a:spcBef>
                <a:spcPts val="800"/>
              </a:spcBef>
              <a:tabLst>
                <a:tab pos="127000" algn="l"/>
              </a:tabLst>
              <a:defRPr sz="1900">
                <a:uFill>
                  <a:solidFill>
                    <a:srgbClr val="F79646"/>
                  </a:solidFill>
                </a:uFill>
                <a:latin typeface="Impact"/>
                <a:ea typeface="Impact"/>
                <a:cs typeface="Impact"/>
                <a:sym typeface="Impact"/>
              </a:defRPr>
            </a:pPr>
            <a:r>
              <a:rPr lang="fr-ca" b="0" i="0" u="none" baseline="0" dirty="0"/>
              <a:t>               Le degré de traumatisme subi par l’enfant dépend dans  </a:t>
            </a:r>
          </a:p>
          <a:p>
            <a:pPr marR="457200" indent="457200" algn="l" defTabSz="457200" rtl="0">
              <a:lnSpc>
                <a:spcPct val="150000"/>
              </a:lnSpc>
              <a:spcBef>
                <a:spcPts val="800"/>
              </a:spcBef>
              <a:tabLst>
                <a:tab pos="127000" algn="l"/>
              </a:tabLst>
              <a:defRPr sz="1900">
                <a:uFill>
                  <a:solidFill>
                    <a:srgbClr val="F79646"/>
                  </a:solidFill>
                </a:uFill>
                <a:latin typeface="Impact"/>
                <a:ea typeface="Impact"/>
                <a:cs typeface="Impact"/>
                <a:sym typeface="Impact"/>
              </a:defRPr>
            </a:pPr>
            <a:r>
              <a:rPr lang="fr-ca" b="0" i="0" u="none" baseline="0" dirty="0"/>
              <a:t>               une plus large mesure de la manière dont la victime sera </a:t>
            </a:r>
          </a:p>
          <a:p>
            <a:pPr marR="457200" indent="457200" algn="l" defTabSz="457200" rtl="0">
              <a:lnSpc>
                <a:spcPct val="150000"/>
              </a:lnSpc>
              <a:spcBef>
                <a:spcPts val="800"/>
              </a:spcBef>
              <a:tabLst>
                <a:tab pos="127000" algn="l"/>
              </a:tabLst>
              <a:defRPr sz="1900">
                <a:uFill>
                  <a:solidFill>
                    <a:srgbClr val="F79646"/>
                  </a:solidFill>
                </a:uFill>
                <a:latin typeface="Impact"/>
                <a:ea typeface="Impact"/>
                <a:cs typeface="Impact"/>
                <a:sym typeface="Impact"/>
              </a:defRPr>
            </a:pPr>
            <a:r>
              <a:rPr lang="fr-ca" b="0" i="0" u="none" baseline="0" dirty="0"/>
              <a:t>               traitée par  . . . le système de justice pénale après la divulgation                           </a:t>
            </a:r>
          </a:p>
          <a:p>
            <a:pPr marR="457200" indent="457200" algn="l" defTabSz="457200" rtl="0">
              <a:lnSpc>
                <a:spcPct val="150000"/>
              </a:lnSpc>
              <a:spcBef>
                <a:spcPts val="800"/>
              </a:spcBef>
              <a:tabLst>
                <a:tab pos="127000" algn="l"/>
              </a:tabLst>
              <a:defRPr sz="1900">
                <a:uFill>
                  <a:solidFill>
                    <a:srgbClr val="F79646"/>
                  </a:solidFill>
                </a:uFill>
                <a:latin typeface="Impact"/>
                <a:ea typeface="Impact"/>
                <a:cs typeface="Impact"/>
                <a:sym typeface="Impact"/>
              </a:defRPr>
            </a:pPr>
            <a:r>
              <a:rPr lang="fr-ca" b="0" i="0" u="none" baseline="0" dirty="0"/>
              <a:t>               de l’incident, que de l’incident lui-même. </a:t>
            </a:r>
            <a:r>
              <a:rPr lang="fr-ca" sz="800" b="0" i="0" u="none" baseline="0" dirty="0">
                <a:latin typeface="Times New Roman"/>
                <a:ea typeface="Times New Roman"/>
                <a:cs typeface="Times New Roman"/>
                <a:sym typeface="Times New Roman"/>
              </a:rPr>
              <a:t>(</a:t>
            </a:r>
            <a:r>
              <a:rPr lang="fr-ca" sz="800" b="0" i="0" u="none" baseline="0" dirty="0" err="1">
                <a:latin typeface="Times New Roman"/>
                <a:ea typeface="Times New Roman"/>
                <a:cs typeface="Times New Roman"/>
                <a:sym typeface="Times New Roman"/>
              </a:rPr>
              <a:t>Themeli</a:t>
            </a:r>
            <a:r>
              <a:rPr lang="fr-ca" sz="800" b="0" i="0" u="none" baseline="0" dirty="0">
                <a:latin typeface="Times New Roman"/>
                <a:ea typeface="Times New Roman"/>
                <a:cs typeface="Times New Roman"/>
                <a:sym typeface="Times New Roman"/>
              </a:rPr>
              <a:t> et </a:t>
            </a:r>
            <a:r>
              <a:rPr lang="fr-ca" sz="800" b="0" i="0" u="none" baseline="0" dirty="0" err="1">
                <a:latin typeface="Times New Roman"/>
                <a:ea typeface="Times New Roman"/>
                <a:cs typeface="Times New Roman"/>
                <a:sym typeface="Times New Roman"/>
              </a:rPr>
              <a:t>Panagiotaki</a:t>
            </a:r>
            <a:r>
              <a:rPr lang="fr-ca" sz="800" b="0" i="0" u="none" baseline="0" dirty="0">
                <a:latin typeface="Times New Roman"/>
                <a:ea typeface="Times New Roman"/>
                <a:cs typeface="Times New Roman"/>
                <a:sym typeface="Times New Roman"/>
              </a:rPr>
              <a:t>, 2014, p. 3)</a:t>
            </a:r>
          </a:p>
        </p:txBody>
      </p:sp>
      <p:sp>
        <p:nvSpPr>
          <p:cNvPr id="533" name="Shape 533"/>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20</a:t>
            </a:fld>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679B6"/>
        </a:solidFill>
        <a:effectLst/>
      </p:bgPr>
    </p:bg>
    <p:spTree>
      <p:nvGrpSpPr>
        <p:cNvPr id="1" name=""/>
        <p:cNvGrpSpPr/>
        <p:nvPr/>
      </p:nvGrpSpPr>
      <p:grpSpPr>
        <a:xfrm>
          <a:off x="0" y="0"/>
          <a:ext cx="0" cy="0"/>
          <a:chOff x="0" y="0"/>
          <a:chExt cx="0" cy="0"/>
        </a:xfrm>
      </p:grpSpPr>
      <p:sp>
        <p:nvSpPr>
          <p:cNvPr id="535" name="Shape 535"/>
          <p:cNvSpPr>
            <a:spLocks noGrp="1"/>
          </p:cNvSpPr>
          <p:nvPr>
            <p:ph type="title"/>
          </p:nvPr>
        </p:nvSpPr>
        <p:spPr>
          <a:xfrm>
            <a:off x="121199" y="-7612"/>
            <a:ext cx="8520602" cy="4748272"/>
          </a:xfrm>
          <a:prstGeom prst="rect">
            <a:avLst/>
          </a:prstGeom>
        </p:spPr>
        <p:txBody>
          <a:bodyPr>
            <a:normAutofit/>
          </a:bodyPr>
          <a:lstStyle/>
          <a:p>
            <a:pPr algn="l" defTabSz="877822" rtl="0">
              <a:defRPr sz="1800">
                <a:latin typeface="Impact"/>
                <a:ea typeface="Impact"/>
                <a:cs typeface="Impact"/>
                <a:sym typeface="Impact"/>
              </a:defRPr>
            </a:pPr>
            <a:endParaRPr dirty="0"/>
          </a:p>
          <a:p>
            <a:pPr algn="l" defTabSz="877822" rtl="0">
              <a:defRPr sz="1800">
                <a:latin typeface="Impact"/>
                <a:ea typeface="Impact"/>
                <a:cs typeface="Impact"/>
                <a:sym typeface="Impact"/>
              </a:defRPr>
            </a:pPr>
            <a:r>
              <a:rPr lang="fr-ca" b="0" i="0" u="none" baseline="0" dirty="0"/>
              <a:t>Il est essentiel que les enfants</a:t>
            </a:r>
          </a:p>
          <a:p>
            <a:pPr algn="l" defTabSz="877822" rtl="0">
              <a:defRPr sz="1800">
                <a:latin typeface="Impact"/>
                <a:ea typeface="Impact"/>
                <a:cs typeface="Impact"/>
                <a:sym typeface="Impact"/>
              </a:defRPr>
            </a:pPr>
            <a:endParaRPr dirty="0"/>
          </a:p>
          <a:p>
            <a:pPr algn="l" defTabSz="877822" rtl="0">
              <a:defRPr sz="1800">
                <a:latin typeface="Impact"/>
                <a:ea typeface="Impact"/>
                <a:cs typeface="Impact"/>
                <a:sym typeface="Impact"/>
              </a:defRPr>
            </a:pPr>
            <a:r>
              <a:rPr lang="fr-ca" b="0" i="0" u="none" baseline="0" dirty="0"/>
              <a:t> et les jeunes soient en sécurité sur le plan  </a:t>
            </a:r>
          </a:p>
          <a:p>
            <a:pPr algn="l" defTabSz="877822" rtl="0">
              <a:defRPr sz="1800">
                <a:latin typeface="Impact"/>
                <a:ea typeface="Impact"/>
                <a:cs typeface="Impact"/>
                <a:sym typeface="Impact"/>
              </a:defRPr>
            </a:pPr>
            <a:endParaRPr dirty="0"/>
          </a:p>
          <a:p>
            <a:pPr algn="l" defTabSz="877822" rtl="0">
              <a:defRPr sz="1800">
                <a:latin typeface="Impact"/>
                <a:ea typeface="Impact"/>
                <a:cs typeface="Impact"/>
                <a:sym typeface="Impact"/>
              </a:defRPr>
            </a:pPr>
            <a:r>
              <a:rPr lang="fr-ca" b="0" i="0" u="none" baseline="0" dirty="0"/>
              <a:t>physique et émotionnel (avant, pendant</a:t>
            </a:r>
          </a:p>
          <a:p>
            <a:pPr algn="l" defTabSz="877822" rtl="0">
              <a:defRPr sz="1800">
                <a:latin typeface="Impact"/>
                <a:ea typeface="Impact"/>
                <a:cs typeface="Impact"/>
                <a:sym typeface="Impact"/>
              </a:defRPr>
            </a:pPr>
            <a:endParaRPr dirty="0"/>
          </a:p>
          <a:p>
            <a:pPr algn="l" defTabSz="877822" rtl="0">
              <a:defRPr sz="1800">
                <a:latin typeface="Impact"/>
                <a:ea typeface="Impact"/>
                <a:cs typeface="Impact"/>
                <a:sym typeface="Impact"/>
              </a:defRPr>
            </a:pPr>
            <a:r>
              <a:rPr lang="fr-ca" b="0" i="0" u="none" baseline="0" dirty="0"/>
              <a:t>et après l’entrevue). </a:t>
            </a:r>
          </a:p>
          <a:p>
            <a:pPr algn="l" defTabSz="877822" rtl="0">
              <a:defRPr sz="1800">
                <a:latin typeface="Impact"/>
                <a:ea typeface="Impact"/>
                <a:cs typeface="Impact"/>
                <a:sym typeface="Impact"/>
              </a:defRPr>
            </a:pPr>
            <a:endParaRPr dirty="0"/>
          </a:p>
          <a:p>
            <a:pPr algn="l" defTabSz="877822" rtl="0">
              <a:defRPr sz="1800">
                <a:latin typeface="Impact"/>
                <a:ea typeface="Impact"/>
                <a:cs typeface="Impact"/>
                <a:sym typeface="Impact"/>
              </a:defRPr>
            </a:pPr>
            <a:r>
              <a:rPr lang="fr-ca" b="0" i="0" u="none" baseline="0" dirty="0"/>
              <a:t>                                    </a:t>
            </a:r>
          </a:p>
          <a:p>
            <a:pPr algn="l" defTabSz="877822" rtl="0">
              <a:defRPr sz="1800">
                <a:latin typeface="Impact"/>
                <a:ea typeface="Impact"/>
                <a:cs typeface="Impact"/>
                <a:sym typeface="Impact"/>
              </a:defRPr>
            </a:pPr>
            <a:endParaRPr dirty="0"/>
          </a:p>
          <a:p>
            <a:pPr algn="l" defTabSz="877822" rtl="0">
              <a:defRPr sz="1800">
                <a:latin typeface="Impact"/>
                <a:ea typeface="Impact"/>
                <a:cs typeface="Impact"/>
                <a:sym typeface="Impact"/>
              </a:defRPr>
            </a:pPr>
            <a:r>
              <a:rPr lang="fr-ca" b="0" i="0" u="none" baseline="0" dirty="0"/>
              <a:t>Approches tenant compte des traumatismes </a:t>
            </a:r>
          </a:p>
          <a:p>
            <a:pPr algn="l" defTabSz="877822" rtl="0">
              <a:defRPr sz="1800">
                <a:latin typeface="Impact"/>
                <a:ea typeface="Impact"/>
                <a:cs typeface="Impact"/>
                <a:sym typeface="Impact"/>
              </a:defRPr>
            </a:pPr>
            <a:r>
              <a:rPr lang="fr-ca" b="0" i="0" u="none" baseline="0" dirty="0"/>
              <a:t>du personnel du CAEJ, chargés d’entrevues</a:t>
            </a:r>
            <a:br>
              <a:rPr lang="fr-ca" b="0" i="0" u="none" baseline="0" dirty="0"/>
            </a:br>
            <a:r>
              <a:rPr lang="fr-ca" b="0" i="0" u="none" baseline="0" dirty="0"/>
              <a:t> judiciaires et liens avec les services </a:t>
            </a:r>
            <a:br>
              <a:rPr lang="fr-ca" b="0" i="0" u="none" baseline="0" dirty="0"/>
            </a:br>
            <a:r>
              <a:rPr lang="fr-ca" b="0" i="0" u="none" baseline="0" dirty="0"/>
              <a:t>de suivi.</a:t>
            </a:r>
          </a:p>
        </p:txBody>
      </p:sp>
      <p:sp>
        <p:nvSpPr>
          <p:cNvPr id="536" name="Shape 536"/>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21</a:t>
            </a:fld>
            <a:endParaRPr/>
          </a:p>
        </p:txBody>
      </p:sp>
      <p:pic>
        <p:nvPicPr>
          <p:cNvPr id="537" name="image8.png"/>
          <p:cNvPicPr>
            <a:picLocks noChangeAspect="1"/>
          </p:cNvPicPr>
          <p:nvPr/>
        </p:nvPicPr>
        <p:blipFill>
          <a:blip r:embed="rId2"/>
          <a:stretch>
            <a:fillRect/>
          </a:stretch>
        </p:blipFill>
        <p:spPr>
          <a:xfrm>
            <a:off x="4391030" y="0"/>
            <a:ext cx="4759326" cy="5143500"/>
          </a:xfrm>
          <a:prstGeom prst="rect">
            <a:avLst/>
          </a:prstGeom>
          <a:ln w="12700">
            <a:miter lim="400000"/>
          </a:ln>
        </p:spPr>
      </p:pic>
      <p:sp>
        <p:nvSpPr>
          <p:cNvPr id="538" name="Shape 538"/>
          <p:cNvSpPr/>
          <p:nvPr/>
        </p:nvSpPr>
        <p:spPr>
          <a:xfrm>
            <a:off x="1947266" y="2396578"/>
            <a:ext cx="2" cy="599596"/>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45718" tIns="45718" rIns="45718" bIns="45718"/>
          <a:lstStyle/>
          <a:p>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p:cNvSpPr>
          <p:nvPr>
            <p:ph type="title"/>
          </p:nvPr>
        </p:nvSpPr>
        <p:spPr>
          <a:xfrm>
            <a:off x="249539" y="185482"/>
            <a:ext cx="8644922" cy="4772535"/>
          </a:xfrm>
          <a:prstGeom prst="rect">
            <a:avLst/>
          </a:prstGeom>
        </p:spPr>
        <p:txBody>
          <a:bodyPr>
            <a:normAutofit fontScale="90000"/>
          </a:bodyPr>
          <a:lstStyle/>
          <a:p>
            <a:pPr indent="416051" algn="l" defTabSz="416051" rtl="0">
              <a:lnSpc>
                <a:spcPct val="200000"/>
              </a:lnSpc>
              <a:defRPr sz="1700">
                <a:uFill>
                  <a:solidFill>
                    <a:srgbClr val="000000"/>
                  </a:solidFill>
                </a:uFill>
                <a:latin typeface="Impact"/>
                <a:ea typeface="Impact"/>
                <a:cs typeface="Impact"/>
                <a:sym typeface="Impact"/>
              </a:defRPr>
            </a:pPr>
            <a:r>
              <a:rPr lang="fr-ca" b="0" i="0" u="none" baseline="0" dirty="0"/>
              <a:t>- </a:t>
            </a:r>
            <a:r>
              <a:rPr lang="fr-ca" b="0" i="0" u="none" baseline="0" dirty="0">
                <a:uFill>
                  <a:solidFill>
                    <a:srgbClr val="99403D"/>
                  </a:solidFill>
                </a:uFill>
              </a:rPr>
              <a:t>La pratique fondée sur les traumatismes est une approche centrée sur la personne – qui donne la priorité aux besoins des enfants. </a:t>
            </a:r>
          </a:p>
          <a:p>
            <a:pPr indent="416051" algn="l" defTabSz="416051" rtl="0">
              <a:lnSpc>
                <a:spcPct val="200000"/>
              </a:lnSpc>
              <a:defRPr sz="1700">
                <a:uFill>
                  <a:solidFill>
                    <a:srgbClr val="99403D"/>
                  </a:solidFill>
                </a:uFill>
                <a:latin typeface="Impact"/>
                <a:ea typeface="Impact"/>
                <a:cs typeface="Impact"/>
                <a:sym typeface="Impact"/>
              </a:defRPr>
            </a:pPr>
            <a:r>
              <a:rPr lang="fr-ca" b="0" i="0" u="none" baseline="0" dirty="0"/>
              <a:t>- Une telle perspective met en lumière la nécessité d’un processus méthodique d’entrevue judiciaire.</a:t>
            </a:r>
          </a:p>
          <a:p>
            <a:pPr indent="416051" algn="l" defTabSz="416051" rtl="0">
              <a:lnSpc>
                <a:spcPct val="200000"/>
              </a:lnSpc>
              <a:defRPr sz="1700">
                <a:uFill>
                  <a:solidFill>
                    <a:srgbClr val="F79646"/>
                  </a:solidFill>
                </a:uFill>
                <a:latin typeface="Impact"/>
                <a:ea typeface="Impact"/>
                <a:cs typeface="Impact"/>
                <a:sym typeface="Impact"/>
              </a:defRPr>
            </a:pPr>
            <a:r>
              <a:rPr lang="fr-ca" b="0" i="0" u="none" baseline="0" dirty="0"/>
              <a:t>- Une entrevue judiciaire bien planifiée qui met en cause l’apprentissage et la connaissance des nombreux facteurs et problèmes propres à l’enfant, et de tout besoin distinct nécessitant un soutien. Cette stratégie permet au chargé d’entrevues de prendre conscience de tout aménagement spécial qui pourrait être nécessaire pour créer un environnement plus sûr et plus confortable pour l’enfant.</a:t>
            </a:r>
          </a:p>
          <a:p>
            <a:pPr indent="416051" algn="l" defTabSz="416051" rtl="0">
              <a:lnSpc>
                <a:spcPct val="200000"/>
              </a:lnSpc>
              <a:defRPr sz="1000">
                <a:uFill>
                  <a:solidFill>
                    <a:srgbClr val="F79646"/>
                  </a:solidFill>
                </a:uFill>
                <a:latin typeface="Times New Roman"/>
                <a:ea typeface="Times New Roman"/>
                <a:cs typeface="Times New Roman"/>
                <a:sym typeface="Times New Roman"/>
              </a:defRPr>
            </a:pPr>
            <a:endParaRPr dirty="0"/>
          </a:p>
          <a:p>
            <a:pPr indent="416051" algn="l" defTabSz="416051" rtl="0">
              <a:lnSpc>
                <a:spcPct val="200000"/>
              </a:lnSpc>
              <a:defRPr sz="1000">
                <a:uFill>
                  <a:solidFill>
                    <a:srgbClr val="F79646"/>
                  </a:solidFill>
                </a:uFill>
                <a:latin typeface="Times New Roman"/>
                <a:ea typeface="Times New Roman"/>
                <a:cs typeface="Times New Roman"/>
                <a:sym typeface="Times New Roman"/>
              </a:defRPr>
            </a:pPr>
            <a:endParaRPr dirty="0"/>
          </a:p>
          <a:p>
            <a:pPr indent="416051" algn="l" defTabSz="416051" rtl="0">
              <a:lnSpc>
                <a:spcPct val="200000"/>
              </a:lnSpc>
              <a:defRPr sz="1000">
                <a:uFill>
                  <a:solidFill>
                    <a:srgbClr val="F79646"/>
                  </a:solidFill>
                </a:uFill>
                <a:latin typeface="Times New Roman"/>
                <a:ea typeface="Times New Roman"/>
                <a:cs typeface="Times New Roman"/>
                <a:sym typeface="Times New Roman"/>
              </a:defRPr>
            </a:pPr>
            <a:endParaRPr dirty="0"/>
          </a:p>
          <a:p>
            <a:pPr indent="416051" algn="l" defTabSz="416051" rtl="0">
              <a:lnSpc>
                <a:spcPct val="200000"/>
              </a:lnSpc>
              <a:defRPr sz="1000">
                <a:uFill>
                  <a:solidFill>
                    <a:srgbClr val="F79646"/>
                  </a:solidFill>
                </a:uFill>
                <a:latin typeface="Times New Roman"/>
                <a:ea typeface="Times New Roman"/>
                <a:cs typeface="Times New Roman"/>
                <a:sym typeface="Times New Roman"/>
              </a:defRPr>
            </a:pPr>
            <a:endParaRPr dirty="0"/>
          </a:p>
          <a:p>
            <a:pPr indent="416051" algn="l" defTabSz="416051" rtl="0">
              <a:lnSpc>
                <a:spcPct val="200000"/>
              </a:lnSpc>
              <a:defRPr sz="700">
                <a:uFill>
                  <a:solidFill>
                    <a:srgbClr val="F79646"/>
                  </a:solidFill>
                </a:uFill>
                <a:latin typeface="Times New Roman"/>
                <a:ea typeface="Times New Roman"/>
                <a:cs typeface="Times New Roman"/>
                <a:sym typeface="Times New Roman"/>
              </a:defRPr>
            </a:pPr>
            <a:r>
              <a:rPr lang="fr-ca" b="0" i="0" u="none" baseline="0" dirty="0"/>
              <a:t>(Brown et coll., 2021; </a:t>
            </a:r>
            <a:r>
              <a:rPr lang="fr-ca" b="0" i="0" u="none" baseline="0" dirty="0" err="1"/>
              <a:t>Cederborg</a:t>
            </a:r>
            <a:r>
              <a:rPr lang="fr-ca" b="0" i="0" u="none" baseline="0" dirty="0"/>
              <a:t> et coll., 2008; Davies et </a:t>
            </a:r>
            <a:r>
              <a:rPr lang="fr-ca" b="0" i="0" u="none" baseline="0" dirty="0" err="1"/>
              <a:t>Westcott</a:t>
            </a:r>
            <a:r>
              <a:rPr lang="fr-ca" b="0" i="0" u="none" baseline="0" dirty="0"/>
              <a:t>, 1999; </a:t>
            </a:r>
            <a:r>
              <a:rPr lang="fr-ca" b="0" i="0" u="none" baseline="0" dirty="0" err="1"/>
              <a:t>Milam</a:t>
            </a:r>
            <a:r>
              <a:rPr lang="fr-ca" b="0" i="0" u="none" baseline="0" dirty="0"/>
              <a:t> et coll., 2017; </a:t>
            </a:r>
            <a:r>
              <a:rPr lang="fr-ca" b="0" i="0" u="none" baseline="0" dirty="0" err="1"/>
              <a:t>Newlin</a:t>
            </a:r>
            <a:r>
              <a:rPr lang="fr-ca" b="0" i="0" u="none" baseline="0" dirty="0"/>
              <a:t> et coll., 2015; </a:t>
            </a:r>
            <a:r>
              <a:rPr lang="fr-ca" b="0" i="0" u="none" baseline="0" dirty="0" err="1"/>
              <a:t>Rohrabaugh</a:t>
            </a:r>
            <a:r>
              <a:rPr lang="fr-ca" b="0" i="0" u="none" baseline="0" dirty="0"/>
              <a:t> et coll., 2016)</a:t>
            </a:r>
          </a:p>
        </p:txBody>
      </p:sp>
      <p:sp>
        <p:nvSpPr>
          <p:cNvPr id="541" name="Shape 541"/>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22</a:t>
            </a:fld>
            <a:endParaRPr/>
          </a:p>
        </p:txBody>
      </p:sp>
      <p:pic>
        <p:nvPicPr>
          <p:cNvPr id="542" name="image9.png"/>
          <p:cNvPicPr>
            <a:picLocks noChangeAspect="1"/>
          </p:cNvPicPr>
          <p:nvPr/>
        </p:nvPicPr>
        <p:blipFill>
          <a:blip r:embed="rId2">
            <a:alphaModFix amt="25333"/>
          </a:blip>
          <a:stretch>
            <a:fillRect/>
          </a:stretch>
        </p:blipFill>
        <p:spPr>
          <a:xfrm>
            <a:off x="-126774" y="-1414288"/>
            <a:ext cx="9397546" cy="7972075"/>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p:cNvSpPr>
          <p:nvPr>
            <p:ph type="title"/>
          </p:nvPr>
        </p:nvSpPr>
        <p:spPr>
          <a:xfrm>
            <a:off x="-21443" y="-10325"/>
            <a:ext cx="9286204" cy="5164150"/>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normAutofit fontScale="90000"/>
          </a:bodyPr>
          <a:lstStyle/>
          <a:p>
            <a:pPr algn="l" rtl="0">
              <a:defRPr sz="1900">
                <a:latin typeface="Impact"/>
                <a:ea typeface="Impact"/>
                <a:cs typeface="Impact"/>
                <a:sym typeface="Impact"/>
              </a:defRPr>
            </a:pPr>
            <a:r>
              <a:rPr lang="fr-ca" b="0" i="0" u="none" baseline="0" dirty="0"/>
              <a:t>L’expression « tenant compte des traumatismes » signifie avoir une pensée réflexive dans la pratique.</a:t>
            </a:r>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r>
              <a:rPr lang="fr-ca" b="0" i="0" u="none" baseline="0" dirty="0"/>
              <a:t>Un engagement à réfléchir sur les expériences et à considérer comment les répercussions de ces apprentissages peuvent avoir une incidence sur le contexte plus large dans lequel ils travaillent. </a:t>
            </a:r>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r>
              <a:rPr lang="fr-ca" b="0" i="0" u="none" baseline="0" dirty="0"/>
              <a:t>Cette pratique signifie aussi que les professionnels examinent leurs propres pratiques, leurs traumatismes, leurs déclencheurs, leurs croyances, leurs postulats</a:t>
            </a:r>
            <a:r>
              <a:rPr lang="fr-ca" dirty="0"/>
              <a:t> et </a:t>
            </a:r>
            <a:r>
              <a:rPr lang="fr-ca" b="0" i="0" u="none" baseline="0" dirty="0"/>
              <a:t>les raisons de leurs méthodes, et qu’ils comprennent comment ils peuvent avoir un impact sur la façon dont nous communiquons (verbalement et non verbalement). </a:t>
            </a:r>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rtl="0">
              <a:defRPr sz="800">
                <a:latin typeface="Times New Roman"/>
                <a:ea typeface="Times New Roman"/>
                <a:cs typeface="Times New Roman"/>
                <a:sym typeface="Times New Roman"/>
              </a:defRPr>
            </a:pPr>
            <a:r>
              <a:rPr lang="fr-ca" b="0" i="0" u="none" baseline="0" dirty="0"/>
              <a:t>(</a:t>
            </a:r>
            <a:r>
              <a:rPr lang="fr-ca" b="0" i="0" u="none" baseline="0" dirty="0" err="1"/>
              <a:t>Goelitz</a:t>
            </a:r>
            <a:r>
              <a:rPr lang="fr-ca" b="0" i="0" u="none" baseline="0" dirty="0"/>
              <a:t>, 2020; Wilson, 2014) </a:t>
            </a:r>
          </a:p>
        </p:txBody>
      </p:sp>
      <p:sp>
        <p:nvSpPr>
          <p:cNvPr id="545" name="Shape 545"/>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23</a:t>
            </a:fld>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p:cNvSpPr>
          <p:nvPr>
            <p:ph type="title"/>
          </p:nvPr>
        </p:nvSpPr>
        <p:spPr>
          <a:xfrm>
            <a:off x="5262" y="-44993"/>
            <a:ext cx="9133476" cy="5233486"/>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lgn="l" defTabSz="832103" rtl="0">
              <a:defRPr sz="1700">
                <a:latin typeface="Impact"/>
                <a:ea typeface="Impact"/>
                <a:cs typeface="Impact"/>
                <a:sym typeface="Impact"/>
              </a:defRPr>
            </a:pPr>
            <a:r>
              <a:rPr lang="fr-ca" b="0" i="0" u="none" baseline="0" dirty="0"/>
              <a:t>- Cette expression consiste aussi au fait de réfléchir au concept d’écologie physique : l’environnement qui entoure un enfant « comprend tout, de la disponibilité d’espaces verts pour jouer, à l’emplacement des bureaux de protection de l'enfance.... . et l’aménagement physique ». </a:t>
            </a:r>
            <a:r>
              <a:rPr lang="fr-ca" sz="800" b="0" i="0" u="none" baseline="0" dirty="0">
                <a:latin typeface="Times New Roman"/>
                <a:ea typeface="Times New Roman"/>
                <a:cs typeface="Times New Roman"/>
                <a:sym typeface="Times New Roman"/>
              </a:rPr>
              <a:t>( </a:t>
            </a:r>
            <a:r>
              <a:rPr lang="fr-ca" sz="800" b="0" i="0" u="none" baseline="0" dirty="0" err="1">
                <a:latin typeface="Times New Roman"/>
                <a:ea typeface="Times New Roman"/>
                <a:cs typeface="Times New Roman"/>
                <a:sym typeface="Times New Roman"/>
              </a:rPr>
              <a:t>Ungar</a:t>
            </a:r>
            <a:r>
              <a:rPr lang="fr-ca" sz="800" b="0" i="0" u="none" baseline="0" dirty="0">
                <a:latin typeface="Times New Roman"/>
                <a:ea typeface="Times New Roman"/>
                <a:cs typeface="Times New Roman"/>
                <a:sym typeface="Times New Roman"/>
              </a:rPr>
              <a:t>, 2020, p. 3)</a:t>
            </a:r>
          </a:p>
          <a:p>
            <a:pPr algn="l" defTabSz="832103" rtl="0">
              <a:defRPr sz="1700">
                <a:latin typeface="Impact"/>
                <a:ea typeface="Impact"/>
                <a:cs typeface="Impact"/>
                <a:sym typeface="Impact"/>
              </a:defRPr>
            </a:pPr>
            <a:endParaRPr sz="800" dirty="0">
              <a:latin typeface="Times New Roman"/>
              <a:ea typeface="Times New Roman"/>
              <a:cs typeface="Times New Roman"/>
              <a:sym typeface="Times New Roman"/>
            </a:endParaRPr>
          </a:p>
          <a:p>
            <a:pPr algn="l" defTabSz="832103" rtl="0">
              <a:defRPr sz="1700">
                <a:latin typeface="Impact"/>
                <a:ea typeface="Impact"/>
                <a:cs typeface="Impact"/>
                <a:sym typeface="Impact"/>
              </a:defRPr>
            </a:pPr>
            <a:r>
              <a:rPr lang="fr-ca" b="0" i="0" u="none" baseline="0" dirty="0"/>
              <a:t>- Réfléchir à la façon dont les environnements sont essentiellement construits sur la base d’un ensemble de croyances sur ce que les jeunes aimeraient ou ce dont ils auraient besoin, ce qui est le plus souvent « les systèmes sociaux et politiques qui décident qui obtient quels services fournis de quelle manière ».</a:t>
            </a:r>
            <a:r>
              <a:rPr lang="fr-ca" sz="800" b="0" i="0" u="none" baseline="0" dirty="0">
                <a:latin typeface="Times New Roman"/>
                <a:ea typeface="Times New Roman"/>
                <a:cs typeface="Times New Roman"/>
                <a:sym typeface="Times New Roman"/>
              </a:rPr>
              <a:t> (</a:t>
            </a:r>
            <a:r>
              <a:rPr lang="fr-ca" sz="800" b="0" i="0" u="none" baseline="0" dirty="0" err="1">
                <a:latin typeface="Times New Roman"/>
                <a:ea typeface="Times New Roman"/>
                <a:cs typeface="Times New Roman"/>
                <a:sym typeface="Times New Roman"/>
              </a:rPr>
              <a:t>Ungar</a:t>
            </a:r>
            <a:r>
              <a:rPr lang="fr-ca" sz="800" b="0" i="0" u="none" baseline="0" dirty="0">
                <a:latin typeface="Times New Roman"/>
                <a:ea typeface="Times New Roman"/>
                <a:cs typeface="Times New Roman"/>
                <a:sym typeface="Times New Roman"/>
              </a:rPr>
              <a:t>, 2020, p. 3)</a:t>
            </a:r>
          </a:p>
          <a:p>
            <a:pPr algn="l" defTabSz="832103" rtl="0">
              <a:defRPr sz="1700">
                <a:latin typeface="Impact"/>
                <a:ea typeface="Impact"/>
                <a:cs typeface="Impact"/>
                <a:sym typeface="Impact"/>
              </a:defRPr>
            </a:pPr>
            <a:endParaRPr sz="800" dirty="0">
              <a:latin typeface="Times New Roman"/>
              <a:ea typeface="Times New Roman"/>
              <a:cs typeface="Times New Roman"/>
              <a:sym typeface="Times New Roman"/>
            </a:endParaRPr>
          </a:p>
          <a:p>
            <a:pPr algn="l" defTabSz="832103" rtl="0">
              <a:defRPr sz="1700">
                <a:latin typeface="Impact"/>
                <a:ea typeface="Impact"/>
                <a:cs typeface="Impact"/>
                <a:sym typeface="Impact"/>
              </a:defRPr>
            </a:pPr>
            <a:r>
              <a:rPr lang="fr-ca" b="0" i="0" u="none" baseline="0" dirty="0"/>
              <a:t>- Dans la plupart des cas, les concepts évoluent à partir des perspectives de la culture dominante.</a:t>
            </a:r>
          </a:p>
          <a:p>
            <a:pPr algn="l" defTabSz="832103" rtl="0">
              <a:defRPr sz="1700">
                <a:latin typeface="Impact"/>
                <a:ea typeface="Impact"/>
                <a:cs typeface="Impact"/>
                <a:sym typeface="Impact"/>
              </a:defRPr>
            </a:pPr>
            <a:endParaRPr dirty="0"/>
          </a:p>
          <a:p>
            <a:pPr algn="l" defTabSz="832103" rtl="0">
              <a:defRPr sz="1700">
                <a:latin typeface="Impact"/>
                <a:ea typeface="Impact"/>
                <a:cs typeface="Impact"/>
                <a:sym typeface="Impact"/>
              </a:defRPr>
            </a:pPr>
            <a:r>
              <a:rPr lang="fr-ca" b="0" i="0" u="none" baseline="0" dirty="0"/>
              <a:t>- L</a:t>
            </a:r>
            <a:r>
              <a:rPr lang="fr-ca" b="0" i="0" u="none" baseline="0" dirty="0">
                <a:uFill>
                  <a:solidFill>
                    <a:srgbClr val="FFA93A"/>
                  </a:solidFill>
                </a:uFill>
              </a:rPr>
              <a:t>e terme d’intérêt supérieur de l’enfant – qui pose cette question et sommes-nous inclusifs et réfléchis lorsque nous y répondons?</a:t>
            </a:r>
          </a:p>
          <a:p>
            <a:pPr algn="l" defTabSz="832103" rtl="0">
              <a:defRPr sz="1700">
                <a:uFill>
                  <a:solidFill>
                    <a:srgbClr val="FFA93A"/>
                  </a:solidFill>
                </a:uFill>
                <a:latin typeface="Impact"/>
                <a:ea typeface="Impact"/>
                <a:cs typeface="Impact"/>
                <a:sym typeface="Impact"/>
              </a:defRPr>
            </a:pPr>
            <a:endParaRPr dirty="0">
              <a:uFill>
                <a:solidFill>
                  <a:srgbClr val="FFA93A"/>
                </a:solidFill>
              </a:uFill>
            </a:endParaRPr>
          </a:p>
          <a:p>
            <a:pPr algn="l" defTabSz="832103" rtl="0">
              <a:defRPr sz="1700">
                <a:uFill>
                  <a:solidFill>
                    <a:srgbClr val="FFA93A"/>
                  </a:solidFill>
                </a:uFill>
                <a:latin typeface="Impact"/>
                <a:ea typeface="Impact"/>
                <a:cs typeface="Impact"/>
                <a:sym typeface="Impact"/>
              </a:defRPr>
            </a:pPr>
            <a:r>
              <a:rPr lang="fr-ca" b="0" i="0" u="none" baseline="0" dirty="0"/>
              <a:t>- L’intérêt supérieur doit inclure la culture. </a:t>
            </a:r>
          </a:p>
          <a:p>
            <a:pPr algn="l" defTabSz="832103" rtl="0">
              <a:defRPr sz="1200">
                <a:uFill>
                  <a:solidFill>
                    <a:srgbClr val="FFA93A"/>
                  </a:solidFill>
                </a:uFill>
              </a:defRPr>
            </a:pPr>
            <a:endParaRPr dirty="0"/>
          </a:p>
          <a:p>
            <a:pPr algn="l" defTabSz="832103" rtl="0">
              <a:defRPr sz="1200">
                <a:uFill>
                  <a:solidFill>
                    <a:srgbClr val="FFA93A"/>
                  </a:solidFill>
                </a:uFill>
              </a:defRPr>
            </a:pPr>
            <a:endParaRPr dirty="0"/>
          </a:p>
          <a:p>
            <a:pPr algn="l" defTabSz="832103" rtl="0">
              <a:defRPr sz="1200">
                <a:uFill>
                  <a:solidFill>
                    <a:srgbClr val="FFA93A"/>
                  </a:solidFill>
                </a:uFill>
              </a:defRPr>
            </a:pPr>
            <a:endParaRPr dirty="0"/>
          </a:p>
          <a:p>
            <a:pPr algn="l" defTabSz="832103" rtl="0">
              <a:defRPr sz="1200">
                <a:uFill>
                  <a:solidFill>
                    <a:srgbClr val="FFA93A"/>
                  </a:solidFill>
                </a:uFill>
              </a:defRPr>
            </a:pPr>
            <a:endParaRPr dirty="0"/>
          </a:p>
          <a:p>
            <a:pPr algn="l" defTabSz="832103" rtl="0">
              <a:defRPr sz="1200">
                <a:uFill>
                  <a:solidFill>
                    <a:srgbClr val="FFA93A"/>
                  </a:solidFill>
                </a:uFill>
              </a:defRPr>
            </a:pPr>
            <a:endParaRPr dirty="0"/>
          </a:p>
          <a:p>
            <a:pPr algn="l" defTabSz="832103" rtl="0">
              <a:defRPr sz="900">
                <a:uFill>
                  <a:solidFill>
                    <a:srgbClr val="FFA93A"/>
                  </a:solidFill>
                </a:uFill>
                <a:latin typeface="Times New Roman"/>
                <a:ea typeface="Times New Roman"/>
                <a:cs typeface="Times New Roman"/>
                <a:sym typeface="Times New Roman"/>
              </a:defRPr>
            </a:pPr>
            <a:endParaRPr dirty="0"/>
          </a:p>
          <a:p>
            <a:pPr algn="l" defTabSz="832103" rtl="0">
              <a:defRPr sz="900">
                <a:uFill>
                  <a:solidFill>
                    <a:srgbClr val="FFA93A"/>
                  </a:solidFill>
                </a:uFill>
                <a:latin typeface="Times New Roman"/>
                <a:ea typeface="Times New Roman"/>
                <a:cs typeface="Times New Roman"/>
                <a:sym typeface="Times New Roman"/>
              </a:defRPr>
            </a:pPr>
            <a:r>
              <a:rPr lang="fr-ca" b="0" i="0" u="none" baseline="0" dirty="0"/>
              <a:t>(</a:t>
            </a:r>
            <a:r>
              <a:rPr lang="fr-ca" b="0" i="0" u="none" baseline="0" dirty="0" err="1">
                <a:uFillTx/>
              </a:rPr>
              <a:t>Hetherington</a:t>
            </a:r>
            <a:r>
              <a:rPr lang="fr-ca" b="0" i="0" u="none" baseline="0" dirty="0">
                <a:uFillTx/>
              </a:rPr>
              <a:t>, 2002; </a:t>
            </a:r>
            <a:r>
              <a:rPr lang="fr-ca" b="0" i="0" u="none" baseline="0" dirty="0" err="1">
                <a:uFillTx/>
              </a:rPr>
              <a:t>Encyclopedia</a:t>
            </a:r>
            <a:r>
              <a:rPr lang="fr-ca" b="0" i="0" u="none" baseline="0" dirty="0">
                <a:uFillTx/>
              </a:rPr>
              <a:t> of Arkansas, 2022; </a:t>
            </a:r>
            <a:r>
              <a:rPr lang="fr-ca" b="0" i="0" u="none" baseline="0" dirty="0"/>
              <a:t>Sinclair, 2016)</a:t>
            </a:r>
          </a:p>
        </p:txBody>
      </p:sp>
      <p:pic>
        <p:nvPicPr>
          <p:cNvPr id="548" name="image10.png"/>
          <p:cNvPicPr>
            <a:picLocks noChangeAspect="1"/>
          </p:cNvPicPr>
          <p:nvPr/>
        </p:nvPicPr>
        <p:blipFill>
          <a:blip r:embed="rId2"/>
          <a:stretch>
            <a:fillRect/>
          </a:stretch>
        </p:blipFill>
        <p:spPr>
          <a:xfrm>
            <a:off x="6324431" y="3157534"/>
            <a:ext cx="2818384" cy="2144667"/>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 name="Group 552"/>
          <p:cNvGrpSpPr/>
          <p:nvPr/>
        </p:nvGrpSpPr>
        <p:grpSpPr>
          <a:xfrm>
            <a:off x="3238848" y="497325"/>
            <a:ext cx="4488305" cy="1635901"/>
            <a:chOff x="0" y="0"/>
            <a:chExt cx="4488303" cy="1635899"/>
          </a:xfrm>
        </p:grpSpPr>
        <p:sp>
          <p:nvSpPr>
            <p:cNvPr id="550" name="Shape 550"/>
            <p:cNvSpPr/>
            <p:nvPr/>
          </p:nvSpPr>
          <p:spPr>
            <a:xfrm>
              <a:off x="-1" y="0"/>
              <a:ext cx="4488305" cy="1635900"/>
            </a:xfrm>
            <a:prstGeom prst="rect">
              <a:avLst/>
            </a:prstGeom>
            <a:solidFill>
              <a:srgbClr val="FFFFFF"/>
            </a:solidFill>
            <a:ln w="12700" cap="flat">
              <a:noFill/>
              <a:miter lim="400000"/>
            </a:ln>
            <a:effectLst/>
          </p:spPr>
          <p:txBody>
            <a:bodyPr wrap="square" lIns="45718" tIns="45718" rIns="45718" bIns="45718" numCol="1" anchor="t">
              <a:noAutofit/>
            </a:bodyPr>
            <a:lstStyle/>
            <a:p>
              <a:endParaRPr/>
            </a:p>
          </p:txBody>
        </p:sp>
        <p:sp>
          <p:nvSpPr>
            <p:cNvPr id="551" name="Shape 551"/>
            <p:cNvSpPr/>
            <p:nvPr/>
          </p:nvSpPr>
          <p:spPr>
            <a:xfrm>
              <a:off x="-1" y="-1"/>
              <a:ext cx="4488305" cy="13466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t">
              <a:spAutoFit/>
            </a:bodyPr>
            <a:lstStyle/>
            <a:p>
              <a:pPr algn="l" rtl="0">
                <a:defRPr sz="1100"/>
              </a:pPr>
              <a:r>
                <a:rPr lang="fr-ca" b="0" i="0" u="none" baseline="0"/>
                <a:t>		 	 	 		</a:t>
              </a:r>
            </a:p>
            <a:p>
              <a:pPr algn="l" rtl="0">
                <a:defRPr b="1" i="1"/>
              </a:pPr>
              <a:r>
                <a:rPr lang="fr-ca" b="0" i="0" u="none" baseline="0"/>
                <a:t>   					</a:t>
              </a:r>
              <a:endParaRPr sz="1100"/>
            </a:p>
            <a:p>
              <a:pPr algn="l" rtl="0">
                <a:defRPr sz="1100"/>
              </a:pPr>
              <a:r>
                <a:rPr lang="fr-ca" b="0" i="0" u="none" baseline="0"/>
                <a:t>				</a:t>
              </a:r>
            </a:p>
            <a:p>
              <a:pPr algn="l" rtl="0">
                <a:defRPr sz="1100"/>
              </a:pPr>
              <a:r>
                <a:rPr lang="fr-ca" b="0" i="0" u="none" baseline="0"/>
                <a:t>			</a:t>
              </a:r>
            </a:p>
            <a:p>
              <a:pPr algn="l" rtl="0">
                <a:defRPr sz="1100"/>
              </a:pPr>
              <a:r>
                <a:rPr lang="fr-ca" b="0" i="0" u="none" baseline="0"/>
                <a:t>		</a:t>
              </a:r>
            </a:p>
          </p:txBody>
        </p:sp>
      </p:grpSp>
      <p:grpSp>
        <p:nvGrpSpPr>
          <p:cNvPr id="556" name="Group 556"/>
          <p:cNvGrpSpPr/>
          <p:nvPr/>
        </p:nvGrpSpPr>
        <p:grpSpPr>
          <a:xfrm>
            <a:off x="4097435" y="599965"/>
            <a:ext cx="822903" cy="822904"/>
            <a:chOff x="0" y="0"/>
            <a:chExt cx="822902" cy="822902"/>
          </a:xfrm>
        </p:grpSpPr>
        <p:sp>
          <p:nvSpPr>
            <p:cNvPr id="553" name="Shape 553"/>
            <p:cNvSpPr/>
            <p:nvPr/>
          </p:nvSpPr>
          <p:spPr>
            <a:xfrm>
              <a:off x="0" y="0"/>
              <a:ext cx="822902" cy="822902"/>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554" name="Shape 554"/>
            <p:cNvSpPr/>
            <p:nvPr/>
          </p:nvSpPr>
          <p:spPr>
            <a:xfrm>
              <a:off x="236773"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555" name="Shape 555"/>
            <p:cNvSpPr/>
            <p:nvPr/>
          </p:nvSpPr>
          <p:spPr>
            <a:xfrm>
              <a:off x="-1" y="-1"/>
              <a:ext cx="822904" cy="822904"/>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557" name="Shape 557"/>
          <p:cNvSpPr/>
          <p:nvPr/>
        </p:nvSpPr>
        <p:spPr>
          <a:xfrm>
            <a:off x="4960399" y="2492099"/>
            <a:ext cx="1395003" cy="1537202"/>
          </a:xfrm>
          <a:prstGeom prst="line">
            <a:avLst/>
          </a:prstGeom>
          <a:ln>
            <a:solidFill>
              <a:srgbClr val="585858"/>
            </a:solidFill>
          </a:ln>
        </p:spPr>
        <p:txBody>
          <a:bodyPr lIns="45718" tIns="45718" rIns="45718" bIns="45718"/>
          <a:lstStyle/>
          <a:p>
            <a:endParaRPr/>
          </a:p>
        </p:txBody>
      </p:sp>
      <p:grpSp>
        <p:nvGrpSpPr>
          <p:cNvPr id="560" name="Group 560"/>
          <p:cNvGrpSpPr/>
          <p:nvPr/>
        </p:nvGrpSpPr>
        <p:grpSpPr>
          <a:xfrm>
            <a:off x="990824" y="3931925"/>
            <a:ext cx="1359002" cy="822902"/>
            <a:chOff x="0" y="0"/>
            <a:chExt cx="1359001" cy="822901"/>
          </a:xfrm>
        </p:grpSpPr>
        <p:sp>
          <p:nvSpPr>
            <p:cNvPr id="558" name="Shape 558"/>
            <p:cNvSpPr/>
            <p:nvPr/>
          </p:nvSpPr>
          <p:spPr>
            <a:xfrm>
              <a:off x="-1" y="-1"/>
              <a:ext cx="13590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59" name="Shape 559"/>
            <p:cNvSpPr/>
            <p:nvPr/>
          </p:nvSpPr>
          <p:spPr>
            <a:xfrm>
              <a:off x="-1" y="221332"/>
              <a:ext cx="1359003"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Santé mentale</a:t>
              </a:r>
            </a:p>
          </p:txBody>
        </p:sp>
      </p:grpSp>
      <p:grpSp>
        <p:nvGrpSpPr>
          <p:cNvPr id="563" name="Group 563"/>
          <p:cNvGrpSpPr/>
          <p:nvPr/>
        </p:nvGrpSpPr>
        <p:grpSpPr>
          <a:xfrm>
            <a:off x="6355399" y="4029300"/>
            <a:ext cx="1495204" cy="822902"/>
            <a:chOff x="-1" y="0"/>
            <a:chExt cx="1495203" cy="822901"/>
          </a:xfrm>
        </p:grpSpPr>
        <p:sp>
          <p:nvSpPr>
            <p:cNvPr id="561" name="Shape 561"/>
            <p:cNvSpPr/>
            <p:nvPr/>
          </p:nvSpPr>
          <p:spPr>
            <a:xfrm>
              <a:off x="-2" y="-1"/>
              <a:ext cx="1495204"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62" name="Shape 562"/>
            <p:cNvSpPr/>
            <p:nvPr/>
          </p:nvSpPr>
          <p:spPr>
            <a:xfrm>
              <a:off x="-2" y="221332"/>
              <a:ext cx="1495204"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Communication</a:t>
              </a:r>
            </a:p>
          </p:txBody>
        </p:sp>
      </p:grpSp>
      <p:sp>
        <p:nvSpPr>
          <p:cNvPr id="564" name="Shape 564"/>
          <p:cNvSpPr/>
          <p:nvPr/>
        </p:nvSpPr>
        <p:spPr>
          <a:xfrm>
            <a:off x="5117863" y="1108131"/>
            <a:ext cx="2383955" cy="1627972"/>
          </a:xfrm>
          <a:prstGeom prst="line">
            <a:avLst/>
          </a:prstGeom>
          <a:ln>
            <a:solidFill>
              <a:srgbClr val="585858"/>
            </a:solidFill>
          </a:ln>
        </p:spPr>
        <p:txBody>
          <a:bodyPr lIns="45718" tIns="45718" rIns="45718" bIns="45718"/>
          <a:lstStyle/>
          <a:p>
            <a:endParaRPr/>
          </a:p>
        </p:txBody>
      </p:sp>
      <p:grpSp>
        <p:nvGrpSpPr>
          <p:cNvPr id="567" name="Group 567"/>
          <p:cNvGrpSpPr/>
          <p:nvPr/>
        </p:nvGrpSpPr>
        <p:grpSpPr>
          <a:xfrm>
            <a:off x="7295825" y="2749673"/>
            <a:ext cx="1570202" cy="822903"/>
            <a:chOff x="0" y="0"/>
            <a:chExt cx="1570201" cy="822901"/>
          </a:xfrm>
        </p:grpSpPr>
        <p:sp>
          <p:nvSpPr>
            <p:cNvPr id="565" name="Shape 565"/>
            <p:cNvSpPr/>
            <p:nvPr/>
          </p:nvSpPr>
          <p:spPr>
            <a:xfrm>
              <a:off x="-1" y="-1"/>
              <a:ext cx="1570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66" name="Shape 566"/>
            <p:cNvSpPr/>
            <p:nvPr/>
          </p:nvSpPr>
          <p:spPr>
            <a:xfrm>
              <a:off x="-1" y="18132"/>
              <a:ext cx="1570203" cy="7866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Besoin de renseignements sur le processus d’entrevue</a:t>
              </a:r>
            </a:p>
          </p:txBody>
        </p:sp>
      </p:grpSp>
      <p:sp>
        <p:nvSpPr>
          <p:cNvPr id="568" name="Shape 568"/>
          <p:cNvSpPr/>
          <p:nvPr/>
        </p:nvSpPr>
        <p:spPr>
          <a:xfrm>
            <a:off x="4357335" y="1641385"/>
            <a:ext cx="268465" cy="2087942"/>
          </a:xfrm>
          <a:prstGeom prst="line">
            <a:avLst/>
          </a:prstGeom>
          <a:ln>
            <a:solidFill>
              <a:srgbClr val="585858"/>
            </a:solidFill>
          </a:ln>
        </p:spPr>
        <p:txBody>
          <a:bodyPr lIns="45718" tIns="45718" rIns="45718" bIns="45718"/>
          <a:lstStyle/>
          <a:p>
            <a:endParaRPr/>
          </a:p>
        </p:txBody>
      </p:sp>
      <p:sp>
        <p:nvSpPr>
          <p:cNvPr id="569" name="Shape 569"/>
          <p:cNvSpPr/>
          <p:nvPr/>
        </p:nvSpPr>
        <p:spPr>
          <a:xfrm flipH="1">
            <a:off x="2325748" y="1544824"/>
            <a:ext cx="1746127" cy="1022830"/>
          </a:xfrm>
          <a:prstGeom prst="line">
            <a:avLst/>
          </a:prstGeom>
          <a:ln>
            <a:solidFill>
              <a:srgbClr val="585858"/>
            </a:solidFill>
          </a:ln>
        </p:spPr>
        <p:txBody>
          <a:bodyPr lIns="45718" tIns="45718" rIns="45718" bIns="45718"/>
          <a:lstStyle/>
          <a:p>
            <a:endParaRPr/>
          </a:p>
        </p:txBody>
      </p:sp>
      <p:grpSp>
        <p:nvGrpSpPr>
          <p:cNvPr id="572" name="Group 572"/>
          <p:cNvGrpSpPr/>
          <p:nvPr/>
        </p:nvGrpSpPr>
        <p:grpSpPr>
          <a:xfrm>
            <a:off x="1170521" y="2415128"/>
            <a:ext cx="1179305" cy="861740"/>
            <a:chOff x="-2" y="-16721"/>
            <a:chExt cx="1179304" cy="861738"/>
          </a:xfrm>
        </p:grpSpPr>
        <p:sp>
          <p:nvSpPr>
            <p:cNvPr id="570" name="Shape 570"/>
            <p:cNvSpPr/>
            <p:nvPr/>
          </p:nvSpPr>
          <p:spPr>
            <a:xfrm>
              <a:off x="-2" y="-2"/>
              <a:ext cx="1179304"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71" name="Shape 571"/>
            <p:cNvSpPr/>
            <p:nvPr/>
          </p:nvSpPr>
          <p:spPr>
            <a:xfrm>
              <a:off x="-2" y="-16721"/>
              <a:ext cx="1179304" cy="8617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sz="1050" b="0" i="0" u="none" baseline="0" dirty="0"/>
                <a:t>Besoins relatifs à la relation avec le chargé d’entrevues</a:t>
              </a:r>
            </a:p>
          </p:txBody>
        </p:sp>
      </p:grpSp>
      <p:sp>
        <p:nvSpPr>
          <p:cNvPr id="573" name="Shape 573"/>
          <p:cNvSpPr/>
          <p:nvPr/>
        </p:nvSpPr>
        <p:spPr>
          <a:xfrm flipH="1">
            <a:off x="3255050" y="1733854"/>
            <a:ext cx="993711" cy="2513597"/>
          </a:xfrm>
          <a:prstGeom prst="line">
            <a:avLst/>
          </a:prstGeom>
          <a:ln>
            <a:solidFill>
              <a:srgbClr val="585858"/>
            </a:solidFill>
          </a:ln>
        </p:spPr>
        <p:txBody>
          <a:bodyPr lIns="45718" tIns="45718" rIns="45718" bIns="45718"/>
          <a:lstStyle/>
          <a:p>
            <a:endParaRPr/>
          </a:p>
        </p:txBody>
      </p:sp>
      <p:grpSp>
        <p:nvGrpSpPr>
          <p:cNvPr id="576" name="Group 576"/>
          <p:cNvGrpSpPr/>
          <p:nvPr/>
        </p:nvGrpSpPr>
        <p:grpSpPr>
          <a:xfrm>
            <a:off x="2399800" y="4312974"/>
            <a:ext cx="1570202" cy="764704"/>
            <a:chOff x="0" y="-1"/>
            <a:chExt cx="1570201" cy="764703"/>
          </a:xfrm>
        </p:grpSpPr>
        <p:sp>
          <p:nvSpPr>
            <p:cNvPr id="574" name="Shape 574"/>
            <p:cNvSpPr/>
            <p:nvPr/>
          </p:nvSpPr>
          <p:spPr>
            <a:xfrm>
              <a:off x="-1" y="-2"/>
              <a:ext cx="1570203" cy="764705"/>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75" name="Shape 575"/>
            <p:cNvSpPr/>
            <p:nvPr/>
          </p:nvSpPr>
          <p:spPr>
            <a:xfrm>
              <a:off x="-1" y="192233"/>
              <a:ext cx="1570203"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Aptitudes physiques</a:t>
              </a:r>
            </a:p>
          </p:txBody>
        </p:sp>
      </p:grpSp>
      <p:sp>
        <p:nvSpPr>
          <p:cNvPr id="577" name="Shape 577"/>
          <p:cNvSpPr/>
          <p:nvPr/>
        </p:nvSpPr>
        <p:spPr>
          <a:xfrm>
            <a:off x="4531869" y="1640779"/>
            <a:ext cx="1029933" cy="2476172"/>
          </a:xfrm>
          <a:prstGeom prst="line">
            <a:avLst/>
          </a:prstGeom>
          <a:ln>
            <a:solidFill>
              <a:srgbClr val="585858"/>
            </a:solidFill>
          </a:ln>
        </p:spPr>
        <p:txBody>
          <a:bodyPr lIns="45718" tIns="45718" rIns="45718" bIns="45718"/>
          <a:lstStyle/>
          <a:p>
            <a:endParaRPr/>
          </a:p>
        </p:txBody>
      </p:sp>
      <p:grpSp>
        <p:nvGrpSpPr>
          <p:cNvPr id="580" name="Group 580"/>
          <p:cNvGrpSpPr/>
          <p:nvPr/>
        </p:nvGrpSpPr>
        <p:grpSpPr>
          <a:xfrm>
            <a:off x="5010447" y="4099200"/>
            <a:ext cx="1179304" cy="590102"/>
            <a:chOff x="-1" y="0"/>
            <a:chExt cx="1179303" cy="590100"/>
          </a:xfrm>
        </p:grpSpPr>
        <p:sp>
          <p:nvSpPr>
            <p:cNvPr id="578" name="Shape 578"/>
            <p:cNvSpPr/>
            <p:nvPr/>
          </p:nvSpPr>
          <p:spPr>
            <a:xfrm>
              <a:off x="-2" y="0"/>
              <a:ext cx="1179304" cy="5901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79" name="Shape 579"/>
            <p:cNvSpPr/>
            <p:nvPr/>
          </p:nvSpPr>
          <p:spPr>
            <a:xfrm>
              <a:off x="-2" y="3333"/>
              <a:ext cx="1179304" cy="5834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Dynamique familiale</a:t>
              </a:r>
            </a:p>
          </p:txBody>
        </p:sp>
      </p:grpSp>
      <p:sp>
        <p:nvSpPr>
          <p:cNvPr id="581" name="Shape 581"/>
          <p:cNvSpPr/>
          <p:nvPr/>
        </p:nvSpPr>
        <p:spPr>
          <a:xfrm>
            <a:off x="4960773" y="1468425"/>
            <a:ext cx="1225054" cy="1572249"/>
          </a:xfrm>
          <a:prstGeom prst="line">
            <a:avLst/>
          </a:prstGeom>
          <a:ln>
            <a:solidFill>
              <a:srgbClr val="585858"/>
            </a:solidFill>
          </a:ln>
        </p:spPr>
        <p:txBody>
          <a:bodyPr lIns="45718" tIns="45718" rIns="45718" bIns="45718"/>
          <a:lstStyle/>
          <a:p>
            <a:endParaRPr/>
          </a:p>
        </p:txBody>
      </p:sp>
      <p:grpSp>
        <p:nvGrpSpPr>
          <p:cNvPr id="584" name="Group 584"/>
          <p:cNvGrpSpPr/>
          <p:nvPr/>
        </p:nvGrpSpPr>
        <p:grpSpPr>
          <a:xfrm>
            <a:off x="6003446" y="2922547"/>
            <a:ext cx="925707" cy="822903"/>
            <a:chOff x="-2" y="-1"/>
            <a:chExt cx="925705" cy="822902"/>
          </a:xfrm>
        </p:grpSpPr>
        <p:sp>
          <p:nvSpPr>
            <p:cNvPr id="582" name="Shape 582"/>
            <p:cNvSpPr/>
            <p:nvPr/>
          </p:nvSpPr>
          <p:spPr>
            <a:xfrm>
              <a:off x="-1" y="-1"/>
              <a:ext cx="793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83" name="Shape 583"/>
            <p:cNvSpPr/>
            <p:nvPr/>
          </p:nvSpPr>
          <p:spPr>
            <a:xfrm>
              <a:off x="-2" y="65216"/>
              <a:ext cx="925705" cy="6924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sz="1100" b="0" i="0" u="none" baseline="0" dirty="0"/>
                <a:t>Besoins </a:t>
              </a:r>
              <a:r>
                <a:rPr lang="fr-ca" sz="1100" b="0" i="0" u="none" baseline="0" dirty="0" err="1"/>
                <a:t>environ-nementaux</a:t>
              </a:r>
              <a:endParaRPr lang="fr-ca" sz="1100" b="0" i="0" u="none" baseline="0" dirty="0"/>
            </a:p>
          </p:txBody>
        </p:sp>
      </p:grpSp>
      <p:sp>
        <p:nvSpPr>
          <p:cNvPr id="585" name="Shape 585"/>
          <p:cNvSpPr/>
          <p:nvPr/>
        </p:nvSpPr>
        <p:spPr>
          <a:xfrm flipH="1">
            <a:off x="897012" y="1219910"/>
            <a:ext cx="3124176" cy="513023"/>
          </a:xfrm>
          <a:prstGeom prst="line">
            <a:avLst/>
          </a:prstGeom>
          <a:ln>
            <a:solidFill>
              <a:srgbClr val="585858"/>
            </a:solidFill>
          </a:ln>
        </p:spPr>
        <p:txBody>
          <a:bodyPr lIns="45718" tIns="45718" rIns="45718" bIns="45718"/>
          <a:lstStyle/>
          <a:p>
            <a:endParaRPr/>
          </a:p>
        </p:txBody>
      </p:sp>
      <p:grpSp>
        <p:nvGrpSpPr>
          <p:cNvPr id="588" name="Group 588"/>
          <p:cNvGrpSpPr/>
          <p:nvPr/>
        </p:nvGrpSpPr>
        <p:grpSpPr>
          <a:xfrm>
            <a:off x="83249" y="1622198"/>
            <a:ext cx="1570202" cy="828305"/>
            <a:chOff x="0" y="-1"/>
            <a:chExt cx="1570201" cy="828303"/>
          </a:xfrm>
        </p:grpSpPr>
        <p:sp>
          <p:nvSpPr>
            <p:cNvPr id="586" name="Shape 586"/>
            <p:cNvSpPr/>
            <p:nvPr/>
          </p:nvSpPr>
          <p:spPr>
            <a:xfrm>
              <a:off x="-1" y="-2"/>
              <a:ext cx="1570202"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587" name="Shape 587"/>
            <p:cNvSpPr/>
            <p:nvPr/>
          </p:nvSpPr>
          <p:spPr>
            <a:xfrm>
              <a:off x="-1" y="20832"/>
              <a:ext cx="1570202" cy="7866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Personnalité unique/</a:t>
              </a:r>
            </a:p>
            <a:p>
              <a:pPr algn="l" rtl="0"/>
              <a:r>
                <a:rPr lang="fr-ca" b="0" i="0" u="none" baseline="0"/>
                <a:t>caractéristiques</a:t>
              </a:r>
            </a:p>
          </p:txBody>
        </p:sp>
      </p:grpSp>
      <p:grpSp>
        <p:nvGrpSpPr>
          <p:cNvPr id="591" name="Group 591"/>
          <p:cNvGrpSpPr/>
          <p:nvPr/>
        </p:nvGrpSpPr>
        <p:grpSpPr>
          <a:xfrm>
            <a:off x="1653449" y="1220698"/>
            <a:ext cx="654605" cy="327306"/>
            <a:chOff x="0" y="-1"/>
            <a:chExt cx="654603" cy="327304"/>
          </a:xfrm>
        </p:grpSpPr>
        <p:sp>
          <p:nvSpPr>
            <p:cNvPr id="589" name="Shape 589"/>
            <p:cNvSpPr/>
            <p:nvPr/>
          </p:nvSpPr>
          <p:spPr>
            <a:xfrm>
              <a:off x="-1" y="-2"/>
              <a:ext cx="654604" cy="327305"/>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lgn="l" rtl="0">
                <a:defRPr sz="600"/>
              </a:pPr>
              <a:endParaRPr/>
            </a:p>
          </p:txBody>
        </p:sp>
        <p:sp>
          <p:nvSpPr>
            <p:cNvPr id="590" name="Shape 590"/>
            <p:cNvSpPr/>
            <p:nvPr/>
          </p:nvSpPr>
          <p:spPr>
            <a:xfrm>
              <a:off x="95864" y="35371"/>
              <a:ext cx="462873" cy="2565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Peurs?</a:t>
              </a:r>
            </a:p>
          </p:txBody>
        </p:sp>
      </p:grpSp>
      <p:sp>
        <p:nvSpPr>
          <p:cNvPr id="592" name="Shape 592"/>
          <p:cNvSpPr/>
          <p:nvPr/>
        </p:nvSpPr>
        <p:spPr>
          <a:xfrm flipV="1">
            <a:off x="1264214" y="1500066"/>
            <a:ext cx="485102" cy="122102"/>
          </a:xfrm>
          <a:prstGeom prst="line">
            <a:avLst/>
          </a:prstGeom>
          <a:ln>
            <a:solidFill>
              <a:srgbClr val="585858"/>
            </a:solidFill>
          </a:ln>
        </p:spPr>
        <p:txBody>
          <a:bodyPr lIns="45718" tIns="45718" rIns="45718" bIns="45718"/>
          <a:lstStyle/>
          <a:p>
            <a:endParaRPr/>
          </a:p>
        </p:txBody>
      </p:sp>
      <p:grpSp>
        <p:nvGrpSpPr>
          <p:cNvPr id="595" name="Group 595"/>
          <p:cNvGrpSpPr/>
          <p:nvPr/>
        </p:nvGrpSpPr>
        <p:grpSpPr>
          <a:xfrm>
            <a:off x="-2" y="3067971"/>
            <a:ext cx="512106" cy="393906"/>
            <a:chOff x="-1" y="-1"/>
            <a:chExt cx="512104" cy="393905"/>
          </a:xfrm>
        </p:grpSpPr>
        <p:sp>
          <p:nvSpPr>
            <p:cNvPr id="593" name="Shape 593"/>
            <p:cNvSpPr/>
            <p:nvPr/>
          </p:nvSpPr>
          <p:spPr>
            <a:xfrm>
              <a:off x="-1" y="-1"/>
              <a:ext cx="512104"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594" name="Shape 594"/>
            <p:cNvSpPr/>
            <p:nvPr/>
          </p:nvSpPr>
          <p:spPr>
            <a:xfrm>
              <a:off x="74995" y="50773"/>
              <a:ext cx="362111" cy="292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dirty="0"/>
                <a:t>Â</a:t>
              </a:r>
              <a:r>
                <a:rPr lang="fr-ca" b="0" i="0" u="none" baseline="0" dirty="0"/>
                <a:t>ge</a:t>
              </a:r>
            </a:p>
          </p:txBody>
        </p:sp>
      </p:grpSp>
      <p:sp>
        <p:nvSpPr>
          <p:cNvPr id="596" name="Shape 596"/>
          <p:cNvSpPr/>
          <p:nvPr/>
        </p:nvSpPr>
        <p:spPr>
          <a:xfrm flipH="1">
            <a:off x="437105" y="2497159"/>
            <a:ext cx="86401" cy="628501"/>
          </a:xfrm>
          <a:prstGeom prst="line">
            <a:avLst/>
          </a:prstGeom>
          <a:ln>
            <a:solidFill>
              <a:srgbClr val="585858"/>
            </a:solidFill>
          </a:ln>
        </p:spPr>
        <p:txBody>
          <a:bodyPr lIns="45718" tIns="45718" rIns="45718" bIns="45718"/>
          <a:lstStyle/>
          <a:p>
            <a:endParaRPr/>
          </a:p>
        </p:txBody>
      </p:sp>
      <p:grpSp>
        <p:nvGrpSpPr>
          <p:cNvPr id="599" name="Group 599"/>
          <p:cNvGrpSpPr/>
          <p:nvPr/>
        </p:nvGrpSpPr>
        <p:grpSpPr>
          <a:xfrm>
            <a:off x="4347" y="4229524"/>
            <a:ext cx="786147" cy="460505"/>
            <a:chOff x="-1" y="-1"/>
            <a:chExt cx="786146" cy="460504"/>
          </a:xfrm>
        </p:grpSpPr>
        <p:sp>
          <p:nvSpPr>
            <p:cNvPr id="597" name="Shape 597"/>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598" name="Shape 598"/>
            <p:cNvSpPr/>
            <p:nvPr/>
          </p:nvSpPr>
          <p:spPr>
            <a:xfrm>
              <a:off x="108384" y="30212"/>
              <a:ext cx="677761"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Culpabilité et honte</a:t>
              </a:r>
            </a:p>
          </p:txBody>
        </p:sp>
      </p:grpSp>
      <p:sp>
        <p:nvSpPr>
          <p:cNvPr id="600" name="Shape 600"/>
          <p:cNvSpPr/>
          <p:nvPr/>
        </p:nvSpPr>
        <p:spPr>
          <a:xfrm flipV="1">
            <a:off x="745393" y="4404835"/>
            <a:ext cx="240670" cy="21619"/>
          </a:xfrm>
          <a:prstGeom prst="line">
            <a:avLst/>
          </a:prstGeom>
          <a:ln>
            <a:solidFill>
              <a:srgbClr val="585858"/>
            </a:solidFill>
          </a:ln>
        </p:spPr>
        <p:txBody>
          <a:bodyPr lIns="45718" tIns="45718" rIns="45718" bIns="45718"/>
          <a:lstStyle/>
          <a:p>
            <a:endParaRPr/>
          </a:p>
        </p:txBody>
      </p:sp>
      <p:grpSp>
        <p:nvGrpSpPr>
          <p:cNvPr id="603" name="Group 603"/>
          <p:cNvGrpSpPr/>
          <p:nvPr/>
        </p:nvGrpSpPr>
        <p:grpSpPr>
          <a:xfrm>
            <a:off x="2546397" y="2581148"/>
            <a:ext cx="913506" cy="409507"/>
            <a:chOff x="-1" y="-2"/>
            <a:chExt cx="913505" cy="409506"/>
          </a:xfrm>
        </p:grpSpPr>
        <p:sp>
          <p:nvSpPr>
            <p:cNvPr id="601" name="Shape 601"/>
            <p:cNvSpPr/>
            <p:nvPr/>
          </p:nvSpPr>
          <p:spPr>
            <a:xfrm>
              <a:off x="-1" y="-2"/>
              <a:ext cx="913505" cy="40950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02" name="Shape 602"/>
            <p:cNvSpPr/>
            <p:nvPr/>
          </p:nvSpPr>
          <p:spPr>
            <a:xfrm>
              <a:off x="133778" y="4712"/>
              <a:ext cx="757395"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Problèmes de confiance?</a:t>
              </a:r>
            </a:p>
          </p:txBody>
        </p:sp>
      </p:grpSp>
      <p:sp>
        <p:nvSpPr>
          <p:cNvPr id="604" name="Shape 604"/>
          <p:cNvSpPr/>
          <p:nvPr/>
        </p:nvSpPr>
        <p:spPr>
          <a:xfrm>
            <a:off x="2371799" y="2766098"/>
            <a:ext cx="174602" cy="19802"/>
          </a:xfrm>
          <a:prstGeom prst="line">
            <a:avLst/>
          </a:prstGeom>
          <a:ln>
            <a:solidFill>
              <a:srgbClr val="585858"/>
            </a:solidFill>
          </a:ln>
        </p:spPr>
        <p:txBody>
          <a:bodyPr lIns="45718" tIns="45718" rIns="45718" bIns="45718"/>
          <a:lstStyle/>
          <a:p>
            <a:endParaRPr/>
          </a:p>
        </p:txBody>
      </p:sp>
      <p:grpSp>
        <p:nvGrpSpPr>
          <p:cNvPr id="607" name="Group 607"/>
          <p:cNvGrpSpPr/>
          <p:nvPr/>
        </p:nvGrpSpPr>
        <p:grpSpPr>
          <a:xfrm>
            <a:off x="7445825" y="1084475"/>
            <a:ext cx="1118655" cy="430853"/>
            <a:chOff x="0" y="45786"/>
            <a:chExt cx="1118654" cy="430851"/>
          </a:xfrm>
        </p:grpSpPr>
        <p:sp>
          <p:nvSpPr>
            <p:cNvPr id="605" name="Shape 605"/>
            <p:cNvSpPr/>
            <p:nvPr/>
          </p:nvSpPr>
          <p:spPr>
            <a:xfrm>
              <a:off x="0" y="64263"/>
              <a:ext cx="1079703" cy="3939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606" name="Shape 606"/>
            <p:cNvSpPr/>
            <p:nvPr/>
          </p:nvSpPr>
          <p:spPr>
            <a:xfrm>
              <a:off x="158117" y="45786"/>
              <a:ext cx="960537" cy="4308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Sont-ils responsabilisés? </a:t>
              </a:r>
            </a:p>
          </p:txBody>
        </p:sp>
      </p:grpSp>
      <p:sp>
        <p:nvSpPr>
          <p:cNvPr id="608" name="Shape 608"/>
          <p:cNvSpPr/>
          <p:nvPr/>
        </p:nvSpPr>
        <p:spPr>
          <a:xfrm flipH="1">
            <a:off x="8447250" y="2203299"/>
            <a:ext cx="150602" cy="561302"/>
          </a:xfrm>
          <a:prstGeom prst="line">
            <a:avLst/>
          </a:prstGeom>
          <a:ln>
            <a:solidFill>
              <a:srgbClr val="585858"/>
            </a:solidFill>
          </a:ln>
        </p:spPr>
        <p:txBody>
          <a:bodyPr lIns="45718" tIns="45718" rIns="45718" bIns="45718"/>
          <a:lstStyle/>
          <a:p>
            <a:endParaRPr/>
          </a:p>
        </p:txBody>
      </p:sp>
      <p:grpSp>
        <p:nvGrpSpPr>
          <p:cNvPr id="611" name="Group 611"/>
          <p:cNvGrpSpPr/>
          <p:nvPr/>
        </p:nvGrpSpPr>
        <p:grpSpPr>
          <a:xfrm>
            <a:off x="5599934" y="2023199"/>
            <a:ext cx="810427" cy="715048"/>
            <a:chOff x="0" y="0"/>
            <a:chExt cx="810426" cy="715047"/>
          </a:xfrm>
        </p:grpSpPr>
        <p:sp>
          <p:nvSpPr>
            <p:cNvPr id="609" name="Shape 609"/>
            <p:cNvSpPr/>
            <p:nvPr/>
          </p:nvSpPr>
          <p:spPr>
            <a:xfrm>
              <a:off x="0" y="0"/>
              <a:ext cx="793203" cy="715047"/>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10" name="Shape 610"/>
            <p:cNvSpPr/>
            <p:nvPr/>
          </p:nvSpPr>
          <p:spPr>
            <a:xfrm>
              <a:off x="60509" y="104132"/>
              <a:ext cx="749917" cy="5077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Espace adapté aux adolescents?</a:t>
              </a:r>
            </a:p>
          </p:txBody>
        </p:sp>
      </p:grpSp>
      <p:sp>
        <p:nvSpPr>
          <p:cNvPr id="612" name="Shape 612"/>
          <p:cNvSpPr/>
          <p:nvPr/>
        </p:nvSpPr>
        <p:spPr>
          <a:xfrm>
            <a:off x="6156755" y="2759233"/>
            <a:ext cx="67116" cy="158555"/>
          </a:xfrm>
          <a:prstGeom prst="line">
            <a:avLst/>
          </a:prstGeom>
          <a:ln>
            <a:solidFill>
              <a:srgbClr val="585858"/>
            </a:solidFill>
          </a:ln>
        </p:spPr>
        <p:txBody>
          <a:bodyPr lIns="45718" tIns="45718" rIns="45718" bIns="45718"/>
          <a:lstStyle/>
          <a:p>
            <a:endParaRPr/>
          </a:p>
        </p:txBody>
      </p:sp>
      <p:grpSp>
        <p:nvGrpSpPr>
          <p:cNvPr id="615" name="Group 615"/>
          <p:cNvGrpSpPr/>
          <p:nvPr/>
        </p:nvGrpSpPr>
        <p:grpSpPr>
          <a:xfrm>
            <a:off x="4016799" y="3068486"/>
            <a:ext cx="948905" cy="400075"/>
            <a:chOff x="-1" y="23282"/>
            <a:chExt cx="948904" cy="400074"/>
          </a:xfrm>
        </p:grpSpPr>
        <p:sp>
          <p:nvSpPr>
            <p:cNvPr id="613" name="Shape 613"/>
            <p:cNvSpPr/>
            <p:nvPr/>
          </p:nvSpPr>
          <p:spPr>
            <a:xfrm>
              <a:off x="-1" y="5007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14" name="Shape 614"/>
            <p:cNvSpPr/>
            <p:nvPr/>
          </p:nvSpPr>
          <p:spPr>
            <a:xfrm>
              <a:off x="60385" y="23282"/>
              <a:ext cx="749554"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Différences culturelles?</a:t>
              </a:r>
            </a:p>
          </p:txBody>
        </p:sp>
      </p:grpSp>
      <p:sp>
        <p:nvSpPr>
          <p:cNvPr id="616" name="Shape 616"/>
          <p:cNvSpPr/>
          <p:nvPr/>
        </p:nvSpPr>
        <p:spPr>
          <a:xfrm flipH="1">
            <a:off x="4355188" y="3460300"/>
            <a:ext cx="270002" cy="250501"/>
          </a:xfrm>
          <a:prstGeom prst="line">
            <a:avLst/>
          </a:prstGeom>
          <a:ln>
            <a:solidFill>
              <a:srgbClr val="585858"/>
            </a:solidFill>
          </a:ln>
        </p:spPr>
        <p:txBody>
          <a:bodyPr lIns="45718" tIns="45718" rIns="45718" bIns="45718"/>
          <a:lstStyle/>
          <a:p>
            <a:endParaRPr/>
          </a:p>
        </p:txBody>
      </p:sp>
      <p:grpSp>
        <p:nvGrpSpPr>
          <p:cNvPr id="619" name="Group 619"/>
          <p:cNvGrpSpPr/>
          <p:nvPr/>
        </p:nvGrpSpPr>
        <p:grpSpPr>
          <a:xfrm>
            <a:off x="7486944" y="3652147"/>
            <a:ext cx="654863" cy="553963"/>
            <a:chOff x="-1" y="-70390"/>
            <a:chExt cx="654861" cy="553962"/>
          </a:xfrm>
        </p:grpSpPr>
        <p:sp>
          <p:nvSpPr>
            <p:cNvPr id="617" name="Shape 617"/>
            <p:cNvSpPr/>
            <p:nvPr/>
          </p:nvSpPr>
          <p:spPr>
            <a:xfrm>
              <a:off x="-1" y="-1"/>
              <a:ext cx="654604"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618" name="Shape 618"/>
            <p:cNvSpPr/>
            <p:nvPr/>
          </p:nvSpPr>
          <p:spPr>
            <a:xfrm>
              <a:off x="77235" y="-70390"/>
              <a:ext cx="577625" cy="5539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Langue des signes?</a:t>
              </a:r>
            </a:p>
          </p:txBody>
        </p:sp>
      </p:grpSp>
      <p:sp>
        <p:nvSpPr>
          <p:cNvPr id="620" name="Shape 620"/>
          <p:cNvSpPr/>
          <p:nvPr/>
        </p:nvSpPr>
        <p:spPr>
          <a:xfrm flipV="1">
            <a:off x="7102999" y="3952787"/>
            <a:ext cx="711248" cy="487964"/>
          </a:xfrm>
          <a:prstGeom prst="line">
            <a:avLst/>
          </a:prstGeom>
          <a:ln>
            <a:solidFill>
              <a:srgbClr val="585858"/>
            </a:solidFill>
          </a:ln>
        </p:spPr>
        <p:txBody>
          <a:bodyPr lIns="45718" tIns="45718" rIns="45718" bIns="45718"/>
          <a:lstStyle/>
          <a:p>
            <a:endParaRPr/>
          </a:p>
        </p:txBody>
      </p:sp>
      <p:grpSp>
        <p:nvGrpSpPr>
          <p:cNvPr id="623" name="Group 623"/>
          <p:cNvGrpSpPr/>
          <p:nvPr/>
        </p:nvGrpSpPr>
        <p:grpSpPr>
          <a:xfrm>
            <a:off x="2783676" y="3565263"/>
            <a:ext cx="740106" cy="409755"/>
            <a:chOff x="-348" y="-7310"/>
            <a:chExt cx="740105" cy="409754"/>
          </a:xfrm>
        </p:grpSpPr>
        <p:sp>
          <p:nvSpPr>
            <p:cNvPr id="621" name="Shape 621"/>
            <p:cNvSpPr/>
            <p:nvPr/>
          </p:nvSpPr>
          <p:spPr>
            <a:xfrm>
              <a:off x="-348" y="8539"/>
              <a:ext cx="7401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622" name="Shape 622"/>
            <p:cNvSpPr/>
            <p:nvPr/>
          </p:nvSpPr>
          <p:spPr>
            <a:xfrm>
              <a:off x="107862" y="-7310"/>
              <a:ext cx="618525" cy="3692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Capacité cognitive?</a:t>
              </a:r>
            </a:p>
          </p:txBody>
        </p:sp>
      </p:grpSp>
      <p:sp>
        <p:nvSpPr>
          <p:cNvPr id="624" name="Shape 624"/>
          <p:cNvSpPr/>
          <p:nvPr/>
        </p:nvSpPr>
        <p:spPr>
          <a:xfrm>
            <a:off x="3160796" y="3971399"/>
            <a:ext cx="11216" cy="336815"/>
          </a:xfrm>
          <a:prstGeom prst="line">
            <a:avLst/>
          </a:prstGeom>
          <a:ln>
            <a:solidFill>
              <a:srgbClr val="585858"/>
            </a:solidFill>
          </a:ln>
        </p:spPr>
        <p:txBody>
          <a:bodyPr lIns="45718" tIns="45718" rIns="45718" bIns="45718"/>
          <a:lstStyle/>
          <a:p>
            <a:endParaRPr/>
          </a:p>
        </p:txBody>
      </p:sp>
      <p:grpSp>
        <p:nvGrpSpPr>
          <p:cNvPr id="627" name="Group 627"/>
          <p:cNvGrpSpPr/>
          <p:nvPr/>
        </p:nvGrpSpPr>
        <p:grpSpPr>
          <a:xfrm>
            <a:off x="4965050" y="4753577"/>
            <a:ext cx="948903" cy="357740"/>
            <a:chOff x="0" y="-1"/>
            <a:chExt cx="948902" cy="357739"/>
          </a:xfrm>
        </p:grpSpPr>
        <p:sp>
          <p:nvSpPr>
            <p:cNvPr id="625" name="Shape 625"/>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26" name="Shape 626"/>
            <p:cNvSpPr/>
            <p:nvPr/>
          </p:nvSpPr>
          <p:spPr>
            <a:xfrm>
              <a:off x="138963" y="-2"/>
              <a:ext cx="670976" cy="357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Délinquant familial?</a:t>
              </a:r>
            </a:p>
          </p:txBody>
        </p:sp>
      </p:grpSp>
      <p:grpSp>
        <p:nvGrpSpPr>
          <p:cNvPr id="630" name="Group 630"/>
          <p:cNvGrpSpPr/>
          <p:nvPr/>
        </p:nvGrpSpPr>
        <p:grpSpPr>
          <a:xfrm>
            <a:off x="3928749" y="4739875"/>
            <a:ext cx="817505" cy="346503"/>
            <a:chOff x="-1" y="0"/>
            <a:chExt cx="817503" cy="346501"/>
          </a:xfrm>
        </p:grpSpPr>
        <p:sp>
          <p:nvSpPr>
            <p:cNvPr id="628" name="Shape 628"/>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629" name="Shape 629"/>
            <p:cNvSpPr/>
            <p:nvPr/>
          </p:nvSpPr>
          <p:spPr>
            <a:xfrm>
              <a:off x="119719" y="44971"/>
              <a:ext cx="578063" cy="2565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Religion?</a:t>
              </a:r>
            </a:p>
          </p:txBody>
        </p:sp>
      </p:grpSp>
      <p:sp>
        <p:nvSpPr>
          <p:cNvPr id="631" name="Shape 631"/>
          <p:cNvSpPr/>
          <p:nvPr/>
        </p:nvSpPr>
        <p:spPr>
          <a:xfrm flipH="1">
            <a:off x="4337498" y="4525674"/>
            <a:ext cx="8102" cy="214202"/>
          </a:xfrm>
          <a:prstGeom prst="line">
            <a:avLst/>
          </a:prstGeom>
          <a:ln>
            <a:solidFill>
              <a:srgbClr val="585858"/>
            </a:solidFill>
          </a:ln>
        </p:spPr>
        <p:txBody>
          <a:bodyPr lIns="45718" tIns="45718" rIns="45718" bIns="45718"/>
          <a:lstStyle/>
          <a:p>
            <a:endParaRPr/>
          </a:p>
        </p:txBody>
      </p:sp>
      <p:grpSp>
        <p:nvGrpSpPr>
          <p:cNvPr id="634" name="Group 634"/>
          <p:cNvGrpSpPr/>
          <p:nvPr/>
        </p:nvGrpSpPr>
        <p:grpSpPr>
          <a:xfrm>
            <a:off x="617286" y="4759253"/>
            <a:ext cx="793207" cy="307742"/>
            <a:chOff x="0" y="-6958"/>
            <a:chExt cx="793205" cy="307741"/>
          </a:xfrm>
        </p:grpSpPr>
        <p:sp>
          <p:nvSpPr>
            <p:cNvPr id="632" name="Shape 632"/>
            <p:cNvSpPr/>
            <p:nvPr/>
          </p:nvSpPr>
          <p:spPr>
            <a:xfrm>
              <a:off x="0" y="21663"/>
              <a:ext cx="793205" cy="250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633" name="Shape 633"/>
            <p:cNvSpPr/>
            <p:nvPr/>
          </p:nvSpPr>
          <p:spPr>
            <a:xfrm>
              <a:off x="116161" y="-6958"/>
              <a:ext cx="677044" cy="307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Maladie?</a:t>
              </a:r>
            </a:p>
          </p:txBody>
        </p:sp>
      </p:grpSp>
      <p:sp>
        <p:nvSpPr>
          <p:cNvPr id="635" name="Shape 635"/>
          <p:cNvSpPr/>
          <p:nvPr/>
        </p:nvSpPr>
        <p:spPr>
          <a:xfrm>
            <a:off x="1413410" y="4904392"/>
            <a:ext cx="1023991" cy="144659"/>
          </a:xfrm>
          <a:prstGeom prst="line">
            <a:avLst/>
          </a:prstGeom>
          <a:ln>
            <a:solidFill>
              <a:srgbClr val="585858"/>
            </a:solidFill>
          </a:ln>
        </p:spPr>
        <p:txBody>
          <a:bodyPr lIns="45718" tIns="45718" rIns="45718" bIns="45718"/>
          <a:lstStyle/>
          <a:p>
            <a:endParaRPr/>
          </a:p>
        </p:txBody>
      </p:sp>
      <p:grpSp>
        <p:nvGrpSpPr>
          <p:cNvPr id="638" name="Group 638"/>
          <p:cNvGrpSpPr/>
          <p:nvPr/>
        </p:nvGrpSpPr>
        <p:grpSpPr>
          <a:xfrm>
            <a:off x="585274" y="3166648"/>
            <a:ext cx="720272" cy="346504"/>
            <a:chOff x="0" y="0"/>
            <a:chExt cx="720269" cy="346502"/>
          </a:xfrm>
        </p:grpSpPr>
        <p:sp>
          <p:nvSpPr>
            <p:cNvPr id="636" name="Shape 636"/>
            <p:cNvSpPr/>
            <p:nvPr/>
          </p:nvSpPr>
          <p:spPr>
            <a:xfrm>
              <a:off x="0" y="0"/>
              <a:ext cx="548703"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37" name="Shape 637"/>
            <p:cNvSpPr/>
            <p:nvPr/>
          </p:nvSpPr>
          <p:spPr>
            <a:xfrm>
              <a:off x="80354" y="27074"/>
              <a:ext cx="639915" cy="292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dirty="0"/>
                <a:t>T</a:t>
              </a:r>
              <a:r>
                <a:rPr lang="fr-ca" b="0" i="0" u="none" baseline="0" dirty="0"/>
                <a:t>imide?</a:t>
              </a:r>
            </a:p>
          </p:txBody>
        </p:sp>
      </p:grpSp>
      <p:sp>
        <p:nvSpPr>
          <p:cNvPr id="639" name="Shape 639"/>
          <p:cNvSpPr/>
          <p:nvPr/>
        </p:nvSpPr>
        <p:spPr>
          <a:xfrm flipH="1">
            <a:off x="1053619" y="2807892"/>
            <a:ext cx="138902" cy="409502"/>
          </a:xfrm>
          <a:prstGeom prst="line">
            <a:avLst/>
          </a:prstGeom>
          <a:ln>
            <a:solidFill>
              <a:srgbClr val="585858"/>
            </a:solidFill>
          </a:ln>
        </p:spPr>
        <p:txBody>
          <a:bodyPr lIns="45718" tIns="45718" rIns="45718" bIns="45718"/>
          <a:lstStyle/>
          <a:p>
            <a:endParaRPr/>
          </a:p>
        </p:txBody>
      </p:sp>
      <p:grpSp>
        <p:nvGrpSpPr>
          <p:cNvPr id="642" name="Group 642"/>
          <p:cNvGrpSpPr/>
          <p:nvPr/>
        </p:nvGrpSpPr>
        <p:grpSpPr>
          <a:xfrm>
            <a:off x="8031694" y="3763362"/>
            <a:ext cx="1079704" cy="409507"/>
            <a:chOff x="0" y="-2"/>
            <a:chExt cx="1079703" cy="409506"/>
          </a:xfrm>
        </p:grpSpPr>
        <p:sp>
          <p:nvSpPr>
            <p:cNvPr id="640" name="Shape 640"/>
            <p:cNvSpPr/>
            <p:nvPr/>
          </p:nvSpPr>
          <p:spPr>
            <a:xfrm>
              <a:off x="0" y="-2"/>
              <a:ext cx="1079703" cy="409506"/>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41" name="Shape 641"/>
            <p:cNvSpPr/>
            <p:nvPr/>
          </p:nvSpPr>
          <p:spPr>
            <a:xfrm>
              <a:off x="158117" y="4712"/>
              <a:ext cx="838484"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Développement chronologique </a:t>
              </a:r>
            </a:p>
          </p:txBody>
        </p:sp>
      </p:grpSp>
      <p:grpSp>
        <p:nvGrpSpPr>
          <p:cNvPr id="645" name="Group 645"/>
          <p:cNvGrpSpPr/>
          <p:nvPr/>
        </p:nvGrpSpPr>
        <p:grpSpPr>
          <a:xfrm>
            <a:off x="1253973" y="3455119"/>
            <a:ext cx="862290" cy="461631"/>
            <a:chOff x="-1" y="1750"/>
            <a:chExt cx="862288" cy="461629"/>
          </a:xfrm>
        </p:grpSpPr>
        <p:sp>
          <p:nvSpPr>
            <p:cNvPr id="643" name="Shape 643"/>
            <p:cNvSpPr/>
            <p:nvPr/>
          </p:nvSpPr>
          <p:spPr>
            <a:xfrm>
              <a:off x="-1" y="45628"/>
              <a:ext cx="822903" cy="3939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644" name="Shape 644"/>
            <p:cNvSpPr/>
            <p:nvPr/>
          </p:nvSpPr>
          <p:spPr>
            <a:xfrm>
              <a:off x="10684" y="1750"/>
              <a:ext cx="851603" cy="4616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Besoin de plus de temps pour établir une relation?</a:t>
              </a:r>
            </a:p>
          </p:txBody>
        </p:sp>
      </p:grpSp>
      <p:sp>
        <p:nvSpPr>
          <p:cNvPr id="646" name="Shape 646"/>
          <p:cNvSpPr/>
          <p:nvPr/>
        </p:nvSpPr>
        <p:spPr>
          <a:xfrm flipH="1">
            <a:off x="1665425" y="3229899"/>
            <a:ext cx="78302" cy="269102"/>
          </a:xfrm>
          <a:prstGeom prst="line">
            <a:avLst/>
          </a:prstGeom>
          <a:ln>
            <a:solidFill>
              <a:srgbClr val="585858"/>
            </a:solidFill>
          </a:ln>
        </p:spPr>
        <p:txBody>
          <a:bodyPr lIns="45718" tIns="45718" rIns="45718" bIns="45718"/>
          <a:lstStyle/>
          <a:p>
            <a:endParaRPr/>
          </a:p>
        </p:txBody>
      </p:sp>
      <p:grpSp>
        <p:nvGrpSpPr>
          <p:cNvPr id="649" name="Group 649"/>
          <p:cNvGrpSpPr/>
          <p:nvPr/>
        </p:nvGrpSpPr>
        <p:grpSpPr>
          <a:xfrm>
            <a:off x="2662500" y="3235311"/>
            <a:ext cx="1357504" cy="400075"/>
            <a:chOff x="0" y="-21168"/>
            <a:chExt cx="1357503" cy="400074"/>
          </a:xfrm>
        </p:grpSpPr>
        <p:sp>
          <p:nvSpPr>
            <p:cNvPr id="647" name="Shape 647"/>
            <p:cNvSpPr/>
            <p:nvPr/>
          </p:nvSpPr>
          <p:spPr>
            <a:xfrm>
              <a:off x="0" y="44320"/>
              <a:ext cx="1357503" cy="2691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48" name="Shape 648"/>
            <p:cNvSpPr/>
            <p:nvPr/>
          </p:nvSpPr>
          <p:spPr>
            <a:xfrm>
              <a:off x="198800" y="-21168"/>
              <a:ext cx="1005849"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Pratiques/croyances culturelles?</a:t>
              </a:r>
            </a:p>
          </p:txBody>
        </p:sp>
      </p:grpSp>
      <p:sp>
        <p:nvSpPr>
          <p:cNvPr id="650" name="Shape 650"/>
          <p:cNvSpPr/>
          <p:nvPr/>
        </p:nvSpPr>
        <p:spPr>
          <a:xfrm>
            <a:off x="3821198" y="3530491"/>
            <a:ext cx="329402" cy="204302"/>
          </a:xfrm>
          <a:prstGeom prst="line">
            <a:avLst/>
          </a:prstGeom>
          <a:ln>
            <a:solidFill>
              <a:srgbClr val="585858"/>
            </a:solidFill>
          </a:ln>
        </p:spPr>
        <p:txBody>
          <a:bodyPr lIns="45718" tIns="45718" rIns="45718" bIns="45718"/>
          <a:lstStyle/>
          <a:p>
            <a:endParaRPr/>
          </a:p>
        </p:txBody>
      </p:sp>
      <p:grpSp>
        <p:nvGrpSpPr>
          <p:cNvPr id="653" name="Group 653"/>
          <p:cNvGrpSpPr/>
          <p:nvPr/>
        </p:nvGrpSpPr>
        <p:grpSpPr>
          <a:xfrm>
            <a:off x="7148348" y="1790725"/>
            <a:ext cx="1079704" cy="460503"/>
            <a:chOff x="0" y="0"/>
            <a:chExt cx="1079703" cy="460501"/>
          </a:xfrm>
        </p:grpSpPr>
        <p:sp>
          <p:nvSpPr>
            <p:cNvPr id="651" name="Shape 651"/>
            <p:cNvSpPr/>
            <p:nvPr/>
          </p:nvSpPr>
          <p:spPr>
            <a:xfrm>
              <a:off x="0" y="0"/>
              <a:ext cx="1079703" cy="46050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652" name="Shape 652"/>
            <p:cNvSpPr/>
            <p:nvPr/>
          </p:nvSpPr>
          <p:spPr>
            <a:xfrm>
              <a:off x="6739" y="24083"/>
              <a:ext cx="1019622" cy="4308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Comprend-il pourquoi il est ici?</a:t>
              </a:r>
            </a:p>
          </p:txBody>
        </p:sp>
      </p:grpSp>
      <p:grpSp>
        <p:nvGrpSpPr>
          <p:cNvPr id="656" name="Group 656"/>
          <p:cNvGrpSpPr/>
          <p:nvPr/>
        </p:nvGrpSpPr>
        <p:grpSpPr>
          <a:xfrm>
            <a:off x="6189048" y="1940296"/>
            <a:ext cx="772917" cy="628507"/>
            <a:chOff x="-1" y="-2"/>
            <a:chExt cx="772916" cy="628505"/>
          </a:xfrm>
        </p:grpSpPr>
        <p:sp>
          <p:nvSpPr>
            <p:cNvPr id="654" name="Shape 654"/>
            <p:cNvSpPr/>
            <p:nvPr/>
          </p:nvSpPr>
          <p:spPr>
            <a:xfrm>
              <a:off x="-1" y="-2"/>
              <a:ext cx="740105" cy="6285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55" name="Shape 655"/>
            <p:cNvSpPr/>
            <p:nvPr/>
          </p:nvSpPr>
          <p:spPr>
            <a:xfrm>
              <a:off x="108384" y="60351"/>
              <a:ext cx="664531" cy="5077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Espace adapté aux enfants?</a:t>
              </a:r>
            </a:p>
          </p:txBody>
        </p:sp>
      </p:grpSp>
      <p:sp>
        <p:nvSpPr>
          <p:cNvPr id="657" name="Shape 657"/>
          <p:cNvSpPr/>
          <p:nvPr/>
        </p:nvSpPr>
        <p:spPr>
          <a:xfrm flipH="1">
            <a:off x="7451501" y="2251224"/>
            <a:ext cx="236700" cy="491402"/>
          </a:xfrm>
          <a:prstGeom prst="line">
            <a:avLst/>
          </a:prstGeom>
          <a:ln>
            <a:solidFill>
              <a:srgbClr val="585858"/>
            </a:solidFill>
          </a:ln>
        </p:spPr>
        <p:txBody>
          <a:bodyPr lIns="45718" tIns="45718" rIns="45718" bIns="45718"/>
          <a:lstStyle/>
          <a:p>
            <a:endParaRPr/>
          </a:p>
        </p:txBody>
      </p:sp>
      <p:sp>
        <p:nvSpPr>
          <p:cNvPr id="658" name="Shape 658"/>
          <p:cNvSpPr/>
          <p:nvPr/>
        </p:nvSpPr>
        <p:spPr>
          <a:xfrm flipH="1">
            <a:off x="6400050" y="2595548"/>
            <a:ext cx="225002" cy="327003"/>
          </a:xfrm>
          <a:prstGeom prst="line">
            <a:avLst/>
          </a:prstGeom>
          <a:ln>
            <a:solidFill>
              <a:srgbClr val="585858"/>
            </a:solidFill>
          </a:ln>
        </p:spPr>
        <p:txBody>
          <a:bodyPr lIns="45718" tIns="45718" rIns="45718" bIns="45718"/>
          <a:lstStyle/>
          <a:p>
            <a:endParaRPr/>
          </a:p>
        </p:txBody>
      </p:sp>
      <p:grpSp>
        <p:nvGrpSpPr>
          <p:cNvPr id="661" name="Group 661"/>
          <p:cNvGrpSpPr/>
          <p:nvPr/>
        </p:nvGrpSpPr>
        <p:grpSpPr>
          <a:xfrm>
            <a:off x="7939522" y="4510698"/>
            <a:ext cx="913505" cy="393905"/>
            <a:chOff x="-1" y="0"/>
            <a:chExt cx="913504" cy="393904"/>
          </a:xfrm>
        </p:grpSpPr>
        <p:sp>
          <p:nvSpPr>
            <p:cNvPr id="659" name="Shape 659"/>
            <p:cNvSpPr/>
            <p:nvPr/>
          </p:nvSpPr>
          <p:spPr>
            <a:xfrm>
              <a:off x="-2" y="-1"/>
              <a:ext cx="9135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60" name="Shape 660"/>
            <p:cNvSpPr/>
            <p:nvPr/>
          </p:nvSpPr>
          <p:spPr>
            <a:xfrm>
              <a:off x="133778" y="18079"/>
              <a:ext cx="645943" cy="357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Temps de traitement </a:t>
              </a:r>
            </a:p>
          </p:txBody>
        </p:sp>
      </p:grpSp>
      <p:sp>
        <p:nvSpPr>
          <p:cNvPr id="662" name="Shape 662"/>
          <p:cNvSpPr/>
          <p:nvPr/>
        </p:nvSpPr>
        <p:spPr>
          <a:xfrm flipV="1">
            <a:off x="7566304" y="4846916"/>
            <a:ext cx="507001" cy="14100"/>
          </a:xfrm>
          <a:prstGeom prst="line">
            <a:avLst/>
          </a:prstGeom>
          <a:ln>
            <a:solidFill>
              <a:srgbClr val="585858"/>
            </a:solidFill>
          </a:ln>
        </p:spPr>
        <p:txBody>
          <a:bodyPr lIns="45718" tIns="45718" rIns="45718" bIns="45718"/>
          <a:lstStyle/>
          <a:p>
            <a:endParaRPr/>
          </a:p>
        </p:txBody>
      </p:sp>
      <p:grpSp>
        <p:nvGrpSpPr>
          <p:cNvPr id="665" name="Group 665"/>
          <p:cNvGrpSpPr/>
          <p:nvPr/>
        </p:nvGrpSpPr>
        <p:grpSpPr>
          <a:xfrm>
            <a:off x="4576583" y="1841641"/>
            <a:ext cx="940505" cy="357740"/>
            <a:chOff x="0" y="-1"/>
            <a:chExt cx="940504" cy="357739"/>
          </a:xfrm>
        </p:grpSpPr>
        <p:sp>
          <p:nvSpPr>
            <p:cNvPr id="663" name="Shape 663"/>
            <p:cNvSpPr/>
            <p:nvPr/>
          </p:nvSpPr>
          <p:spPr>
            <a:xfrm>
              <a:off x="-1" y="5620"/>
              <a:ext cx="940505"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64" name="Shape 664"/>
            <p:cNvSpPr/>
            <p:nvPr/>
          </p:nvSpPr>
          <p:spPr>
            <a:xfrm>
              <a:off x="137733" y="-2"/>
              <a:ext cx="665036" cy="357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Soutien de fournisseurs de soins?</a:t>
              </a:r>
            </a:p>
          </p:txBody>
        </p:sp>
      </p:grpSp>
      <p:sp>
        <p:nvSpPr>
          <p:cNvPr id="666" name="Shape 666"/>
          <p:cNvSpPr/>
          <p:nvPr/>
        </p:nvSpPr>
        <p:spPr>
          <a:xfrm flipH="1">
            <a:off x="5568117" y="3764005"/>
            <a:ext cx="130502" cy="315002"/>
          </a:xfrm>
          <a:prstGeom prst="line">
            <a:avLst/>
          </a:prstGeom>
          <a:ln>
            <a:solidFill>
              <a:srgbClr val="585858"/>
            </a:solidFill>
          </a:ln>
        </p:spPr>
        <p:txBody>
          <a:bodyPr lIns="45718" tIns="45718" rIns="45718" bIns="45718"/>
          <a:lstStyle/>
          <a:p>
            <a:endParaRPr/>
          </a:p>
        </p:txBody>
      </p:sp>
      <p:grpSp>
        <p:nvGrpSpPr>
          <p:cNvPr id="669" name="Group 669"/>
          <p:cNvGrpSpPr/>
          <p:nvPr/>
        </p:nvGrpSpPr>
        <p:grpSpPr>
          <a:xfrm>
            <a:off x="2375022" y="1574148"/>
            <a:ext cx="654605" cy="327007"/>
            <a:chOff x="-1" y="-2"/>
            <a:chExt cx="654604" cy="327005"/>
          </a:xfrm>
        </p:grpSpPr>
        <p:sp>
          <p:nvSpPr>
            <p:cNvPr id="667" name="Shape 667"/>
            <p:cNvSpPr/>
            <p:nvPr/>
          </p:nvSpPr>
          <p:spPr>
            <a:xfrm>
              <a:off x="-1" y="-2"/>
              <a:ext cx="654604" cy="3270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668" name="Shape 668"/>
            <p:cNvSpPr/>
            <p:nvPr/>
          </p:nvSpPr>
          <p:spPr>
            <a:xfrm>
              <a:off x="95864" y="25018"/>
              <a:ext cx="462873" cy="2769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Genre</a:t>
              </a:r>
            </a:p>
          </p:txBody>
        </p:sp>
      </p:grpSp>
      <p:sp>
        <p:nvSpPr>
          <p:cNvPr id="670" name="Shape 670"/>
          <p:cNvSpPr/>
          <p:nvPr/>
        </p:nvSpPr>
        <p:spPr>
          <a:xfrm flipV="1">
            <a:off x="1658048" y="1789185"/>
            <a:ext cx="727849" cy="118547"/>
          </a:xfrm>
          <a:prstGeom prst="line">
            <a:avLst/>
          </a:prstGeom>
          <a:ln>
            <a:solidFill>
              <a:srgbClr val="585858"/>
            </a:solidFill>
          </a:ln>
        </p:spPr>
        <p:txBody>
          <a:bodyPr lIns="45718" tIns="45718" rIns="45718" bIns="45718"/>
          <a:lstStyle/>
          <a:p>
            <a:endParaRPr/>
          </a:p>
        </p:txBody>
      </p:sp>
      <p:grpSp>
        <p:nvGrpSpPr>
          <p:cNvPr id="673" name="Group 673"/>
          <p:cNvGrpSpPr/>
          <p:nvPr/>
        </p:nvGrpSpPr>
        <p:grpSpPr>
          <a:xfrm>
            <a:off x="1920172" y="3555400"/>
            <a:ext cx="793206" cy="507797"/>
            <a:chOff x="-1" y="-8199"/>
            <a:chExt cx="793204" cy="507796"/>
          </a:xfrm>
        </p:grpSpPr>
        <p:sp>
          <p:nvSpPr>
            <p:cNvPr id="671" name="Shape 671"/>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72" name="Shape 672"/>
            <p:cNvSpPr/>
            <p:nvPr/>
          </p:nvSpPr>
          <p:spPr>
            <a:xfrm>
              <a:off x="62415" y="-8199"/>
              <a:ext cx="614625" cy="5077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Niveau de </a:t>
              </a:r>
              <a:r>
                <a:rPr lang="fr-ca" b="0" i="0" u="none" baseline="0" dirty="0" err="1"/>
                <a:t>trauma-tisme</a:t>
              </a:r>
              <a:r>
                <a:rPr lang="fr-ca" b="0" i="0" u="none" baseline="0" dirty="0"/>
                <a:t>?</a:t>
              </a:r>
            </a:p>
          </p:txBody>
        </p:sp>
      </p:grpSp>
      <p:grpSp>
        <p:nvGrpSpPr>
          <p:cNvPr id="676" name="Group 676"/>
          <p:cNvGrpSpPr/>
          <p:nvPr/>
        </p:nvGrpSpPr>
        <p:grpSpPr>
          <a:xfrm>
            <a:off x="6762547" y="3466512"/>
            <a:ext cx="793206" cy="400075"/>
            <a:chOff x="-1" y="-26787"/>
            <a:chExt cx="793205" cy="400073"/>
          </a:xfrm>
        </p:grpSpPr>
        <p:sp>
          <p:nvSpPr>
            <p:cNvPr id="674" name="Shape 674"/>
            <p:cNvSpPr/>
            <p:nvPr/>
          </p:nvSpPr>
          <p:spPr>
            <a:xfrm>
              <a:off x="-1" y="0"/>
              <a:ext cx="793205" cy="346502"/>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75" name="Shape 675"/>
            <p:cNvSpPr/>
            <p:nvPr/>
          </p:nvSpPr>
          <p:spPr>
            <a:xfrm>
              <a:off x="116160" y="-26787"/>
              <a:ext cx="560882"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err="1"/>
                <a:t>Déclen-cheurs</a:t>
              </a:r>
              <a:r>
                <a:rPr lang="fr-ca" b="0" i="0" u="none" baseline="0" dirty="0"/>
                <a:t>?</a:t>
              </a:r>
            </a:p>
          </p:txBody>
        </p:sp>
      </p:grpSp>
      <p:sp>
        <p:nvSpPr>
          <p:cNvPr id="677" name="Shape 677"/>
          <p:cNvSpPr/>
          <p:nvPr/>
        </p:nvSpPr>
        <p:spPr>
          <a:xfrm>
            <a:off x="6838450" y="3378698"/>
            <a:ext cx="320702" cy="114602"/>
          </a:xfrm>
          <a:prstGeom prst="line">
            <a:avLst/>
          </a:prstGeom>
          <a:ln>
            <a:solidFill>
              <a:srgbClr val="585858"/>
            </a:solidFill>
          </a:ln>
        </p:spPr>
        <p:txBody>
          <a:bodyPr lIns="45718" tIns="45718" rIns="45718" bIns="45718"/>
          <a:lstStyle/>
          <a:p>
            <a:endParaRPr/>
          </a:p>
        </p:txBody>
      </p:sp>
      <p:grpSp>
        <p:nvGrpSpPr>
          <p:cNvPr id="680" name="Group 680"/>
          <p:cNvGrpSpPr/>
          <p:nvPr/>
        </p:nvGrpSpPr>
        <p:grpSpPr>
          <a:xfrm>
            <a:off x="2882490" y="1308060"/>
            <a:ext cx="1079704" cy="400075"/>
            <a:chOff x="0" y="-21167"/>
            <a:chExt cx="1079703" cy="400074"/>
          </a:xfrm>
        </p:grpSpPr>
        <p:sp>
          <p:nvSpPr>
            <p:cNvPr id="678" name="Shape 678"/>
            <p:cNvSpPr/>
            <p:nvPr/>
          </p:nvSpPr>
          <p:spPr>
            <a:xfrm>
              <a:off x="0" y="25120"/>
              <a:ext cx="1079703" cy="3075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79" name="Shape 679"/>
            <p:cNvSpPr/>
            <p:nvPr/>
          </p:nvSpPr>
          <p:spPr>
            <a:xfrm>
              <a:off x="158117" y="-21167"/>
              <a:ext cx="920769"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Accents/barrière linguistique?</a:t>
              </a:r>
            </a:p>
          </p:txBody>
        </p:sp>
      </p:grpSp>
      <p:sp>
        <p:nvSpPr>
          <p:cNvPr id="681" name="Shape 681"/>
          <p:cNvSpPr/>
          <p:nvPr/>
        </p:nvSpPr>
        <p:spPr>
          <a:xfrm>
            <a:off x="3494830" y="1686811"/>
            <a:ext cx="995395" cy="2453990"/>
          </a:xfrm>
          <a:prstGeom prst="line">
            <a:avLst/>
          </a:prstGeom>
          <a:ln>
            <a:solidFill>
              <a:srgbClr val="585858"/>
            </a:solidFill>
          </a:ln>
        </p:spPr>
        <p:txBody>
          <a:bodyPr lIns="45718" tIns="45718" rIns="45718" bIns="45718"/>
          <a:lstStyle/>
          <a:p>
            <a:endParaRPr/>
          </a:p>
        </p:txBody>
      </p:sp>
      <p:grpSp>
        <p:nvGrpSpPr>
          <p:cNvPr id="684" name="Group 684"/>
          <p:cNvGrpSpPr/>
          <p:nvPr/>
        </p:nvGrpSpPr>
        <p:grpSpPr>
          <a:xfrm>
            <a:off x="5853000" y="4732412"/>
            <a:ext cx="822904" cy="400075"/>
            <a:chOff x="0" y="-26787"/>
            <a:chExt cx="822902" cy="400073"/>
          </a:xfrm>
        </p:grpSpPr>
        <p:sp>
          <p:nvSpPr>
            <p:cNvPr id="682" name="Shape 682"/>
            <p:cNvSpPr/>
            <p:nvPr/>
          </p:nvSpPr>
          <p:spPr>
            <a:xfrm>
              <a:off x="0" y="0"/>
              <a:ext cx="822902"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83" name="Shape 683"/>
            <p:cNvSpPr/>
            <p:nvPr/>
          </p:nvSpPr>
          <p:spPr>
            <a:xfrm>
              <a:off x="120510" y="-26787"/>
              <a:ext cx="581881"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dirty="0"/>
                <a:t>O</a:t>
              </a:r>
              <a:r>
                <a:rPr lang="fr-ca" b="0" i="0" u="none" baseline="0" dirty="0"/>
                <a:t>n le croit?</a:t>
              </a:r>
            </a:p>
          </p:txBody>
        </p:sp>
      </p:grpSp>
      <p:sp>
        <p:nvSpPr>
          <p:cNvPr id="685" name="Shape 685"/>
          <p:cNvSpPr/>
          <p:nvPr/>
        </p:nvSpPr>
        <p:spPr>
          <a:xfrm>
            <a:off x="5930610" y="4668044"/>
            <a:ext cx="42902" cy="141902"/>
          </a:xfrm>
          <a:prstGeom prst="line">
            <a:avLst/>
          </a:prstGeom>
          <a:ln>
            <a:solidFill>
              <a:srgbClr val="585858"/>
            </a:solidFill>
          </a:ln>
        </p:spPr>
        <p:txBody>
          <a:bodyPr lIns="45718" tIns="45718" rIns="45718" bIns="45718"/>
          <a:lstStyle/>
          <a:p>
            <a:endParaRPr/>
          </a:p>
        </p:txBody>
      </p:sp>
      <p:sp>
        <p:nvSpPr>
          <p:cNvPr id="686" name="Shape 686"/>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25</a:t>
            </a:fld>
            <a:endParaRPr/>
          </a:p>
        </p:txBody>
      </p:sp>
      <p:sp>
        <p:nvSpPr>
          <p:cNvPr id="687" name="Shape 687"/>
          <p:cNvSpPr/>
          <p:nvPr/>
        </p:nvSpPr>
        <p:spPr>
          <a:xfrm flipV="1">
            <a:off x="7843500" y="4156701"/>
            <a:ext cx="913500" cy="468600"/>
          </a:xfrm>
          <a:prstGeom prst="line">
            <a:avLst/>
          </a:prstGeom>
          <a:ln>
            <a:solidFill>
              <a:srgbClr val="585858"/>
            </a:solidFill>
          </a:ln>
        </p:spPr>
        <p:txBody>
          <a:bodyPr lIns="45718" tIns="45718" rIns="45718" bIns="45718"/>
          <a:lstStyle/>
          <a:p>
            <a:endParaRPr/>
          </a:p>
        </p:txBody>
      </p:sp>
      <p:grpSp>
        <p:nvGrpSpPr>
          <p:cNvPr id="690" name="Group 690"/>
          <p:cNvGrpSpPr/>
          <p:nvPr/>
        </p:nvGrpSpPr>
        <p:grpSpPr>
          <a:xfrm>
            <a:off x="6903066" y="4623715"/>
            <a:ext cx="740105" cy="460503"/>
            <a:chOff x="0" y="0"/>
            <a:chExt cx="740104" cy="460502"/>
          </a:xfrm>
        </p:grpSpPr>
        <p:sp>
          <p:nvSpPr>
            <p:cNvPr id="688" name="Shape 688"/>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89" name="Shape 689"/>
            <p:cNvSpPr/>
            <p:nvPr/>
          </p:nvSpPr>
          <p:spPr>
            <a:xfrm>
              <a:off x="108384" y="51379"/>
              <a:ext cx="523333" cy="357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Contact visuel?</a:t>
              </a:r>
            </a:p>
          </p:txBody>
        </p:sp>
      </p:grpSp>
      <p:grpSp>
        <p:nvGrpSpPr>
          <p:cNvPr id="693" name="Group 693"/>
          <p:cNvGrpSpPr/>
          <p:nvPr/>
        </p:nvGrpSpPr>
        <p:grpSpPr>
          <a:xfrm>
            <a:off x="6351095" y="3964644"/>
            <a:ext cx="901963" cy="393606"/>
            <a:chOff x="3176" y="-8067"/>
            <a:chExt cx="901961" cy="393604"/>
          </a:xfrm>
        </p:grpSpPr>
        <p:sp>
          <p:nvSpPr>
            <p:cNvPr id="691" name="Shape 691"/>
            <p:cNvSpPr/>
            <p:nvPr/>
          </p:nvSpPr>
          <p:spPr>
            <a:xfrm>
              <a:off x="3176" y="-8067"/>
              <a:ext cx="822902"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92" name="Shape 692"/>
            <p:cNvSpPr/>
            <p:nvPr/>
          </p:nvSpPr>
          <p:spPr>
            <a:xfrm>
              <a:off x="155392" y="81828"/>
              <a:ext cx="749745" cy="292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Verbomoteur?</a:t>
              </a:r>
            </a:p>
          </p:txBody>
        </p:sp>
      </p:grpSp>
      <p:grpSp>
        <p:nvGrpSpPr>
          <p:cNvPr id="696" name="Group 696"/>
          <p:cNvGrpSpPr/>
          <p:nvPr/>
        </p:nvGrpSpPr>
        <p:grpSpPr>
          <a:xfrm>
            <a:off x="5158387" y="3388749"/>
            <a:ext cx="916203" cy="393605"/>
            <a:chOff x="0" y="0"/>
            <a:chExt cx="916202" cy="393603"/>
          </a:xfrm>
        </p:grpSpPr>
        <p:sp>
          <p:nvSpPr>
            <p:cNvPr id="694" name="Shape 694"/>
            <p:cNvSpPr/>
            <p:nvPr/>
          </p:nvSpPr>
          <p:spPr>
            <a:xfrm>
              <a:off x="0" y="-1"/>
              <a:ext cx="916203"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695" name="Shape 695"/>
            <p:cNvSpPr/>
            <p:nvPr/>
          </p:nvSpPr>
          <p:spPr>
            <a:xfrm>
              <a:off x="134173" y="17929"/>
              <a:ext cx="647856" cy="357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On lui a dit de ne pas parler?</a:t>
              </a:r>
            </a:p>
          </p:txBody>
        </p:sp>
      </p:grpSp>
      <p:sp>
        <p:nvSpPr>
          <p:cNvPr id="697" name="Shape 697"/>
          <p:cNvSpPr/>
          <p:nvPr/>
        </p:nvSpPr>
        <p:spPr>
          <a:xfrm>
            <a:off x="5479481" y="1713518"/>
            <a:ext cx="512217" cy="1321644"/>
          </a:xfrm>
          <a:prstGeom prst="line">
            <a:avLst/>
          </a:prstGeom>
          <a:ln>
            <a:solidFill>
              <a:srgbClr val="585858"/>
            </a:solidFill>
          </a:ln>
        </p:spPr>
        <p:txBody>
          <a:bodyPr lIns="45718" tIns="45718" rIns="45718" bIns="45718"/>
          <a:lstStyle/>
          <a:p>
            <a:endParaRPr/>
          </a:p>
        </p:txBody>
      </p:sp>
      <p:grpSp>
        <p:nvGrpSpPr>
          <p:cNvPr id="700" name="Group 700"/>
          <p:cNvGrpSpPr/>
          <p:nvPr/>
        </p:nvGrpSpPr>
        <p:grpSpPr>
          <a:xfrm>
            <a:off x="4839573" y="2311872"/>
            <a:ext cx="932374" cy="561306"/>
            <a:chOff x="-2" y="-1"/>
            <a:chExt cx="932373" cy="561304"/>
          </a:xfrm>
        </p:grpSpPr>
        <p:sp>
          <p:nvSpPr>
            <p:cNvPr id="698" name="Shape 698"/>
            <p:cNvSpPr/>
            <p:nvPr/>
          </p:nvSpPr>
          <p:spPr>
            <a:xfrm>
              <a:off x="-2" y="-1"/>
              <a:ext cx="913505" cy="5613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699" name="Shape 699"/>
            <p:cNvSpPr/>
            <p:nvPr/>
          </p:nvSpPr>
          <p:spPr>
            <a:xfrm>
              <a:off x="53646" y="78173"/>
              <a:ext cx="878725" cy="4616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Peur de ce que la famille va penser? Où vivre?</a:t>
              </a:r>
            </a:p>
          </p:txBody>
        </p:sp>
      </p:grpSp>
      <p:grpSp>
        <p:nvGrpSpPr>
          <p:cNvPr id="703" name="Group 703"/>
          <p:cNvGrpSpPr/>
          <p:nvPr/>
        </p:nvGrpSpPr>
        <p:grpSpPr>
          <a:xfrm>
            <a:off x="3138473" y="4005936"/>
            <a:ext cx="822904" cy="400075"/>
            <a:chOff x="0" y="-21168"/>
            <a:chExt cx="822902" cy="400074"/>
          </a:xfrm>
        </p:grpSpPr>
        <p:sp>
          <p:nvSpPr>
            <p:cNvPr id="701" name="Shape 701"/>
            <p:cNvSpPr/>
            <p:nvPr/>
          </p:nvSpPr>
          <p:spPr>
            <a:xfrm>
              <a:off x="0" y="5620"/>
              <a:ext cx="822902"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702" name="Shape 702"/>
            <p:cNvSpPr/>
            <p:nvPr/>
          </p:nvSpPr>
          <p:spPr>
            <a:xfrm>
              <a:off x="120510" y="-21168"/>
              <a:ext cx="691984"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Limitations physiques</a:t>
              </a:r>
            </a:p>
          </p:txBody>
        </p:sp>
      </p:grpSp>
      <p:grpSp>
        <p:nvGrpSpPr>
          <p:cNvPr id="706" name="Group 706"/>
          <p:cNvGrpSpPr/>
          <p:nvPr/>
        </p:nvGrpSpPr>
        <p:grpSpPr>
          <a:xfrm>
            <a:off x="2390987" y="4029486"/>
            <a:ext cx="822903" cy="400075"/>
            <a:chOff x="0" y="23283"/>
            <a:chExt cx="822902" cy="400073"/>
          </a:xfrm>
        </p:grpSpPr>
        <p:sp>
          <p:nvSpPr>
            <p:cNvPr id="704" name="Shape 704"/>
            <p:cNvSpPr/>
            <p:nvPr/>
          </p:nvSpPr>
          <p:spPr>
            <a:xfrm>
              <a:off x="0" y="26520"/>
              <a:ext cx="822902" cy="3936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705" name="Shape 705"/>
            <p:cNvSpPr/>
            <p:nvPr/>
          </p:nvSpPr>
          <p:spPr>
            <a:xfrm>
              <a:off x="77370" y="23283"/>
              <a:ext cx="729197"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dirty="0"/>
                <a:t>S</a:t>
              </a:r>
              <a:r>
                <a:rPr lang="fr-ca" b="0" i="0" u="none" baseline="0" dirty="0"/>
                <a:t>ourd/</a:t>
              </a:r>
              <a:r>
                <a:rPr lang="fr-ca" b="0" i="0" u="none" baseline="0" dirty="0" err="1"/>
                <a:t>malen-tendant</a:t>
              </a:r>
              <a:r>
                <a:rPr lang="fr-ca" b="0" i="0" u="none" baseline="0" dirty="0"/>
                <a:t>?</a:t>
              </a:r>
            </a:p>
          </p:txBody>
        </p:sp>
      </p:grpSp>
      <p:grpSp>
        <p:nvGrpSpPr>
          <p:cNvPr id="709" name="Group 709"/>
          <p:cNvGrpSpPr/>
          <p:nvPr/>
        </p:nvGrpSpPr>
        <p:grpSpPr>
          <a:xfrm>
            <a:off x="505222" y="3712735"/>
            <a:ext cx="971506" cy="400075"/>
            <a:chOff x="-1" y="-21168"/>
            <a:chExt cx="971505" cy="400074"/>
          </a:xfrm>
        </p:grpSpPr>
        <p:sp>
          <p:nvSpPr>
            <p:cNvPr id="707" name="Shape 707"/>
            <p:cNvSpPr/>
            <p:nvPr/>
          </p:nvSpPr>
          <p:spPr>
            <a:xfrm>
              <a:off x="-1" y="5620"/>
              <a:ext cx="940505" cy="3465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708" name="Shape 708"/>
            <p:cNvSpPr/>
            <p:nvPr/>
          </p:nvSpPr>
          <p:spPr>
            <a:xfrm>
              <a:off x="1263" y="-21168"/>
              <a:ext cx="970241"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Problème urgent de santé mentale?</a:t>
              </a:r>
            </a:p>
          </p:txBody>
        </p:sp>
      </p:grpSp>
      <p:grpSp>
        <p:nvGrpSpPr>
          <p:cNvPr id="712" name="Group 712"/>
          <p:cNvGrpSpPr/>
          <p:nvPr/>
        </p:nvGrpSpPr>
        <p:grpSpPr>
          <a:xfrm>
            <a:off x="1324800" y="620428"/>
            <a:ext cx="817504" cy="332756"/>
            <a:chOff x="0" y="0"/>
            <a:chExt cx="817502" cy="332755"/>
          </a:xfrm>
        </p:grpSpPr>
        <p:sp>
          <p:nvSpPr>
            <p:cNvPr id="710" name="Shape 710"/>
            <p:cNvSpPr/>
            <p:nvPr/>
          </p:nvSpPr>
          <p:spPr>
            <a:xfrm>
              <a:off x="-1" y="2728"/>
              <a:ext cx="817503" cy="327303"/>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lgn="l" rtl="0">
                <a:defRPr sz="600"/>
              </a:pPr>
              <a:endParaRPr/>
            </a:p>
          </p:txBody>
        </p:sp>
        <p:sp>
          <p:nvSpPr>
            <p:cNvPr id="711" name="Shape 711"/>
            <p:cNvSpPr/>
            <p:nvPr/>
          </p:nvSpPr>
          <p:spPr>
            <a:xfrm>
              <a:off x="119719" y="-1"/>
              <a:ext cx="578063" cy="3327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LGBTQQIP2SAA?</a:t>
              </a:r>
            </a:p>
          </p:txBody>
        </p:sp>
      </p:grpSp>
      <p:sp>
        <p:nvSpPr>
          <p:cNvPr id="713" name="Shape 713"/>
          <p:cNvSpPr/>
          <p:nvPr/>
        </p:nvSpPr>
        <p:spPr>
          <a:xfrm>
            <a:off x="1658048" y="2147930"/>
            <a:ext cx="960879" cy="135771"/>
          </a:xfrm>
          <a:prstGeom prst="line">
            <a:avLst/>
          </a:prstGeom>
          <a:ln>
            <a:solidFill>
              <a:srgbClr val="585858"/>
            </a:solidFill>
          </a:ln>
        </p:spPr>
        <p:txBody>
          <a:bodyPr lIns="45718" tIns="45718" rIns="45718" bIns="45718"/>
          <a:lstStyle/>
          <a:p>
            <a:endParaRPr/>
          </a:p>
        </p:txBody>
      </p:sp>
      <p:sp>
        <p:nvSpPr>
          <p:cNvPr id="714" name="Shape 714"/>
          <p:cNvSpPr/>
          <p:nvPr/>
        </p:nvSpPr>
        <p:spPr>
          <a:xfrm flipH="1">
            <a:off x="5492875" y="4694115"/>
            <a:ext cx="17746" cy="59465"/>
          </a:xfrm>
          <a:prstGeom prst="line">
            <a:avLst/>
          </a:prstGeom>
          <a:ln>
            <a:solidFill>
              <a:srgbClr val="585858"/>
            </a:solidFill>
          </a:ln>
        </p:spPr>
        <p:txBody>
          <a:bodyPr lIns="45718" tIns="45718" rIns="45718" bIns="45718"/>
          <a:lstStyle/>
          <a:p>
            <a:endParaRPr/>
          </a:p>
        </p:txBody>
      </p:sp>
      <p:grpSp>
        <p:nvGrpSpPr>
          <p:cNvPr id="717" name="Group 717"/>
          <p:cNvGrpSpPr/>
          <p:nvPr/>
        </p:nvGrpSpPr>
        <p:grpSpPr>
          <a:xfrm>
            <a:off x="6400048" y="1363796"/>
            <a:ext cx="1079704" cy="553963"/>
            <a:chOff x="0" y="-15769"/>
            <a:chExt cx="1079703" cy="553961"/>
          </a:xfrm>
        </p:grpSpPr>
        <p:sp>
          <p:nvSpPr>
            <p:cNvPr id="715" name="Shape 715"/>
            <p:cNvSpPr/>
            <p:nvPr/>
          </p:nvSpPr>
          <p:spPr>
            <a:xfrm>
              <a:off x="0" y="30963"/>
              <a:ext cx="1079703" cy="46050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716" name="Shape 716"/>
            <p:cNvSpPr/>
            <p:nvPr/>
          </p:nvSpPr>
          <p:spPr>
            <a:xfrm>
              <a:off x="158118" y="-15769"/>
              <a:ext cx="921585" cy="5539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defRPr sz="800"/>
              </a:pPr>
              <a:r>
                <a:rPr lang="fr-ca" b="0" i="0" u="none" baseline="0" dirty="0"/>
                <a:t>L’enfant est-il à l’aise dans les  </a:t>
              </a:r>
            </a:p>
            <a:p>
              <a:pPr algn="l" rtl="0">
                <a:defRPr sz="800"/>
              </a:pPr>
              <a:r>
                <a:rPr lang="fr-ca" b="0" i="0" u="none" baseline="0" dirty="0"/>
                <a:t>petites pièces?</a:t>
              </a:r>
            </a:p>
          </p:txBody>
        </p:sp>
      </p:grpSp>
      <p:sp>
        <p:nvSpPr>
          <p:cNvPr id="718" name="Shape 718"/>
          <p:cNvSpPr/>
          <p:nvPr/>
        </p:nvSpPr>
        <p:spPr>
          <a:xfrm flipH="1">
            <a:off x="6701265" y="1832443"/>
            <a:ext cx="233994" cy="1097806"/>
          </a:xfrm>
          <a:prstGeom prst="line">
            <a:avLst/>
          </a:prstGeom>
          <a:ln>
            <a:solidFill>
              <a:srgbClr val="585858"/>
            </a:solidFill>
          </a:ln>
        </p:spPr>
        <p:txBody>
          <a:bodyPr lIns="45718" tIns="45718" rIns="45718" bIns="45718"/>
          <a:lstStyle/>
          <a:p>
            <a:endParaRPr sz="1200"/>
          </a:p>
        </p:txBody>
      </p:sp>
      <p:grpSp>
        <p:nvGrpSpPr>
          <p:cNvPr id="721" name="Group 721"/>
          <p:cNvGrpSpPr/>
          <p:nvPr/>
        </p:nvGrpSpPr>
        <p:grpSpPr>
          <a:xfrm>
            <a:off x="8002801" y="1437269"/>
            <a:ext cx="1025496" cy="870862"/>
            <a:chOff x="0" y="0"/>
            <a:chExt cx="1025494" cy="870861"/>
          </a:xfrm>
        </p:grpSpPr>
        <p:sp>
          <p:nvSpPr>
            <p:cNvPr id="719" name="Shape 719"/>
            <p:cNvSpPr/>
            <p:nvPr/>
          </p:nvSpPr>
          <p:spPr>
            <a:xfrm>
              <a:off x="0" y="0"/>
              <a:ext cx="1025494" cy="87086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720" name="Shape 720"/>
            <p:cNvSpPr/>
            <p:nvPr/>
          </p:nvSpPr>
          <p:spPr>
            <a:xfrm>
              <a:off x="52193" y="127672"/>
              <a:ext cx="966158" cy="6155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Le jeune est-il préoccupé par les résultats judiciaires possibles?</a:t>
              </a:r>
            </a:p>
          </p:txBody>
        </p:sp>
      </p:grpSp>
      <p:sp>
        <p:nvSpPr>
          <p:cNvPr id="722" name="Shape 722"/>
          <p:cNvSpPr/>
          <p:nvPr/>
        </p:nvSpPr>
        <p:spPr>
          <a:xfrm>
            <a:off x="8016041" y="1431029"/>
            <a:ext cx="2" cy="1324619"/>
          </a:xfrm>
          <a:prstGeom prst="line">
            <a:avLst/>
          </a:prstGeom>
          <a:ln>
            <a:solidFill>
              <a:srgbClr val="585858"/>
            </a:solidFill>
          </a:ln>
        </p:spPr>
        <p:txBody>
          <a:bodyPr lIns="45718" tIns="45718" rIns="45718" bIns="45718"/>
          <a:lstStyle/>
          <a:p>
            <a:endParaRPr/>
          </a:p>
        </p:txBody>
      </p:sp>
      <p:grpSp>
        <p:nvGrpSpPr>
          <p:cNvPr id="725" name="Group 725"/>
          <p:cNvGrpSpPr/>
          <p:nvPr/>
        </p:nvGrpSpPr>
        <p:grpSpPr>
          <a:xfrm>
            <a:off x="2088008" y="3024284"/>
            <a:ext cx="942353" cy="400075"/>
            <a:chOff x="0" y="-1637"/>
            <a:chExt cx="942351" cy="400073"/>
          </a:xfrm>
        </p:grpSpPr>
        <p:sp>
          <p:nvSpPr>
            <p:cNvPr id="723" name="Shape 723"/>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724" name="Shape 724"/>
            <p:cNvSpPr/>
            <p:nvPr/>
          </p:nvSpPr>
          <p:spPr>
            <a:xfrm>
              <a:off x="138002" y="-1637"/>
              <a:ext cx="787573"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Sous médicaments?</a:t>
              </a:r>
            </a:p>
          </p:txBody>
        </p:sp>
      </p:grpSp>
      <p:sp>
        <p:nvSpPr>
          <p:cNvPr id="726" name="Shape 726"/>
          <p:cNvSpPr/>
          <p:nvPr/>
        </p:nvSpPr>
        <p:spPr>
          <a:xfrm>
            <a:off x="2520499" y="3431831"/>
            <a:ext cx="196853" cy="589683"/>
          </a:xfrm>
          <a:prstGeom prst="line">
            <a:avLst/>
          </a:prstGeom>
          <a:ln>
            <a:solidFill>
              <a:srgbClr val="585858"/>
            </a:solidFill>
          </a:ln>
        </p:spPr>
        <p:txBody>
          <a:bodyPr lIns="45718" tIns="45718" rIns="45718" bIns="45718"/>
          <a:lstStyle/>
          <a:p>
            <a:endParaRPr/>
          </a:p>
        </p:txBody>
      </p:sp>
      <p:sp>
        <p:nvSpPr>
          <p:cNvPr id="727" name="Shape 727"/>
          <p:cNvSpPr/>
          <p:nvPr/>
        </p:nvSpPr>
        <p:spPr>
          <a:xfrm flipH="1">
            <a:off x="1817019" y="1587717"/>
            <a:ext cx="2342666" cy="2342666"/>
          </a:xfrm>
          <a:prstGeom prst="line">
            <a:avLst/>
          </a:prstGeom>
          <a:ln>
            <a:solidFill>
              <a:srgbClr val="585858"/>
            </a:solidFill>
          </a:ln>
        </p:spPr>
        <p:txBody>
          <a:bodyPr lIns="45718" tIns="45718" rIns="45718" bIns="45718"/>
          <a:lstStyle/>
          <a:p>
            <a:endParaRPr/>
          </a:p>
        </p:txBody>
      </p:sp>
      <p:grpSp>
        <p:nvGrpSpPr>
          <p:cNvPr id="730" name="Group 730"/>
          <p:cNvGrpSpPr/>
          <p:nvPr/>
        </p:nvGrpSpPr>
        <p:grpSpPr>
          <a:xfrm>
            <a:off x="3437573" y="2699991"/>
            <a:ext cx="948903" cy="357741"/>
            <a:chOff x="0" y="-1"/>
            <a:chExt cx="948902" cy="357739"/>
          </a:xfrm>
        </p:grpSpPr>
        <p:sp>
          <p:nvSpPr>
            <p:cNvPr id="728" name="Shape 728"/>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729" name="Shape 729"/>
            <p:cNvSpPr/>
            <p:nvPr/>
          </p:nvSpPr>
          <p:spPr>
            <a:xfrm>
              <a:off x="138963" y="-2"/>
              <a:ext cx="670976" cy="357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Nouvel immigrant?</a:t>
              </a:r>
            </a:p>
          </p:txBody>
        </p:sp>
      </p:grpSp>
      <p:sp>
        <p:nvSpPr>
          <p:cNvPr id="731" name="Shape 731"/>
          <p:cNvSpPr/>
          <p:nvPr/>
        </p:nvSpPr>
        <p:spPr>
          <a:xfrm>
            <a:off x="3895085" y="3056319"/>
            <a:ext cx="328223" cy="654735"/>
          </a:xfrm>
          <a:prstGeom prst="line">
            <a:avLst/>
          </a:prstGeom>
          <a:ln>
            <a:solidFill>
              <a:srgbClr val="585858"/>
            </a:solidFill>
          </a:ln>
        </p:spPr>
        <p:txBody>
          <a:bodyPr lIns="45718" tIns="45718" rIns="45718" bIns="45718"/>
          <a:lstStyle/>
          <a:p>
            <a:endParaRPr/>
          </a:p>
        </p:txBody>
      </p:sp>
      <p:sp>
        <p:nvSpPr>
          <p:cNvPr id="732" name="Shape 732"/>
          <p:cNvSpPr/>
          <p:nvPr/>
        </p:nvSpPr>
        <p:spPr>
          <a:xfrm>
            <a:off x="5034917" y="2183271"/>
            <a:ext cx="2" cy="1955706"/>
          </a:xfrm>
          <a:prstGeom prst="line">
            <a:avLst/>
          </a:prstGeom>
          <a:ln>
            <a:solidFill>
              <a:srgbClr val="585858"/>
            </a:solidFill>
          </a:ln>
        </p:spPr>
        <p:txBody>
          <a:bodyPr lIns="45718" tIns="45718" rIns="45718" bIns="45718"/>
          <a:lstStyle/>
          <a:p>
            <a:endParaRPr/>
          </a:p>
        </p:txBody>
      </p:sp>
      <p:grpSp>
        <p:nvGrpSpPr>
          <p:cNvPr id="735" name="Group 735"/>
          <p:cNvGrpSpPr/>
          <p:nvPr/>
        </p:nvGrpSpPr>
        <p:grpSpPr>
          <a:xfrm>
            <a:off x="5112812" y="1386595"/>
            <a:ext cx="817505" cy="346503"/>
            <a:chOff x="-1" y="0"/>
            <a:chExt cx="817503" cy="346501"/>
          </a:xfrm>
        </p:grpSpPr>
        <p:sp>
          <p:nvSpPr>
            <p:cNvPr id="733" name="Shape 733"/>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734" name="Shape 734"/>
            <p:cNvSpPr/>
            <p:nvPr/>
          </p:nvSpPr>
          <p:spPr>
            <a:xfrm>
              <a:off x="119719" y="44971"/>
              <a:ext cx="578063" cy="2565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      Se sent-il en sécurité?</a:t>
              </a:r>
            </a:p>
          </p:txBody>
        </p:sp>
      </p:grpSp>
      <p:grpSp>
        <p:nvGrpSpPr>
          <p:cNvPr id="738" name="Group 738"/>
          <p:cNvGrpSpPr/>
          <p:nvPr/>
        </p:nvGrpSpPr>
        <p:grpSpPr>
          <a:xfrm>
            <a:off x="9130" y="937521"/>
            <a:ext cx="942353" cy="400075"/>
            <a:chOff x="0" y="-1637"/>
            <a:chExt cx="942351" cy="400073"/>
          </a:xfrm>
        </p:grpSpPr>
        <p:sp>
          <p:nvSpPr>
            <p:cNvPr id="736" name="Shape 736"/>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737" name="Shape 737"/>
            <p:cNvSpPr/>
            <p:nvPr/>
          </p:nvSpPr>
          <p:spPr>
            <a:xfrm>
              <a:off x="33193" y="-1637"/>
              <a:ext cx="771152"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Antécédents de violence?</a:t>
              </a:r>
            </a:p>
          </p:txBody>
        </p:sp>
      </p:grpSp>
      <p:sp>
        <p:nvSpPr>
          <p:cNvPr id="739" name="Shape 739"/>
          <p:cNvSpPr/>
          <p:nvPr/>
        </p:nvSpPr>
        <p:spPr>
          <a:xfrm flipH="1">
            <a:off x="203741" y="1356367"/>
            <a:ext cx="240109" cy="240109"/>
          </a:xfrm>
          <a:prstGeom prst="line">
            <a:avLst/>
          </a:prstGeom>
          <a:ln>
            <a:solidFill>
              <a:srgbClr val="585858"/>
            </a:solidFill>
          </a:ln>
        </p:spPr>
        <p:txBody>
          <a:bodyPr lIns="45718" tIns="45718" rIns="45718" bIns="45718"/>
          <a:lstStyle/>
          <a:p>
            <a:endParaRPr/>
          </a:p>
        </p:txBody>
      </p:sp>
      <p:sp>
        <p:nvSpPr>
          <p:cNvPr id="740" name="Shape 740"/>
          <p:cNvSpPr/>
          <p:nvPr/>
        </p:nvSpPr>
        <p:spPr>
          <a:xfrm flipH="1">
            <a:off x="388715" y="885849"/>
            <a:ext cx="1074392" cy="708819"/>
          </a:xfrm>
          <a:prstGeom prst="line">
            <a:avLst/>
          </a:prstGeom>
          <a:ln>
            <a:solidFill>
              <a:srgbClr val="585858"/>
            </a:solidFill>
          </a:ln>
        </p:spPr>
        <p:txBody>
          <a:bodyPr lIns="45718" tIns="45718" rIns="45718" bIns="45718"/>
          <a:lstStyle/>
          <a:p>
            <a:endParaRPr/>
          </a:p>
        </p:txBody>
      </p:sp>
      <p:grpSp>
        <p:nvGrpSpPr>
          <p:cNvPr id="743" name="Group 743"/>
          <p:cNvGrpSpPr/>
          <p:nvPr/>
        </p:nvGrpSpPr>
        <p:grpSpPr>
          <a:xfrm>
            <a:off x="3073698" y="1987870"/>
            <a:ext cx="1209376" cy="402157"/>
            <a:chOff x="0" y="22242"/>
            <a:chExt cx="1209375" cy="402156"/>
          </a:xfrm>
        </p:grpSpPr>
        <p:sp>
          <p:nvSpPr>
            <p:cNvPr id="741" name="Shape 741"/>
            <p:cNvSpPr/>
            <p:nvPr/>
          </p:nvSpPr>
          <p:spPr>
            <a:xfrm>
              <a:off x="0" y="22242"/>
              <a:ext cx="1101308" cy="40215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742" name="Shape 742"/>
            <p:cNvSpPr/>
            <p:nvPr/>
          </p:nvSpPr>
          <p:spPr>
            <a:xfrm>
              <a:off x="161281" y="23283"/>
              <a:ext cx="1048094"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Mal à l’aise avec les hommes/femmes?</a:t>
              </a:r>
            </a:p>
          </p:txBody>
        </p:sp>
      </p:grpSp>
      <p:sp>
        <p:nvSpPr>
          <p:cNvPr id="744" name="Shape 744"/>
          <p:cNvSpPr/>
          <p:nvPr/>
        </p:nvSpPr>
        <p:spPr>
          <a:xfrm flipH="1">
            <a:off x="2294150" y="2366844"/>
            <a:ext cx="1007851" cy="309294"/>
          </a:xfrm>
          <a:prstGeom prst="line">
            <a:avLst/>
          </a:prstGeom>
          <a:ln>
            <a:solidFill>
              <a:srgbClr val="585858"/>
            </a:solidFill>
          </a:ln>
        </p:spPr>
        <p:txBody>
          <a:bodyPr lIns="45718" tIns="45718" rIns="45718" bIns="45718"/>
          <a:lstStyle/>
          <a:p>
            <a:endParaRPr/>
          </a:p>
        </p:txBody>
      </p:sp>
      <p:grpSp>
        <p:nvGrpSpPr>
          <p:cNvPr id="747" name="Group 747"/>
          <p:cNvGrpSpPr/>
          <p:nvPr/>
        </p:nvGrpSpPr>
        <p:grpSpPr>
          <a:xfrm>
            <a:off x="2459977" y="842482"/>
            <a:ext cx="1233952" cy="400075"/>
            <a:chOff x="0" y="-21166"/>
            <a:chExt cx="1233950" cy="400073"/>
          </a:xfrm>
        </p:grpSpPr>
        <p:sp>
          <p:nvSpPr>
            <p:cNvPr id="745" name="Shape 745"/>
            <p:cNvSpPr/>
            <p:nvPr/>
          </p:nvSpPr>
          <p:spPr>
            <a:xfrm>
              <a:off x="0" y="3153"/>
              <a:ext cx="1233950" cy="35143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746" name="Shape 746"/>
            <p:cNvSpPr/>
            <p:nvPr/>
          </p:nvSpPr>
          <p:spPr>
            <a:xfrm>
              <a:off x="70904" y="-21166"/>
              <a:ext cx="982338"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Traumatisme intergénérationnel?</a:t>
              </a:r>
            </a:p>
          </p:txBody>
        </p:sp>
      </p:grpSp>
      <p:sp>
        <p:nvSpPr>
          <p:cNvPr id="748" name="Shape 748"/>
          <p:cNvSpPr/>
          <p:nvPr/>
        </p:nvSpPr>
        <p:spPr>
          <a:xfrm>
            <a:off x="2868016" y="1210333"/>
            <a:ext cx="1108652" cy="2722835"/>
          </a:xfrm>
          <a:prstGeom prst="line">
            <a:avLst/>
          </a:prstGeom>
          <a:ln>
            <a:solidFill>
              <a:srgbClr val="585858"/>
            </a:solidFill>
          </a:ln>
        </p:spPr>
        <p:txBody>
          <a:bodyPr lIns="45718" tIns="45718" rIns="45718" bIns="45718"/>
          <a:lstStyle/>
          <a:p>
            <a:endParaRPr/>
          </a:p>
        </p:txBody>
      </p:sp>
      <p:grpSp>
        <p:nvGrpSpPr>
          <p:cNvPr id="751" name="Group 751"/>
          <p:cNvGrpSpPr/>
          <p:nvPr/>
        </p:nvGrpSpPr>
        <p:grpSpPr>
          <a:xfrm>
            <a:off x="4822822" y="2987874"/>
            <a:ext cx="817505" cy="346503"/>
            <a:chOff x="-1" y="0"/>
            <a:chExt cx="817503" cy="346501"/>
          </a:xfrm>
        </p:grpSpPr>
        <p:sp>
          <p:nvSpPr>
            <p:cNvPr id="749" name="Shape 749"/>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750" name="Shape 750"/>
            <p:cNvSpPr/>
            <p:nvPr/>
          </p:nvSpPr>
          <p:spPr>
            <a:xfrm>
              <a:off x="119719" y="6871"/>
              <a:ext cx="578064" cy="3327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Violence familiale?</a:t>
              </a:r>
            </a:p>
          </p:txBody>
        </p:sp>
      </p:grpSp>
      <p:sp>
        <p:nvSpPr>
          <p:cNvPr id="752" name="Shape 752"/>
          <p:cNvSpPr/>
          <p:nvPr/>
        </p:nvSpPr>
        <p:spPr>
          <a:xfrm>
            <a:off x="5161917" y="3352622"/>
            <a:ext cx="2" cy="748101"/>
          </a:xfrm>
          <a:prstGeom prst="line">
            <a:avLst/>
          </a:prstGeom>
          <a:ln>
            <a:solidFill>
              <a:srgbClr val="585858"/>
            </a:solidFill>
          </a:ln>
        </p:spPr>
        <p:txBody>
          <a:bodyPr lIns="45718" tIns="45718" rIns="45718" bIns="45718"/>
          <a:lstStyle/>
          <a:p>
            <a:endParaRPr/>
          </a:p>
        </p:txBody>
      </p:sp>
      <p:grpSp>
        <p:nvGrpSpPr>
          <p:cNvPr id="755" name="Group 755"/>
          <p:cNvGrpSpPr/>
          <p:nvPr/>
        </p:nvGrpSpPr>
        <p:grpSpPr>
          <a:xfrm>
            <a:off x="5698620" y="599964"/>
            <a:ext cx="1002646" cy="830000"/>
            <a:chOff x="-14829" y="0"/>
            <a:chExt cx="1002643" cy="774891"/>
          </a:xfrm>
        </p:grpSpPr>
        <p:sp>
          <p:nvSpPr>
            <p:cNvPr id="753" name="Shape 753"/>
            <p:cNvSpPr/>
            <p:nvPr/>
          </p:nvSpPr>
          <p:spPr>
            <a:xfrm>
              <a:off x="0" y="0"/>
              <a:ext cx="912486" cy="77489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754" name="Shape 754"/>
            <p:cNvSpPr/>
            <p:nvPr/>
          </p:nvSpPr>
          <p:spPr>
            <a:xfrm>
              <a:off x="-14829" y="49836"/>
              <a:ext cx="1002643" cy="6752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ctr" rtl="0"/>
              <a:r>
                <a:rPr lang="fr-ca" b="0" i="0" u="none" baseline="0" dirty="0"/>
                <a:t> Quel est le niveau de fonctionnement du principal fournisseur de soins?</a:t>
              </a:r>
            </a:p>
          </p:txBody>
        </p:sp>
      </p:grpSp>
      <p:sp>
        <p:nvSpPr>
          <p:cNvPr id="756" name="Shape 756"/>
          <p:cNvSpPr/>
          <p:nvPr/>
        </p:nvSpPr>
        <p:spPr>
          <a:xfrm>
            <a:off x="6139402" y="1452917"/>
            <a:ext cx="181916" cy="1472063"/>
          </a:xfrm>
          <a:prstGeom prst="line">
            <a:avLst/>
          </a:prstGeom>
          <a:ln>
            <a:solidFill>
              <a:srgbClr val="585858"/>
            </a:solidFill>
          </a:ln>
        </p:spPr>
        <p:txBody>
          <a:bodyPr lIns="45718" tIns="45718" rIns="45718" bIns="45718"/>
          <a:lstStyle/>
          <a:p>
            <a:endParaRPr/>
          </a:p>
        </p:txBody>
      </p:sp>
      <p:grpSp>
        <p:nvGrpSpPr>
          <p:cNvPr id="759" name="Group 759"/>
          <p:cNvGrpSpPr/>
          <p:nvPr/>
        </p:nvGrpSpPr>
        <p:grpSpPr>
          <a:xfrm>
            <a:off x="862209" y="891856"/>
            <a:ext cx="945127" cy="491405"/>
            <a:chOff x="-1" y="0"/>
            <a:chExt cx="945126" cy="491403"/>
          </a:xfrm>
        </p:grpSpPr>
        <p:sp>
          <p:nvSpPr>
            <p:cNvPr id="757" name="Shape 757"/>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758" name="Shape 758"/>
            <p:cNvSpPr/>
            <p:nvPr/>
          </p:nvSpPr>
          <p:spPr>
            <a:xfrm>
              <a:off x="22169" y="45663"/>
              <a:ext cx="922956"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Problèmes sociaux à l’école?</a:t>
              </a:r>
            </a:p>
          </p:txBody>
        </p:sp>
      </p:grpSp>
      <p:sp>
        <p:nvSpPr>
          <p:cNvPr id="760" name="Shape 760"/>
          <p:cNvSpPr/>
          <p:nvPr/>
        </p:nvSpPr>
        <p:spPr>
          <a:xfrm flipH="1">
            <a:off x="1007133" y="1386670"/>
            <a:ext cx="242855" cy="242856"/>
          </a:xfrm>
          <a:prstGeom prst="line">
            <a:avLst/>
          </a:prstGeom>
          <a:ln>
            <a:solidFill>
              <a:srgbClr val="585858"/>
            </a:solidFill>
          </a:ln>
        </p:spPr>
        <p:txBody>
          <a:bodyPr lIns="45718" tIns="45718" rIns="45718" bIns="45718"/>
          <a:lstStyle/>
          <a:p>
            <a:endParaRPr/>
          </a:p>
        </p:txBody>
      </p:sp>
      <p:grpSp>
        <p:nvGrpSpPr>
          <p:cNvPr id="763" name="Group 763"/>
          <p:cNvGrpSpPr/>
          <p:nvPr/>
        </p:nvGrpSpPr>
        <p:grpSpPr>
          <a:xfrm>
            <a:off x="2073248" y="2017323"/>
            <a:ext cx="1091357" cy="430853"/>
            <a:chOff x="0" y="-11363"/>
            <a:chExt cx="1091355" cy="430851"/>
          </a:xfrm>
        </p:grpSpPr>
        <p:sp>
          <p:nvSpPr>
            <p:cNvPr id="761" name="Shape 761"/>
            <p:cNvSpPr/>
            <p:nvPr/>
          </p:nvSpPr>
          <p:spPr>
            <a:xfrm>
              <a:off x="0" y="31731"/>
              <a:ext cx="1091355" cy="34466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762" name="Shape 762"/>
            <p:cNvSpPr/>
            <p:nvPr/>
          </p:nvSpPr>
          <p:spPr>
            <a:xfrm>
              <a:off x="23253" y="-11363"/>
              <a:ext cx="908276" cy="4308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Attirance et incompatibilité?</a:t>
              </a:r>
            </a:p>
          </p:txBody>
        </p:sp>
      </p:grpSp>
      <p:sp>
        <p:nvSpPr>
          <p:cNvPr id="764" name="Shape 764"/>
          <p:cNvSpPr/>
          <p:nvPr/>
        </p:nvSpPr>
        <p:spPr>
          <a:xfrm>
            <a:off x="4010106" y="3739372"/>
            <a:ext cx="956661" cy="889232"/>
          </a:xfrm>
          <a:prstGeom prst="rect">
            <a:avLst/>
          </a:prstGeom>
          <a:gradFill>
            <a:gsLst>
              <a:gs pos="0">
                <a:srgbClr val="FFF615"/>
              </a:gs>
              <a:gs pos="100000">
                <a:schemeClr val="accent6">
                  <a:hueOff val="140423"/>
                  <a:lumOff val="24550"/>
                </a:schemeClr>
              </a:gs>
            </a:gsLst>
            <a:lin ang="16200000"/>
          </a:gradFill>
          <a:ln>
            <a:solidFill>
              <a:srgbClr val="000000"/>
            </a:solidFill>
          </a:ln>
          <a:effectLst>
            <a:outerShdw blurRad="38100" dist="23000" dir="5400000" rotWithShape="0">
              <a:srgbClr val="000000">
                <a:alpha val="35000"/>
              </a:srgbClr>
            </a:outerShdw>
          </a:effectLst>
        </p:spPr>
        <p:txBody>
          <a:bodyPr lIns="45718" tIns="45718" rIns="45718" bIns="45718" anchor="ctr"/>
          <a:lstStyle/>
          <a:p>
            <a:pPr algn="l" rtl="0">
              <a:defRPr>
                <a:solidFill>
                  <a:srgbClr val="FFFFFF"/>
                </a:solidFill>
              </a:defRPr>
            </a:pPr>
            <a:endParaRPr/>
          </a:p>
        </p:txBody>
      </p:sp>
      <p:sp>
        <p:nvSpPr>
          <p:cNvPr id="765" name="Shape 765"/>
          <p:cNvSpPr/>
          <p:nvPr/>
        </p:nvSpPr>
        <p:spPr>
          <a:xfrm>
            <a:off x="4003657" y="4085113"/>
            <a:ext cx="930632" cy="288822"/>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l" rtl="0"/>
            <a:r>
              <a:rPr lang="fr-ca" b="0" i="0" u="none" baseline="0"/>
              <a:t>CULTURE</a:t>
            </a:r>
          </a:p>
        </p:txBody>
      </p:sp>
      <p:sp>
        <p:nvSpPr>
          <p:cNvPr id="766" name="Shape 766"/>
          <p:cNvSpPr/>
          <p:nvPr/>
        </p:nvSpPr>
        <p:spPr>
          <a:xfrm>
            <a:off x="4537090" y="2033468"/>
            <a:ext cx="485102" cy="1792457"/>
          </a:xfrm>
          <a:custGeom>
            <a:avLst/>
            <a:gdLst/>
            <a:ahLst/>
            <a:cxnLst>
              <a:cxn ang="0">
                <a:pos x="wd2" y="hd2"/>
              </a:cxn>
              <a:cxn ang="5400000">
                <a:pos x="wd2" y="hd2"/>
              </a:cxn>
              <a:cxn ang="10800000">
                <a:pos x="wd2" y="hd2"/>
              </a:cxn>
              <a:cxn ang="16200000">
                <a:pos x="wd2" y="hd2"/>
              </a:cxn>
            </a:cxnLst>
            <a:rect l="0" t="0" r="r" b="b"/>
            <a:pathLst>
              <a:path w="21600" h="21600" extrusionOk="0">
                <a:moveTo>
                  <a:pt x="0" y="4292"/>
                </a:moveTo>
                <a:lnTo>
                  <a:pt x="10800" y="0"/>
                </a:lnTo>
                <a:lnTo>
                  <a:pt x="21600" y="4292"/>
                </a:lnTo>
                <a:lnTo>
                  <a:pt x="16200" y="4292"/>
                </a:lnTo>
                <a:lnTo>
                  <a:pt x="16200" y="21600"/>
                </a:lnTo>
                <a:lnTo>
                  <a:pt x="5400" y="21600"/>
                </a:lnTo>
                <a:lnTo>
                  <a:pt x="5400" y="4292"/>
                </a:lnTo>
                <a:close/>
              </a:path>
            </a:pathLst>
          </a:custGeom>
          <a:solidFill>
            <a:srgbClr val="FF311D"/>
          </a:solidFill>
          <a:ln>
            <a:solidFill>
              <a:srgbClr val="000000"/>
            </a:solidFill>
            <a:miter lim="400000"/>
          </a:ln>
          <a:effectLst>
            <a:outerShdw blurRad="38100" dist="23000" dir="5400000" rotWithShape="0">
              <a:srgbClr val="000000">
                <a:alpha val="35000"/>
              </a:srgbClr>
            </a:outerShdw>
          </a:effectLst>
        </p:spPr>
        <p:txBody>
          <a:bodyPr lIns="45718" tIns="45718" rIns="45718" bIns="45718" anchor="ctr"/>
          <a:lstStyle/>
          <a:p>
            <a:pPr algn="l" rtl="0">
              <a:defRPr sz="900"/>
            </a:pPr>
            <a:endParaRPr/>
          </a:p>
        </p:txBody>
      </p:sp>
      <p:sp>
        <p:nvSpPr>
          <p:cNvPr id="767" name="Shape 767"/>
          <p:cNvSpPr/>
          <p:nvPr/>
        </p:nvSpPr>
        <p:spPr>
          <a:xfrm>
            <a:off x="4406636" y="4458344"/>
            <a:ext cx="425702" cy="561302"/>
          </a:xfrm>
          <a:custGeom>
            <a:avLst/>
            <a:gdLst/>
            <a:ahLst/>
            <a:cxnLst>
              <a:cxn ang="0">
                <a:pos x="wd2" y="hd2"/>
              </a:cxn>
              <a:cxn ang="5400000">
                <a:pos x="wd2" y="hd2"/>
              </a:cxn>
              <a:cxn ang="10800000">
                <a:pos x="wd2" y="hd2"/>
              </a:cxn>
              <a:cxn ang="16200000">
                <a:pos x="wd2" y="hd2"/>
              </a:cxn>
            </a:cxnLst>
            <a:rect l="0" t="0" r="r" b="b"/>
            <a:pathLst>
              <a:path w="21600" h="21600" extrusionOk="0">
                <a:moveTo>
                  <a:pt x="0" y="13409"/>
                </a:moveTo>
                <a:lnTo>
                  <a:pt x="5400" y="13409"/>
                </a:lnTo>
                <a:lnTo>
                  <a:pt x="5400" y="0"/>
                </a:lnTo>
                <a:lnTo>
                  <a:pt x="16200" y="0"/>
                </a:lnTo>
                <a:lnTo>
                  <a:pt x="16200" y="13409"/>
                </a:lnTo>
                <a:lnTo>
                  <a:pt x="21600" y="13409"/>
                </a:lnTo>
                <a:lnTo>
                  <a:pt x="10800" y="21600"/>
                </a:lnTo>
                <a:close/>
              </a:path>
            </a:pathLst>
          </a:custGeom>
          <a:solidFill>
            <a:srgbClr val="FF0000"/>
          </a:solidFill>
          <a:ln>
            <a:solidFill>
              <a:srgbClr val="000000"/>
            </a:solidFill>
          </a:ln>
        </p:spPr>
        <p:txBody>
          <a:bodyPr lIns="45718" tIns="45718" rIns="45718" bIns="45718" anchor="ctr"/>
          <a:lstStyle/>
          <a:p>
            <a:endParaRPr/>
          </a:p>
        </p:txBody>
      </p:sp>
      <p:sp>
        <p:nvSpPr>
          <p:cNvPr id="768" name="Shape 768"/>
          <p:cNvSpPr/>
          <p:nvPr/>
        </p:nvSpPr>
        <p:spPr>
          <a:xfrm flipH="1">
            <a:off x="2483485" y="3759752"/>
            <a:ext cx="1694258" cy="342293"/>
          </a:xfrm>
          <a:prstGeom prst="rightArrow">
            <a:avLst>
              <a:gd name="adj1" fmla="val 50000"/>
              <a:gd name="adj2" fmla="val 50000"/>
            </a:avLst>
          </a:prstGeom>
          <a:solidFill>
            <a:srgbClr val="FF0000"/>
          </a:solidFill>
          <a:ln>
            <a:solidFill>
              <a:srgbClr val="000000"/>
            </a:solidFill>
          </a:ln>
        </p:spPr>
        <p:txBody>
          <a:bodyPr lIns="45718" tIns="45718" rIns="45718" bIns="45718" anchor="ctr"/>
          <a:lstStyle/>
          <a:p>
            <a:endParaRPr/>
          </a:p>
        </p:txBody>
      </p:sp>
      <p:sp>
        <p:nvSpPr>
          <p:cNvPr id="769" name="Shape 769"/>
          <p:cNvSpPr/>
          <p:nvPr/>
        </p:nvSpPr>
        <p:spPr>
          <a:xfrm>
            <a:off x="4841869" y="3802691"/>
            <a:ext cx="1845903" cy="460502"/>
          </a:xfrm>
          <a:prstGeom prst="rightArrow">
            <a:avLst>
              <a:gd name="adj1" fmla="val 50000"/>
              <a:gd name="adj2" fmla="val 50000"/>
            </a:avLst>
          </a:prstGeom>
          <a:solidFill>
            <a:srgbClr val="FF0000"/>
          </a:solidFill>
          <a:ln>
            <a:solidFill>
              <a:srgbClr val="000000"/>
            </a:solidFill>
          </a:ln>
        </p:spPr>
        <p:txBody>
          <a:bodyPr lIns="45718" tIns="45718" rIns="45718" bIns="45718" anchor="ctr"/>
          <a:lstStyle/>
          <a:p>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52"/>
                                        </p:tgtEl>
                                        <p:attrNameLst>
                                          <p:attrName>style.visibility</p:attrName>
                                        </p:attrNameLst>
                                      </p:cBhvr>
                                      <p:to>
                                        <p:strVal val="visible"/>
                                      </p:to>
                                    </p:set>
                                    <p:animEffect transition="in" filter="dissolve">
                                      <p:cBhvr>
                                        <p:cTn id="7" dur="49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Shape 771"/>
          <p:cNvSpPr>
            <a:spLocks noGrp="1"/>
          </p:cNvSpPr>
          <p:nvPr>
            <p:ph type="title"/>
          </p:nvPr>
        </p:nvSpPr>
        <p:spPr>
          <a:xfrm>
            <a:off x="-11555" y="-6462"/>
            <a:ext cx="9167111" cy="5133978"/>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lgn="l" rtl="0">
              <a:defRPr sz="1400"/>
            </a:pPr>
            <a:endParaRPr dirty="0"/>
          </a:p>
          <a:p>
            <a:pPr algn="l" rtl="0">
              <a:defRPr sz="1400"/>
            </a:pPr>
            <a:endParaRPr dirty="0"/>
          </a:p>
          <a:p>
            <a:pPr algn="l" rtl="0">
              <a:defRPr sz="1400"/>
            </a:pPr>
            <a:endParaRPr dirty="0"/>
          </a:p>
          <a:p>
            <a:pPr algn="l" rtl="0">
              <a:defRPr sz="1400"/>
            </a:pPr>
            <a:endParaRPr dirty="0"/>
          </a:p>
          <a:p>
            <a:pPr algn="l" rtl="0">
              <a:defRPr sz="1900">
                <a:uFill>
                  <a:solidFill>
                    <a:srgbClr val="3C899E"/>
                  </a:solidFill>
                </a:uFill>
                <a:latin typeface="Impact"/>
                <a:ea typeface="Impact"/>
                <a:cs typeface="Impact"/>
                <a:sym typeface="Impact"/>
              </a:defRPr>
            </a:pPr>
            <a:r>
              <a:rPr lang="fr-ca" b="0" i="0" u="none" baseline="0" dirty="0"/>
              <a:t>« Les témoignages de l’histoire et l’étude de milliers de cultures diverses à travers le monde témoignent du pouvoir écrasant et coercitif de la culture pour </a:t>
            </a:r>
            <a:r>
              <a:rPr lang="fr-ca" dirty="0"/>
              <a:t>représent</a:t>
            </a:r>
            <a:r>
              <a:rPr lang="fr-ca" b="0" i="0" u="none" baseline="0" dirty="0"/>
              <a:t>er qui nous sommes et ce que nous croyons. » </a:t>
            </a:r>
            <a:r>
              <a:rPr lang="fr-ca" sz="800" b="0" i="0" u="none" baseline="0" dirty="0">
                <a:latin typeface="Times New Roman"/>
                <a:ea typeface="Times New Roman"/>
                <a:cs typeface="Times New Roman"/>
                <a:sym typeface="Times New Roman"/>
              </a:rPr>
              <a:t>(</a:t>
            </a:r>
            <a:r>
              <a:rPr lang="fr-ca" sz="800" b="0" i="0" u="none" baseline="0" dirty="0" err="1">
                <a:latin typeface="Times New Roman"/>
                <a:ea typeface="Times New Roman"/>
                <a:cs typeface="Times New Roman"/>
                <a:sym typeface="Times New Roman"/>
              </a:rPr>
              <a:t>Smedley</a:t>
            </a:r>
            <a:r>
              <a:rPr lang="fr-ca" sz="800" b="0" i="0" u="none" baseline="0" dirty="0">
                <a:latin typeface="Times New Roman"/>
                <a:ea typeface="Times New Roman"/>
                <a:cs typeface="Times New Roman"/>
                <a:sym typeface="Times New Roman"/>
              </a:rPr>
              <a:t> et </a:t>
            </a:r>
            <a:r>
              <a:rPr lang="fr-ca" sz="800" b="0" i="0" u="none" baseline="0" dirty="0" err="1">
                <a:latin typeface="Times New Roman"/>
                <a:ea typeface="Times New Roman"/>
                <a:cs typeface="Times New Roman"/>
                <a:sym typeface="Times New Roman"/>
              </a:rPr>
              <a:t>Smedley</a:t>
            </a:r>
            <a:r>
              <a:rPr lang="fr-ca" sz="800" b="0" i="0" u="none" baseline="0" dirty="0">
                <a:latin typeface="Times New Roman"/>
                <a:ea typeface="Times New Roman"/>
                <a:cs typeface="Times New Roman"/>
                <a:sym typeface="Times New Roman"/>
              </a:rPr>
              <a:t>, 2005, p. 17)</a:t>
            </a:r>
            <a:r>
              <a:rPr lang="fr-ca" sz="1400" b="0" i="0" u="none" baseline="0" dirty="0">
                <a:latin typeface="+mj-lt"/>
                <a:ea typeface="+mj-ea"/>
                <a:cs typeface="+mj-cs"/>
                <a:sym typeface="Arial"/>
              </a:rPr>
              <a:t> </a:t>
            </a:r>
            <a:endParaRPr sz="1400" dirty="0"/>
          </a:p>
          <a:p>
            <a:pPr algn="l" rtl="0">
              <a:defRPr sz="1400">
                <a:uFill>
                  <a:solidFill>
                    <a:srgbClr val="3C899E"/>
                  </a:solidFill>
                </a:uFill>
              </a:defRPr>
            </a:pPr>
            <a:endParaRPr sz="1400" dirty="0"/>
          </a:p>
          <a:p>
            <a:pPr algn="l" rtl="0">
              <a:defRPr sz="1900">
                <a:uFill>
                  <a:solidFill>
                    <a:srgbClr val="3C899E"/>
                  </a:solidFill>
                </a:uFill>
                <a:latin typeface="Impact"/>
                <a:ea typeface="Impact"/>
                <a:cs typeface="Impact"/>
                <a:sym typeface="Impact"/>
              </a:defRPr>
            </a:pPr>
            <a:endParaRPr sz="1400" dirty="0"/>
          </a:p>
          <a:p>
            <a:pPr algn="l" rtl="0">
              <a:defRPr sz="1900">
                <a:uFill>
                  <a:solidFill>
                    <a:srgbClr val="3C899E"/>
                  </a:solidFill>
                </a:uFill>
                <a:latin typeface="Impact"/>
                <a:ea typeface="Impact"/>
                <a:cs typeface="Impact"/>
                <a:sym typeface="Impact"/>
              </a:defRPr>
            </a:pPr>
            <a:endParaRPr sz="1400" dirty="0"/>
          </a:p>
          <a:p>
            <a:pPr algn="l" rtl="0">
              <a:defRPr sz="1900">
                <a:uFill>
                  <a:solidFill>
                    <a:srgbClr val="3C899E"/>
                  </a:solidFill>
                </a:uFill>
                <a:latin typeface="Impact"/>
                <a:ea typeface="Impact"/>
                <a:cs typeface="Impact"/>
                <a:sym typeface="Impact"/>
              </a:defRPr>
            </a:pPr>
            <a:endParaRPr sz="1400" dirty="0"/>
          </a:p>
          <a:p>
            <a:pPr algn="l" rtl="0">
              <a:defRPr sz="1900">
                <a:uFill>
                  <a:solidFill>
                    <a:srgbClr val="3C899E"/>
                  </a:solidFill>
                </a:uFill>
                <a:latin typeface="Impact"/>
                <a:ea typeface="Impact"/>
                <a:cs typeface="Impact"/>
                <a:sym typeface="Impact"/>
              </a:defRPr>
            </a:pPr>
            <a:endParaRPr sz="1400" dirty="0"/>
          </a:p>
          <a:p>
            <a:pPr algn="l" rtl="0">
              <a:defRPr sz="1900">
                <a:uFill>
                  <a:solidFill>
                    <a:srgbClr val="3C899E"/>
                  </a:solidFill>
                </a:uFill>
                <a:latin typeface="Impact"/>
                <a:ea typeface="Impact"/>
                <a:cs typeface="Impact"/>
                <a:sym typeface="Impact"/>
              </a:defRPr>
            </a:pPr>
            <a:r>
              <a:rPr lang="fr-ca" b="0" i="0" u="none" baseline="0" dirty="0"/>
              <a:t>« La croyance selon laquelle on peut comprendre entièrement une culture est naïve, car même sa propre culture d’origine est susceptible d’être diverse et multiforme. »</a:t>
            </a:r>
            <a:r>
              <a:rPr lang="fr-ca" sz="1400" b="0" i="0" u="none" baseline="0" dirty="0">
                <a:latin typeface="+mj-lt"/>
                <a:ea typeface="+mj-ea"/>
                <a:cs typeface="+mj-cs"/>
                <a:sym typeface="Arial"/>
              </a:rPr>
              <a:t> </a:t>
            </a:r>
            <a:r>
              <a:rPr lang="fr-ca" sz="800" b="0" i="0" u="none" baseline="0" dirty="0">
                <a:latin typeface="Times New Roman"/>
                <a:ea typeface="Times New Roman"/>
                <a:cs typeface="Times New Roman"/>
                <a:sym typeface="Times New Roman"/>
              </a:rPr>
              <a:t>(Barber Rioja et Rosenfeld, 2018, p. 2) </a:t>
            </a:r>
          </a:p>
        </p:txBody>
      </p:sp>
      <p:sp>
        <p:nvSpPr>
          <p:cNvPr id="772" name="Shape 772"/>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26</a:t>
            </a:fld>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2CAFF"/>
        </a:solidFill>
        <a:effectLst/>
      </p:bgPr>
    </p:bg>
    <p:spTree>
      <p:nvGrpSpPr>
        <p:cNvPr id="1" name=""/>
        <p:cNvGrpSpPr/>
        <p:nvPr/>
      </p:nvGrpSpPr>
      <p:grpSpPr>
        <a:xfrm>
          <a:off x="0" y="0"/>
          <a:ext cx="0" cy="0"/>
          <a:chOff x="0" y="0"/>
          <a:chExt cx="0" cy="0"/>
        </a:xfrm>
      </p:grpSpPr>
      <p:sp>
        <p:nvSpPr>
          <p:cNvPr id="774" name="Shape 774"/>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27</a:t>
            </a:fld>
            <a:endParaRPr/>
          </a:p>
        </p:txBody>
      </p:sp>
      <p:pic>
        <p:nvPicPr>
          <p:cNvPr id="775" name="image11.png"/>
          <p:cNvPicPr>
            <a:picLocks noChangeAspect="1"/>
          </p:cNvPicPr>
          <p:nvPr/>
        </p:nvPicPr>
        <p:blipFill>
          <a:blip r:embed="rId2"/>
          <a:stretch>
            <a:fillRect/>
          </a:stretch>
        </p:blipFill>
        <p:spPr>
          <a:xfrm>
            <a:off x="-41768" y="14591"/>
            <a:ext cx="4071828" cy="5223026"/>
          </a:xfrm>
          <a:prstGeom prst="rect">
            <a:avLst/>
          </a:prstGeom>
          <a:ln w="12700">
            <a:miter lim="400000"/>
          </a:ln>
        </p:spPr>
      </p:pic>
      <p:sp>
        <p:nvSpPr>
          <p:cNvPr id="776" name="Shape 776"/>
          <p:cNvSpPr/>
          <p:nvPr/>
        </p:nvSpPr>
        <p:spPr>
          <a:xfrm>
            <a:off x="4255287" y="1335137"/>
            <a:ext cx="4920574" cy="89254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l" defTabSz="457200" rtl="0">
              <a:defRPr sz="2600">
                <a:latin typeface="Impact"/>
                <a:ea typeface="Impact"/>
                <a:cs typeface="Impact"/>
                <a:sym typeface="Impact"/>
              </a:defRPr>
            </a:pPr>
            <a:r>
              <a:rPr lang="fr-ca" b="0" i="0" u="none" baseline="0" dirty="0"/>
              <a:t>L’« iceberg complet » produit la  </a:t>
            </a:r>
          </a:p>
          <a:p>
            <a:pPr algn="l" defTabSz="457200" rtl="0">
              <a:defRPr sz="2600">
                <a:latin typeface="Impact"/>
                <a:ea typeface="Impact"/>
                <a:cs typeface="Impact"/>
                <a:sym typeface="Impact"/>
              </a:defRPr>
            </a:pPr>
            <a:r>
              <a:rPr lang="fr-ca" b="0" i="0" u="none" baseline="0" dirty="0"/>
              <a:t>perspective culturelle de l’individu.</a:t>
            </a:r>
          </a:p>
        </p:txBody>
      </p:sp>
      <p:sp>
        <p:nvSpPr>
          <p:cNvPr id="777" name="Shape 777"/>
          <p:cNvSpPr/>
          <p:nvPr/>
        </p:nvSpPr>
        <p:spPr>
          <a:xfrm>
            <a:off x="4763287" y="4715605"/>
            <a:ext cx="1248925" cy="20142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457200">
              <a:defRPr sz="800">
                <a:latin typeface="Times New Roman"/>
                <a:ea typeface="Times New Roman"/>
                <a:cs typeface="Times New Roman"/>
                <a:sym typeface="Times New Roman"/>
              </a:defRPr>
            </a:lvl1pPr>
          </a:lstStyle>
          <a:p>
            <a:pPr algn="l" rtl="0"/>
            <a:r>
              <a:rPr lang="fr-ca" b="0" i="0" u="none" baseline="0"/>
              <a:t>Earthly Mission Crew, 2022</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1" name="Group 781"/>
          <p:cNvGrpSpPr/>
          <p:nvPr/>
        </p:nvGrpSpPr>
        <p:grpSpPr>
          <a:xfrm>
            <a:off x="3238848" y="497325"/>
            <a:ext cx="4488305" cy="1635901"/>
            <a:chOff x="0" y="0"/>
            <a:chExt cx="4488303" cy="1635899"/>
          </a:xfrm>
        </p:grpSpPr>
        <p:sp>
          <p:nvSpPr>
            <p:cNvPr id="779" name="Shape 779"/>
            <p:cNvSpPr/>
            <p:nvPr/>
          </p:nvSpPr>
          <p:spPr>
            <a:xfrm>
              <a:off x="-1" y="0"/>
              <a:ext cx="4488305" cy="1635900"/>
            </a:xfrm>
            <a:prstGeom prst="rect">
              <a:avLst/>
            </a:prstGeom>
            <a:solidFill>
              <a:srgbClr val="FFFFFF"/>
            </a:solidFill>
            <a:ln w="12700" cap="flat">
              <a:noFill/>
              <a:miter lim="400000"/>
            </a:ln>
            <a:effectLst/>
          </p:spPr>
          <p:txBody>
            <a:bodyPr wrap="square" lIns="45718" tIns="45718" rIns="45718" bIns="45718" numCol="1" anchor="t">
              <a:noAutofit/>
            </a:bodyPr>
            <a:lstStyle/>
            <a:p>
              <a:endParaRPr/>
            </a:p>
          </p:txBody>
        </p:sp>
        <p:sp>
          <p:nvSpPr>
            <p:cNvPr id="780" name="Shape 780"/>
            <p:cNvSpPr/>
            <p:nvPr/>
          </p:nvSpPr>
          <p:spPr>
            <a:xfrm>
              <a:off x="-1" y="-1"/>
              <a:ext cx="4488305" cy="13466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t">
              <a:spAutoFit/>
            </a:bodyPr>
            <a:lstStyle/>
            <a:p>
              <a:pPr algn="l" rtl="0">
                <a:defRPr sz="1100"/>
              </a:pPr>
              <a:r>
                <a:rPr lang="fr-ca" b="0" i="0" u="none" baseline="0"/>
                <a:t>		 	 	 		</a:t>
              </a:r>
            </a:p>
            <a:p>
              <a:pPr algn="l" rtl="0">
                <a:defRPr b="1" i="1"/>
              </a:pPr>
              <a:r>
                <a:rPr lang="fr-ca" b="0" i="0" u="none" baseline="0"/>
                <a:t>   					</a:t>
              </a:r>
              <a:endParaRPr sz="1100"/>
            </a:p>
            <a:p>
              <a:pPr algn="l" rtl="0">
                <a:defRPr sz="1100"/>
              </a:pPr>
              <a:r>
                <a:rPr lang="fr-ca" b="0" i="0" u="none" baseline="0"/>
                <a:t>				</a:t>
              </a:r>
            </a:p>
            <a:p>
              <a:pPr algn="l" rtl="0">
                <a:defRPr sz="1100"/>
              </a:pPr>
              <a:r>
                <a:rPr lang="fr-ca" b="0" i="0" u="none" baseline="0"/>
                <a:t>			</a:t>
              </a:r>
            </a:p>
            <a:p>
              <a:pPr algn="l" rtl="0">
                <a:defRPr sz="1100"/>
              </a:pPr>
              <a:r>
                <a:rPr lang="fr-ca" b="0" i="0" u="none" baseline="0"/>
                <a:t>		</a:t>
              </a:r>
            </a:p>
          </p:txBody>
        </p:sp>
      </p:grpSp>
      <p:grpSp>
        <p:nvGrpSpPr>
          <p:cNvPr id="785" name="Group 785"/>
          <p:cNvGrpSpPr/>
          <p:nvPr/>
        </p:nvGrpSpPr>
        <p:grpSpPr>
          <a:xfrm>
            <a:off x="4097435" y="599965"/>
            <a:ext cx="822903" cy="822904"/>
            <a:chOff x="0" y="0"/>
            <a:chExt cx="822902" cy="822902"/>
          </a:xfrm>
        </p:grpSpPr>
        <p:sp>
          <p:nvSpPr>
            <p:cNvPr id="782" name="Shape 782"/>
            <p:cNvSpPr/>
            <p:nvPr/>
          </p:nvSpPr>
          <p:spPr>
            <a:xfrm>
              <a:off x="0" y="0"/>
              <a:ext cx="822902" cy="822902"/>
            </a:xfrm>
            <a:prstGeom prst="ellipse">
              <a:avLst/>
            </a:prstGeom>
            <a:solidFill>
              <a:srgbClr val="D9D9D9"/>
            </a:solidFill>
            <a:ln w="12700" cap="flat">
              <a:noFill/>
              <a:miter lim="400000"/>
            </a:ln>
            <a:effectLst/>
          </p:spPr>
          <p:txBody>
            <a:bodyPr wrap="square" lIns="45718" tIns="45718" rIns="45718" bIns="45718" numCol="1" anchor="ctr">
              <a:noAutofit/>
            </a:bodyPr>
            <a:lstStyle/>
            <a:p>
              <a:endParaRPr/>
            </a:p>
          </p:txBody>
        </p:sp>
        <p:sp>
          <p:nvSpPr>
            <p:cNvPr id="783" name="Shape 783"/>
            <p:cNvSpPr/>
            <p:nvPr/>
          </p:nvSpPr>
          <p:spPr>
            <a:xfrm>
              <a:off x="236773" y="245536"/>
              <a:ext cx="349353" cy="857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784" name="Shape 784"/>
            <p:cNvSpPr/>
            <p:nvPr/>
          </p:nvSpPr>
          <p:spPr>
            <a:xfrm>
              <a:off x="-1" y="-1"/>
              <a:ext cx="822904" cy="822904"/>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6640"/>
                  </a:moveTo>
                  <a:cubicBezTo>
                    <a:pt x="8849" y="16306"/>
                    <a:pt x="12747" y="16306"/>
                    <a:pt x="16640" y="1664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9525" cap="flat">
              <a:solidFill>
                <a:srgbClr val="585858"/>
              </a:solidFill>
              <a:prstDash val="solid"/>
              <a:round/>
            </a:ln>
            <a:effectLst/>
          </p:spPr>
          <p:txBody>
            <a:bodyPr wrap="square" lIns="45718" tIns="45718" rIns="45718" bIns="45718" numCol="1" anchor="ctr">
              <a:noAutofit/>
            </a:bodyPr>
            <a:lstStyle/>
            <a:p>
              <a:endParaRPr/>
            </a:p>
          </p:txBody>
        </p:sp>
      </p:grpSp>
      <p:sp>
        <p:nvSpPr>
          <p:cNvPr id="786" name="Shape 786"/>
          <p:cNvSpPr/>
          <p:nvPr/>
        </p:nvSpPr>
        <p:spPr>
          <a:xfrm>
            <a:off x="4960399" y="2492099"/>
            <a:ext cx="1395003" cy="1537202"/>
          </a:xfrm>
          <a:prstGeom prst="line">
            <a:avLst/>
          </a:prstGeom>
          <a:ln>
            <a:solidFill>
              <a:srgbClr val="585858"/>
            </a:solidFill>
          </a:ln>
        </p:spPr>
        <p:txBody>
          <a:bodyPr lIns="45718" tIns="45718" rIns="45718" bIns="45718"/>
          <a:lstStyle/>
          <a:p>
            <a:endParaRPr/>
          </a:p>
        </p:txBody>
      </p:sp>
      <p:grpSp>
        <p:nvGrpSpPr>
          <p:cNvPr id="789" name="Group 789"/>
          <p:cNvGrpSpPr/>
          <p:nvPr/>
        </p:nvGrpSpPr>
        <p:grpSpPr>
          <a:xfrm>
            <a:off x="990824" y="3931925"/>
            <a:ext cx="1359002" cy="822902"/>
            <a:chOff x="0" y="0"/>
            <a:chExt cx="1359001" cy="822901"/>
          </a:xfrm>
        </p:grpSpPr>
        <p:sp>
          <p:nvSpPr>
            <p:cNvPr id="787" name="Shape 787"/>
            <p:cNvSpPr/>
            <p:nvPr/>
          </p:nvSpPr>
          <p:spPr>
            <a:xfrm>
              <a:off x="-1" y="-1"/>
              <a:ext cx="13590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788" name="Shape 788"/>
            <p:cNvSpPr/>
            <p:nvPr/>
          </p:nvSpPr>
          <p:spPr>
            <a:xfrm>
              <a:off x="-1" y="221332"/>
              <a:ext cx="1359003"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Santé mentale</a:t>
              </a:r>
            </a:p>
          </p:txBody>
        </p:sp>
      </p:grpSp>
      <p:grpSp>
        <p:nvGrpSpPr>
          <p:cNvPr id="792" name="Group 792"/>
          <p:cNvGrpSpPr/>
          <p:nvPr/>
        </p:nvGrpSpPr>
        <p:grpSpPr>
          <a:xfrm>
            <a:off x="6355399" y="4029300"/>
            <a:ext cx="1495204" cy="822902"/>
            <a:chOff x="-1" y="0"/>
            <a:chExt cx="1495203" cy="822901"/>
          </a:xfrm>
        </p:grpSpPr>
        <p:sp>
          <p:nvSpPr>
            <p:cNvPr id="790" name="Shape 790"/>
            <p:cNvSpPr/>
            <p:nvPr/>
          </p:nvSpPr>
          <p:spPr>
            <a:xfrm>
              <a:off x="-2" y="-1"/>
              <a:ext cx="1495204"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791" name="Shape 791"/>
            <p:cNvSpPr/>
            <p:nvPr/>
          </p:nvSpPr>
          <p:spPr>
            <a:xfrm>
              <a:off x="-2" y="221332"/>
              <a:ext cx="1495204"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Communication</a:t>
              </a:r>
            </a:p>
          </p:txBody>
        </p:sp>
      </p:grpSp>
      <p:sp>
        <p:nvSpPr>
          <p:cNvPr id="793" name="Shape 793"/>
          <p:cNvSpPr/>
          <p:nvPr/>
        </p:nvSpPr>
        <p:spPr>
          <a:xfrm>
            <a:off x="5117863" y="1108131"/>
            <a:ext cx="2383955" cy="1627972"/>
          </a:xfrm>
          <a:prstGeom prst="line">
            <a:avLst/>
          </a:prstGeom>
          <a:ln>
            <a:solidFill>
              <a:srgbClr val="585858"/>
            </a:solidFill>
          </a:ln>
        </p:spPr>
        <p:txBody>
          <a:bodyPr lIns="45718" tIns="45718" rIns="45718" bIns="45718"/>
          <a:lstStyle/>
          <a:p>
            <a:endParaRPr/>
          </a:p>
        </p:txBody>
      </p:sp>
      <p:grpSp>
        <p:nvGrpSpPr>
          <p:cNvPr id="796" name="Group 796"/>
          <p:cNvGrpSpPr/>
          <p:nvPr/>
        </p:nvGrpSpPr>
        <p:grpSpPr>
          <a:xfrm>
            <a:off x="7295824" y="2699475"/>
            <a:ext cx="1570204" cy="923295"/>
            <a:chOff x="-1" y="-50198"/>
            <a:chExt cx="1570203" cy="923293"/>
          </a:xfrm>
        </p:grpSpPr>
        <p:sp>
          <p:nvSpPr>
            <p:cNvPr id="794" name="Shape 794"/>
            <p:cNvSpPr/>
            <p:nvPr/>
          </p:nvSpPr>
          <p:spPr>
            <a:xfrm>
              <a:off x="-1" y="-1"/>
              <a:ext cx="1570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795" name="Shape 795"/>
            <p:cNvSpPr/>
            <p:nvPr/>
          </p:nvSpPr>
          <p:spPr>
            <a:xfrm>
              <a:off x="-1" y="-50198"/>
              <a:ext cx="1570203" cy="9232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sz="1200" b="0" i="0" u="none" baseline="0" dirty="0"/>
                <a:t>Besoin de renseignements sur le processus d’entrevue</a:t>
              </a:r>
            </a:p>
          </p:txBody>
        </p:sp>
      </p:grpSp>
      <p:sp>
        <p:nvSpPr>
          <p:cNvPr id="797" name="Shape 797"/>
          <p:cNvSpPr/>
          <p:nvPr/>
        </p:nvSpPr>
        <p:spPr>
          <a:xfrm>
            <a:off x="4357335" y="1641385"/>
            <a:ext cx="268465" cy="2087942"/>
          </a:xfrm>
          <a:prstGeom prst="line">
            <a:avLst/>
          </a:prstGeom>
          <a:ln>
            <a:solidFill>
              <a:srgbClr val="585858"/>
            </a:solidFill>
          </a:ln>
        </p:spPr>
        <p:txBody>
          <a:bodyPr lIns="45718" tIns="45718" rIns="45718" bIns="45718"/>
          <a:lstStyle/>
          <a:p>
            <a:endParaRPr/>
          </a:p>
        </p:txBody>
      </p:sp>
      <p:sp>
        <p:nvSpPr>
          <p:cNvPr id="798" name="Shape 798"/>
          <p:cNvSpPr/>
          <p:nvPr/>
        </p:nvSpPr>
        <p:spPr>
          <a:xfrm flipH="1">
            <a:off x="2325748" y="1544824"/>
            <a:ext cx="1746127" cy="1022830"/>
          </a:xfrm>
          <a:prstGeom prst="line">
            <a:avLst/>
          </a:prstGeom>
          <a:ln>
            <a:solidFill>
              <a:srgbClr val="585858"/>
            </a:solidFill>
          </a:ln>
        </p:spPr>
        <p:txBody>
          <a:bodyPr lIns="45718" tIns="45718" rIns="45718" bIns="45718"/>
          <a:lstStyle/>
          <a:p>
            <a:endParaRPr/>
          </a:p>
        </p:txBody>
      </p:sp>
      <p:grpSp>
        <p:nvGrpSpPr>
          <p:cNvPr id="801" name="Group 801"/>
          <p:cNvGrpSpPr/>
          <p:nvPr/>
        </p:nvGrpSpPr>
        <p:grpSpPr>
          <a:xfrm>
            <a:off x="1170521" y="2399739"/>
            <a:ext cx="1179305" cy="892518"/>
            <a:chOff x="-2" y="-32109"/>
            <a:chExt cx="1179304" cy="892516"/>
          </a:xfrm>
        </p:grpSpPr>
        <p:sp>
          <p:nvSpPr>
            <p:cNvPr id="799" name="Shape 799"/>
            <p:cNvSpPr/>
            <p:nvPr/>
          </p:nvSpPr>
          <p:spPr>
            <a:xfrm>
              <a:off x="-2" y="-2"/>
              <a:ext cx="1179304"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sz="1100"/>
            </a:p>
          </p:txBody>
        </p:sp>
        <p:sp>
          <p:nvSpPr>
            <p:cNvPr id="800" name="Shape 800"/>
            <p:cNvSpPr/>
            <p:nvPr/>
          </p:nvSpPr>
          <p:spPr>
            <a:xfrm>
              <a:off x="-2" y="-32109"/>
              <a:ext cx="1179304" cy="8925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sz="1100" b="0" i="0" u="none" baseline="0" dirty="0"/>
                <a:t>Besoins relatifs à la relation </a:t>
              </a:r>
              <a:r>
                <a:rPr lang="fr-ca" sz="1000" b="0" i="0" u="none" baseline="0" dirty="0"/>
                <a:t>avec</a:t>
              </a:r>
              <a:r>
                <a:rPr lang="fr-ca" sz="1100" b="0" i="0" u="none" baseline="0" dirty="0"/>
                <a:t> le chargé d’entrevues</a:t>
              </a:r>
            </a:p>
          </p:txBody>
        </p:sp>
      </p:grpSp>
      <p:sp>
        <p:nvSpPr>
          <p:cNvPr id="802" name="Shape 802"/>
          <p:cNvSpPr/>
          <p:nvPr/>
        </p:nvSpPr>
        <p:spPr>
          <a:xfrm flipH="1">
            <a:off x="3255050" y="1733854"/>
            <a:ext cx="993711" cy="2513597"/>
          </a:xfrm>
          <a:prstGeom prst="line">
            <a:avLst/>
          </a:prstGeom>
          <a:ln>
            <a:solidFill>
              <a:srgbClr val="585858"/>
            </a:solidFill>
          </a:ln>
        </p:spPr>
        <p:txBody>
          <a:bodyPr lIns="45718" tIns="45718" rIns="45718" bIns="45718"/>
          <a:lstStyle/>
          <a:p>
            <a:endParaRPr/>
          </a:p>
        </p:txBody>
      </p:sp>
      <p:grpSp>
        <p:nvGrpSpPr>
          <p:cNvPr id="805" name="Group 805"/>
          <p:cNvGrpSpPr/>
          <p:nvPr/>
        </p:nvGrpSpPr>
        <p:grpSpPr>
          <a:xfrm>
            <a:off x="2399800" y="4312974"/>
            <a:ext cx="1570202" cy="764704"/>
            <a:chOff x="0" y="-1"/>
            <a:chExt cx="1570201" cy="764703"/>
          </a:xfrm>
        </p:grpSpPr>
        <p:sp>
          <p:nvSpPr>
            <p:cNvPr id="803" name="Shape 803"/>
            <p:cNvSpPr/>
            <p:nvPr/>
          </p:nvSpPr>
          <p:spPr>
            <a:xfrm>
              <a:off x="-1" y="-2"/>
              <a:ext cx="1570203" cy="764705"/>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804" name="Shape 804"/>
            <p:cNvSpPr/>
            <p:nvPr/>
          </p:nvSpPr>
          <p:spPr>
            <a:xfrm>
              <a:off x="-1" y="192233"/>
              <a:ext cx="1570203" cy="3802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Aptitudes physiques</a:t>
              </a:r>
            </a:p>
          </p:txBody>
        </p:sp>
      </p:grpSp>
      <p:sp>
        <p:nvSpPr>
          <p:cNvPr id="806" name="Shape 806"/>
          <p:cNvSpPr/>
          <p:nvPr/>
        </p:nvSpPr>
        <p:spPr>
          <a:xfrm>
            <a:off x="4531869" y="1640779"/>
            <a:ext cx="1029933" cy="2476172"/>
          </a:xfrm>
          <a:prstGeom prst="line">
            <a:avLst/>
          </a:prstGeom>
          <a:ln>
            <a:solidFill>
              <a:srgbClr val="585858"/>
            </a:solidFill>
          </a:ln>
        </p:spPr>
        <p:txBody>
          <a:bodyPr lIns="45718" tIns="45718" rIns="45718" bIns="45718"/>
          <a:lstStyle/>
          <a:p>
            <a:endParaRPr/>
          </a:p>
        </p:txBody>
      </p:sp>
      <p:grpSp>
        <p:nvGrpSpPr>
          <p:cNvPr id="809" name="Group 809"/>
          <p:cNvGrpSpPr/>
          <p:nvPr/>
        </p:nvGrpSpPr>
        <p:grpSpPr>
          <a:xfrm>
            <a:off x="5010447" y="4099200"/>
            <a:ext cx="1179304" cy="590102"/>
            <a:chOff x="-1" y="0"/>
            <a:chExt cx="1179303" cy="590100"/>
          </a:xfrm>
        </p:grpSpPr>
        <p:sp>
          <p:nvSpPr>
            <p:cNvPr id="807" name="Shape 807"/>
            <p:cNvSpPr/>
            <p:nvPr/>
          </p:nvSpPr>
          <p:spPr>
            <a:xfrm>
              <a:off x="-2" y="0"/>
              <a:ext cx="1179304" cy="5901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808" name="Shape 808"/>
            <p:cNvSpPr/>
            <p:nvPr/>
          </p:nvSpPr>
          <p:spPr>
            <a:xfrm>
              <a:off x="-2" y="3333"/>
              <a:ext cx="1179304" cy="5834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Dynamique familiale</a:t>
              </a:r>
            </a:p>
          </p:txBody>
        </p:sp>
      </p:grpSp>
      <p:sp>
        <p:nvSpPr>
          <p:cNvPr id="810" name="Shape 810"/>
          <p:cNvSpPr/>
          <p:nvPr/>
        </p:nvSpPr>
        <p:spPr>
          <a:xfrm>
            <a:off x="4960773" y="1468425"/>
            <a:ext cx="1225054" cy="1572249"/>
          </a:xfrm>
          <a:prstGeom prst="line">
            <a:avLst/>
          </a:prstGeom>
          <a:ln>
            <a:solidFill>
              <a:srgbClr val="585858"/>
            </a:solidFill>
          </a:ln>
        </p:spPr>
        <p:txBody>
          <a:bodyPr lIns="45718" tIns="45718" rIns="45718" bIns="45718"/>
          <a:lstStyle/>
          <a:p>
            <a:endParaRPr/>
          </a:p>
        </p:txBody>
      </p:sp>
      <p:grpSp>
        <p:nvGrpSpPr>
          <p:cNvPr id="813" name="Group 813"/>
          <p:cNvGrpSpPr/>
          <p:nvPr/>
        </p:nvGrpSpPr>
        <p:grpSpPr>
          <a:xfrm>
            <a:off x="6003447" y="2922547"/>
            <a:ext cx="951652" cy="822903"/>
            <a:chOff x="-1" y="-1"/>
            <a:chExt cx="951650" cy="822902"/>
          </a:xfrm>
        </p:grpSpPr>
        <p:sp>
          <p:nvSpPr>
            <p:cNvPr id="811" name="Shape 811"/>
            <p:cNvSpPr/>
            <p:nvPr/>
          </p:nvSpPr>
          <p:spPr>
            <a:xfrm>
              <a:off x="-1" y="-1"/>
              <a:ext cx="793203" cy="822902"/>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812" name="Shape 812"/>
            <p:cNvSpPr/>
            <p:nvPr/>
          </p:nvSpPr>
          <p:spPr>
            <a:xfrm>
              <a:off x="-1" y="76758"/>
              <a:ext cx="951650" cy="6693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sz="1050" b="0" i="0" u="none" baseline="0" dirty="0"/>
                <a:t>Besoins </a:t>
              </a:r>
              <a:r>
                <a:rPr lang="fr-ca" sz="1050" b="0" i="0" u="none" baseline="0" dirty="0" err="1"/>
                <a:t>environ-nementaux</a:t>
              </a:r>
              <a:endParaRPr lang="fr-ca" sz="1050" b="0" i="0" u="none" baseline="0" dirty="0"/>
            </a:p>
          </p:txBody>
        </p:sp>
      </p:grpSp>
      <p:sp>
        <p:nvSpPr>
          <p:cNvPr id="814" name="Shape 814"/>
          <p:cNvSpPr/>
          <p:nvPr/>
        </p:nvSpPr>
        <p:spPr>
          <a:xfrm flipH="1">
            <a:off x="897012" y="1219910"/>
            <a:ext cx="3124176" cy="513023"/>
          </a:xfrm>
          <a:prstGeom prst="line">
            <a:avLst/>
          </a:prstGeom>
          <a:ln>
            <a:solidFill>
              <a:srgbClr val="585858"/>
            </a:solidFill>
          </a:ln>
        </p:spPr>
        <p:txBody>
          <a:bodyPr lIns="45718" tIns="45718" rIns="45718" bIns="45718"/>
          <a:lstStyle/>
          <a:p>
            <a:endParaRPr/>
          </a:p>
        </p:txBody>
      </p:sp>
      <p:grpSp>
        <p:nvGrpSpPr>
          <p:cNvPr id="817" name="Group 817"/>
          <p:cNvGrpSpPr/>
          <p:nvPr/>
        </p:nvGrpSpPr>
        <p:grpSpPr>
          <a:xfrm>
            <a:off x="83249" y="1622198"/>
            <a:ext cx="1570202" cy="828305"/>
            <a:chOff x="0" y="-1"/>
            <a:chExt cx="1570201" cy="828303"/>
          </a:xfrm>
        </p:grpSpPr>
        <p:sp>
          <p:nvSpPr>
            <p:cNvPr id="815" name="Shape 815"/>
            <p:cNvSpPr/>
            <p:nvPr/>
          </p:nvSpPr>
          <p:spPr>
            <a:xfrm>
              <a:off x="-1" y="-2"/>
              <a:ext cx="1570202" cy="828304"/>
            </a:xfrm>
            <a:prstGeom prst="rect">
              <a:avLst/>
            </a:prstGeom>
            <a:solidFill>
              <a:srgbClr val="EEEEEE"/>
            </a:solidFill>
            <a:ln w="9525" cap="flat">
              <a:solidFill>
                <a:srgbClr val="585858"/>
              </a:solidFill>
              <a:prstDash val="solid"/>
              <a:round/>
            </a:ln>
            <a:effectLst/>
          </p:spPr>
          <p:txBody>
            <a:bodyPr wrap="square" lIns="45718" tIns="45718" rIns="45718" bIns="45718" numCol="1" anchor="ctr">
              <a:noAutofit/>
            </a:bodyPr>
            <a:lstStyle/>
            <a:p>
              <a:endParaRPr/>
            </a:p>
          </p:txBody>
        </p:sp>
        <p:sp>
          <p:nvSpPr>
            <p:cNvPr id="816" name="Shape 816"/>
            <p:cNvSpPr/>
            <p:nvPr/>
          </p:nvSpPr>
          <p:spPr>
            <a:xfrm>
              <a:off x="-1" y="20832"/>
              <a:ext cx="1570202" cy="7866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r>
                <a:rPr lang="fr-ca" b="0" i="0" u="none" baseline="0"/>
                <a:t>Personnalité unique/</a:t>
              </a:r>
            </a:p>
            <a:p>
              <a:pPr algn="l" rtl="0"/>
              <a:r>
                <a:rPr lang="fr-ca" b="0" i="0" u="none" baseline="0"/>
                <a:t>caractéristiques</a:t>
              </a:r>
            </a:p>
          </p:txBody>
        </p:sp>
      </p:grpSp>
      <p:grpSp>
        <p:nvGrpSpPr>
          <p:cNvPr id="820" name="Group 820"/>
          <p:cNvGrpSpPr/>
          <p:nvPr/>
        </p:nvGrpSpPr>
        <p:grpSpPr>
          <a:xfrm>
            <a:off x="1653449" y="1220698"/>
            <a:ext cx="654605" cy="327306"/>
            <a:chOff x="0" y="-1"/>
            <a:chExt cx="654603" cy="327304"/>
          </a:xfrm>
        </p:grpSpPr>
        <p:sp>
          <p:nvSpPr>
            <p:cNvPr id="818" name="Shape 818"/>
            <p:cNvSpPr/>
            <p:nvPr/>
          </p:nvSpPr>
          <p:spPr>
            <a:xfrm>
              <a:off x="-1" y="-2"/>
              <a:ext cx="654604" cy="327305"/>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lgn="l" rtl="0">
                <a:defRPr sz="600"/>
              </a:pPr>
              <a:endParaRPr/>
            </a:p>
          </p:txBody>
        </p:sp>
        <p:sp>
          <p:nvSpPr>
            <p:cNvPr id="819" name="Shape 819"/>
            <p:cNvSpPr/>
            <p:nvPr/>
          </p:nvSpPr>
          <p:spPr>
            <a:xfrm>
              <a:off x="95864" y="35371"/>
              <a:ext cx="462873" cy="2565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Peurs?</a:t>
              </a:r>
            </a:p>
          </p:txBody>
        </p:sp>
      </p:grpSp>
      <p:sp>
        <p:nvSpPr>
          <p:cNvPr id="821" name="Shape 821"/>
          <p:cNvSpPr/>
          <p:nvPr/>
        </p:nvSpPr>
        <p:spPr>
          <a:xfrm flipV="1">
            <a:off x="1264214" y="1500066"/>
            <a:ext cx="485102" cy="122102"/>
          </a:xfrm>
          <a:prstGeom prst="line">
            <a:avLst/>
          </a:prstGeom>
          <a:ln>
            <a:solidFill>
              <a:srgbClr val="585858"/>
            </a:solidFill>
          </a:ln>
        </p:spPr>
        <p:txBody>
          <a:bodyPr lIns="45718" tIns="45718" rIns="45718" bIns="45718"/>
          <a:lstStyle/>
          <a:p>
            <a:endParaRPr/>
          </a:p>
        </p:txBody>
      </p:sp>
      <p:grpSp>
        <p:nvGrpSpPr>
          <p:cNvPr id="824" name="Group 824"/>
          <p:cNvGrpSpPr/>
          <p:nvPr/>
        </p:nvGrpSpPr>
        <p:grpSpPr>
          <a:xfrm>
            <a:off x="-2" y="3067971"/>
            <a:ext cx="512106" cy="393906"/>
            <a:chOff x="-1" y="-1"/>
            <a:chExt cx="512104" cy="393905"/>
          </a:xfrm>
        </p:grpSpPr>
        <p:sp>
          <p:nvSpPr>
            <p:cNvPr id="822" name="Shape 822"/>
            <p:cNvSpPr/>
            <p:nvPr/>
          </p:nvSpPr>
          <p:spPr>
            <a:xfrm>
              <a:off x="-1" y="-1"/>
              <a:ext cx="512104"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23" name="Shape 823"/>
            <p:cNvSpPr/>
            <p:nvPr/>
          </p:nvSpPr>
          <p:spPr>
            <a:xfrm>
              <a:off x="74995" y="50773"/>
              <a:ext cx="362111" cy="292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dirty="0"/>
                <a:t>Â</a:t>
              </a:r>
              <a:r>
                <a:rPr lang="fr-ca" b="0" i="0" u="none" baseline="0" dirty="0"/>
                <a:t>ge</a:t>
              </a:r>
            </a:p>
          </p:txBody>
        </p:sp>
      </p:grpSp>
      <p:sp>
        <p:nvSpPr>
          <p:cNvPr id="825" name="Shape 825"/>
          <p:cNvSpPr/>
          <p:nvPr/>
        </p:nvSpPr>
        <p:spPr>
          <a:xfrm flipH="1">
            <a:off x="437105" y="2497159"/>
            <a:ext cx="86401" cy="628501"/>
          </a:xfrm>
          <a:prstGeom prst="line">
            <a:avLst/>
          </a:prstGeom>
          <a:ln>
            <a:solidFill>
              <a:srgbClr val="585858"/>
            </a:solidFill>
          </a:ln>
        </p:spPr>
        <p:txBody>
          <a:bodyPr lIns="45718" tIns="45718" rIns="45718" bIns="45718"/>
          <a:lstStyle/>
          <a:p>
            <a:endParaRPr/>
          </a:p>
        </p:txBody>
      </p:sp>
      <p:grpSp>
        <p:nvGrpSpPr>
          <p:cNvPr id="828" name="Group 828"/>
          <p:cNvGrpSpPr/>
          <p:nvPr/>
        </p:nvGrpSpPr>
        <p:grpSpPr>
          <a:xfrm>
            <a:off x="4347" y="4229524"/>
            <a:ext cx="740106" cy="460505"/>
            <a:chOff x="-1" y="-1"/>
            <a:chExt cx="740105" cy="460504"/>
          </a:xfrm>
        </p:grpSpPr>
        <p:sp>
          <p:nvSpPr>
            <p:cNvPr id="826" name="Shape 826"/>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27" name="Shape 827"/>
            <p:cNvSpPr/>
            <p:nvPr/>
          </p:nvSpPr>
          <p:spPr>
            <a:xfrm>
              <a:off x="108384" y="30212"/>
              <a:ext cx="620713"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Culpabilité et honte</a:t>
              </a:r>
            </a:p>
          </p:txBody>
        </p:sp>
      </p:grpSp>
      <p:sp>
        <p:nvSpPr>
          <p:cNvPr id="829" name="Shape 829"/>
          <p:cNvSpPr/>
          <p:nvPr/>
        </p:nvSpPr>
        <p:spPr>
          <a:xfrm flipV="1">
            <a:off x="745393" y="4404835"/>
            <a:ext cx="240670" cy="21619"/>
          </a:xfrm>
          <a:prstGeom prst="line">
            <a:avLst/>
          </a:prstGeom>
          <a:ln>
            <a:solidFill>
              <a:srgbClr val="585858"/>
            </a:solidFill>
          </a:ln>
        </p:spPr>
        <p:txBody>
          <a:bodyPr lIns="45718" tIns="45718" rIns="45718" bIns="45718"/>
          <a:lstStyle/>
          <a:p>
            <a:endParaRPr/>
          </a:p>
        </p:txBody>
      </p:sp>
      <p:grpSp>
        <p:nvGrpSpPr>
          <p:cNvPr id="832" name="Group 832"/>
          <p:cNvGrpSpPr/>
          <p:nvPr/>
        </p:nvGrpSpPr>
        <p:grpSpPr>
          <a:xfrm>
            <a:off x="2546398" y="2581149"/>
            <a:ext cx="913505" cy="409505"/>
            <a:chOff x="0" y="-1"/>
            <a:chExt cx="913504" cy="409504"/>
          </a:xfrm>
        </p:grpSpPr>
        <p:sp>
          <p:nvSpPr>
            <p:cNvPr id="830" name="Shape 830"/>
            <p:cNvSpPr/>
            <p:nvPr/>
          </p:nvSpPr>
          <p:spPr>
            <a:xfrm>
              <a:off x="-1" y="-2"/>
              <a:ext cx="913505" cy="40950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31" name="Shape 831"/>
            <p:cNvSpPr/>
            <p:nvPr/>
          </p:nvSpPr>
          <p:spPr>
            <a:xfrm>
              <a:off x="133778" y="25879"/>
              <a:ext cx="645944" cy="357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Problèmes de confiance?</a:t>
              </a:r>
            </a:p>
          </p:txBody>
        </p:sp>
      </p:grpSp>
      <p:sp>
        <p:nvSpPr>
          <p:cNvPr id="833" name="Shape 833"/>
          <p:cNvSpPr/>
          <p:nvPr/>
        </p:nvSpPr>
        <p:spPr>
          <a:xfrm>
            <a:off x="2371799" y="2766098"/>
            <a:ext cx="174602" cy="19802"/>
          </a:xfrm>
          <a:prstGeom prst="line">
            <a:avLst/>
          </a:prstGeom>
          <a:ln>
            <a:solidFill>
              <a:srgbClr val="585858"/>
            </a:solidFill>
          </a:ln>
        </p:spPr>
        <p:txBody>
          <a:bodyPr lIns="45718" tIns="45718" rIns="45718" bIns="45718"/>
          <a:lstStyle/>
          <a:p>
            <a:endParaRPr/>
          </a:p>
        </p:txBody>
      </p:sp>
      <p:grpSp>
        <p:nvGrpSpPr>
          <p:cNvPr id="836" name="Group 836"/>
          <p:cNvGrpSpPr/>
          <p:nvPr/>
        </p:nvGrpSpPr>
        <p:grpSpPr>
          <a:xfrm>
            <a:off x="7445825" y="1084475"/>
            <a:ext cx="1120781" cy="430853"/>
            <a:chOff x="0" y="45786"/>
            <a:chExt cx="1120780" cy="430851"/>
          </a:xfrm>
        </p:grpSpPr>
        <p:sp>
          <p:nvSpPr>
            <p:cNvPr id="834" name="Shape 834"/>
            <p:cNvSpPr/>
            <p:nvPr/>
          </p:nvSpPr>
          <p:spPr>
            <a:xfrm>
              <a:off x="0" y="64263"/>
              <a:ext cx="1079703" cy="3939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835" name="Shape 835"/>
            <p:cNvSpPr/>
            <p:nvPr/>
          </p:nvSpPr>
          <p:spPr>
            <a:xfrm>
              <a:off x="158116" y="45786"/>
              <a:ext cx="962664" cy="4308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Sont-ils responsabilisés? </a:t>
              </a:r>
            </a:p>
          </p:txBody>
        </p:sp>
      </p:grpSp>
      <p:sp>
        <p:nvSpPr>
          <p:cNvPr id="837" name="Shape 837"/>
          <p:cNvSpPr/>
          <p:nvPr/>
        </p:nvSpPr>
        <p:spPr>
          <a:xfrm flipH="1">
            <a:off x="8447250" y="2203299"/>
            <a:ext cx="150602" cy="561302"/>
          </a:xfrm>
          <a:prstGeom prst="line">
            <a:avLst/>
          </a:prstGeom>
          <a:ln>
            <a:solidFill>
              <a:srgbClr val="585858"/>
            </a:solidFill>
          </a:ln>
        </p:spPr>
        <p:txBody>
          <a:bodyPr lIns="45718" tIns="45718" rIns="45718" bIns="45718"/>
          <a:lstStyle/>
          <a:p>
            <a:endParaRPr/>
          </a:p>
        </p:txBody>
      </p:sp>
      <p:grpSp>
        <p:nvGrpSpPr>
          <p:cNvPr id="840" name="Group 840"/>
          <p:cNvGrpSpPr/>
          <p:nvPr/>
        </p:nvGrpSpPr>
        <p:grpSpPr>
          <a:xfrm>
            <a:off x="5599934" y="2023199"/>
            <a:ext cx="793204" cy="715048"/>
            <a:chOff x="0" y="0"/>
            <a:chExt cx="793203" cy="715047"/>
          </a:xfrm>
        </p:grpSpPr>
        <p:sp>
          <p:nvSpPr>
            <p:cNvPr id="838" name="Shape 838"/>
            <p:cNvSpPr/>
            <p:nvPr/>
          </p:nvSpPr>
          <p:spPr>
            <a:xfrm>
              <a:off x="0" y="0"/>
              <a:ext cx="793203" cy="715047"/>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39" name="Shape 839"/>
            <p:cNvSpPr/>
            <p:nvPr/>
          </p:nvSpPr>
          <p:spPr>
            <a:xfrm>
              <a:off x="40394" y="65565"/>
              <a:ext cx="721690" cy="5077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Espace adapté aux adolescents?</a:t>
              </a:r>
            </a:p>
          </p:txBody>
        </p:sp>
      </p:grpSp>
      <p:sp>
        <p:nvSpPr>
          <p:cNvPr id="841" name="Shape 841"/>
          <p:cNvSpPr/>
          <p:nvPr/>
        </p:nvSpPr>
        <p:spPr>
          <a:xfrm>
            <a:off x="6156755" y="2759233"/>
            <a:ext cx="67116" cy="158555"/>
          </a:xfrm>
          <a:prstGeom prst="line">
            <a:avLst/>
          </a:prstGeom>
          <a:ln>
            <a:solidFill>
              <a:srgbClr val="585858"/>
            </a:solidFill>
          </a:ln>
        </p:spPr>
        <p:txBody>
          <a:bodyPr lIns="45718" tIns="45718" rIns="45718" bIns="45718"/>
          <a:lstStyle/>
          <a:p>
            <a:endParaRPr/>
          </a:p>
        </p:txBody>
      </p:sp>
      <p:grpSp>
        <p:nvGrpSpPr>
          <p:cNvPr id="844" name="Group 844"/>
          <p:cNvGrpSpPr/>
          <p:nvPr/>
        </p:nvGrpSpPr>
        <p:grpSpPr>
          <a:xfrm>
            <a:off x="4016799" y="3068486"/>
            <a:ext cx="948905" cy="400075"/>
            <a:chOff x="-1" y="23282"/>
            <a:chExt cx="948904" cy="400074"/>
          </a:xfrm>
        </p:grpSpPr>
        <p:sp>
          <p:nvSpPr>
            <p:cNvPr id="842" name="Shape 842"/>
            <p:cNvSpPr/>
            <p:nvPr/>
          </p:nvSpPr>
          <p:spPr>
            <a:xfrm>
              <a:off x="-1" y="5007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43" name="Shape 843"/>
            <p:cNvSpPr/>
            <p:nvPr/>
          </p:nvSpPr>
          <p:spPr>
            <a:xfrm>
              <a:off x="14953" y="23282"/>
              <a:ext cx="794986"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Différences culturelles?</a:t>
              </a:r>
            </a:p>
          </p:txBody>
        </p:sp>
      </p:grpSp>
      <p:sp>
        <p:nvSpPr>
          <p:cNvPr id="845" name="Shape 845"/>
          <p:cNvSpPr/>
          <p:nvPr/>
        </p:nvSpPr>
        <p:spPr>
          <a:xfrm flipH="1">
            <a:off x="4355188" y="3460300"/>
            <a:ext cx="270002" cy="250501"/>
          </a:xfrm>
          <a:prstGeom prst="line">
            <a:avLst/>
          </a:prstGeom>
          <a:ln>
            <a:solidFill>
              <a:srgbClr val="585858"/>
            </a:solidFill>
          </a:ln>
        </p:spPr>
        <p:txBody>
          <a:bodyPr lIns="45718" tIns="45718" rIns="45718" bIns="45718"/>
          <a:lstStyle/>
          <a:p>
            <a:endParaRPr/>
          </a:p>
        </p:txBody>
      </p:sp>
      <p:grpSp>
        <p:nvGrpSpPr>
          <p:cNvPr id="848" name="Group 848"/>
          <p:cNvGrpSpPr/>
          <p:nvPr/>
        </p:nvGrpSpPr>
        <p:grpSpPr>
          <a:xfrm>
            <a:off x="7486944" y="3675805"/>
            <a:ext cx="741107" cy="553963"/>
            <a:chOff x="-1" y="-46732"/>
            <a:chExt cx="741105" cy="553962"/>
          </a:xfrm>
        </p:grpSpPr>
        <p:sp>
          <p:nvSpPr>
            <p:cNvPr id="846" name="Shape 846"/>
            <p:cNvSpPr/>
            <p:nvPr/>
          </p:nvSpPr>
          <p:spPr>
            <a:xfrm>
              <a:off x="-1" y="-1"/>
              <a:ext cx="654604"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847" name="Shape 847"/>
            <p:cNvSpPr/>
            <p:nvPr/>
          </p:nvSpPr>
          <p:spPr>
            <a:xfrm>
              <a:off x="95863" y="-46732"/>
              <a:ext cx="645241" cy="5539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Langue des signes?</a:t>
              </a:r>
            </a:p>
          </p:txBody>
        </p:sp>
      </p:grpSp>
      <p:sp>
        <p:nvSpPr>
          <p:cNvPr id="849" name="Shape 849"/>
          <p:cNvSpPr/>
          <p:nvPr/>
        </p:nvSpPr>
        <p:spPr>
          <a:xfrm flipV="1">
            <a:off x="7102999" y="3952787"/>
            <a:ext cx="711248" cy="487964"/>
          </a:xfrm>
          <a:prstGeom prst="line">
            <a:avLst/>
          </a:prstGeom>
          <a:ln>
            <a:solidFill>
              <a:srgbClr val="585858"/>
            </a:solidFill>
          </a:ln>
        </p:spPr>
        <p:txBody>
          <a:bodyPr lIns="45718" tIns="45718" rIns="45718" bIns="45718"/>
          <a:lstStyle/>
          <a:p>
            <a:endParaRPr/>
          </a:p>
        </p:txBody>
      </p:sp>
      <p:grpSp>
        <p:nvGrpSpPr>
          <p:cNvPr id="852" name="Group 852"/>
          <p:cNvGrpSpPr/>
          <p:nvPr/>
        </p:nvGrpSpPr>
        <p:grpSpPr>
          <a:xfrm>
            <a:off x="2784023" y="3556775"/>
            <a:ext cx="780543" cy="409703"/>
            <a:chOff x="-1" y="-15798"/>
            <a:chExt cx="780542" cy="409702"/>
          </a:xfrm>
        </p:grpSpPr>
        <p:sp>
          <p:nvSpPr>
            <p:cNvPr id="850" name="Shape 850"/>
            <p:cNvSpPr/>
            <p:nvPr/>
          </p:nvSpPr>
          <p:spPr>
            <a:xfrm>
              <a:off x="-1" y="-1"/>
              <a:ext cx="7401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851" name="Shape 851"/>
            <p:cNvSpPr/>
            <p:nvPr/>
          </p:nvSpPr>
          <p:spPr>
            <a:xfrm>
              <a:off x="108718" y="-15798"/>
              <a:ext cx="671823" cy="3692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Capacité cognitive?</a:t>
              </a:r>
            </a:p>
          </p:txBody>
        </p:sp>
      </p:grpSp>
      <p:sp>
        <p:nvSpPr>
          <p:cNvPr id="853" name="Shape 853"/>
          <p:cNvSpPr/>
          <p:nvPr/>
        </p:nvSpPr>
        <p:spPr>
          <a:xfrm>
            <a:off x="3160796" y="3971399"/>
            <a:ext cx="11216" cy="336815"/>
          </a:xfrm>
          <a:prstGeom prst="line">
            <a:avLst/>
          </a:prstGeom>
          <a:ln>
            <a:solidFill>
              <a:srgbClr val="585858"/>
            </a:solidFill>
          </a:ln>
        </p:spPr>
        <p:txBody>
          <a:bodyPr lIns="45718" tIns="45718" rIns="45718" bIns="45718"/>
          <a:lstStyle/>
          <a:p>
            <a:endParaRPr/>
          </a:p>
        </p:txBody>
      </p:sp>
      <p:grpSp>
        <p:nvGrpSpPr>
          <p:cNvPr id="856" name="Group 856"/>
          <p:cNvGrpSpPr/>
          <p:nvPr/>
        </p:nvGrpSpPr>
        <p:grpSpPr>
          <a:xfrm>
            <a:off x="4965049" y="4732410"/>
            <a:ext cx="956384" cy="400075"/>
            <a:chOff x="-1" y="-21168"/>
            <a:chExt cx="956383" cy="400074"/>
          </a:xfrm>
        </p:grpSpPr>
        <p:sp>
          <p:nvSpPr>
            <p:cNvPr id="854" name="Shape 854"/>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55" name="Shape 855"/>
            <p:cNvSpPr/>
            <p:nvPr/>
          </p:nvSpPr>
          <p:spPr>
            <a:xfrm>
              <a:off x="138963" y="-21168"/>
              <a:ext cx="817419"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Délinquant familial?</a:t>
              </a:r>
            </a:p>
          </p:txBody>
        </p:sp>
      </p:grpSp>
      <p:grpSp>
        <p:nvGrpSpPr>
          <p:cNvPr id="859" name="Group 859"/>
          <p:cNvGrpSpPr/>
          <p:nvPr/>
        </p:nvGrpSpPr>
        <p:grpSpPr>
          <a:xfrm>
            <a:off x="3928748" y="4739875"/>
            <a:ext cx="817507" cy="346504"/>
            <a:chOff x="-2" y="0"/>
            <a:chExt cx="817505" cy="346502"/>
          </a:xfrm>
        </p:grpSpPr>
        <p:sp>
          <p:nvSpPr>
            <p:cNvPr id="857" name="Shape 857"/>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858" name="Shape 858"/>
            <p:cNvSpPr/>
            <p:nvPr/>
          </p:nvSpPr>
          <p:spPr>
            <a:xfrm>
              <a:off x="47918" y="34767"/>
              <a:ext cx="649863" cy="2769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Religion?</a:t>
              </a:r>
            </a:p>
          </p:txBody>
        </p:sp>
      </p:grpSp>
      <p:sp>
        <p:nvSpPr>
          <p:cNvPr id="860" name="Shape 860"/>
          <p:cNvSpPr/>
          <p:nvPr/>
        </p:nvSpPr>
        <p:spPr>
          <a:xfrm flipH="1">
            <a:off x="4337498" y="4525674"/>
            <a:ext cx="8102" cy="214202"/>
          </a:xfrm>
          <a:prstGeom prst="line">
            <a:avLst/>
          </a:prstGeom>
          <a:ln>
            <a:solidFill>
              <a:srgbClr val="585858"/>
            </a:solidFill>
          </a:ln>
        </p:spPr>
        <p:txBody>
          <a:bodyPr lIns="45718" tIns="45718" rIns="45718" bIns="45718"/>
          <a:lstStyle/>
          <a:p>
            <a:endParaRPr/>
          </a:p>
        </p:txBody>
      </p:sp>
      <p:grpSp>
        <p:nvGrpSpPr>
          <p:cNvPr id="863" name="Group 863"/>
          <p:cNvGrpSpPr/>
          <p:nvPr/>
        </p:nvGrpSpPr>
        <p:grpSpPr>
          <a:xfrm>
            <a:off x="617286" y="4759253"/>
            <a:ext cx="793207" cy="307742"/>
            <a:chOff x="0" y="-6958"/>
            <a:chExt cx="793205" cy="307741"/>
          </a:xfrm>
        </p:grpSpPr>
        <p:sp>
          <p:nvSpPr>
            <p:cNvPr id="861" name="Shape 861"/>
            <p:cNvSpPr/>
            <p:nvPr/>
          </p:nvSpPr>
          <p:spPr>
            <a:xfrm>
              <a:off x="0" y="21663"/>
              <a:ext cx="793205" cy="250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862" name="Shape 862"/>
            <p:cNvSpPr/>
            <p:nvPr/>
          </p:nvSpPr>
          <p:spPr>
            <a:xfrm>
              <a:off x="116160" y="-6958"/>
              <a:ext cx="621907" cy="307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Maladie?</a:t>
              </a:r>
            </a:p>
          </p:txBody>
        </p:sp>
      </p:grpSp>
      <p:sp>
        <p:nvSpPr>
          <p:cNvPr id="864" name="Shape 864"/>
          <p:cNvSpPr/>
          <p:nvPr/>
        </p:nvSpPr>
        <p:spPr>
          <a:xfrm>
            <a:off x="1413410" y="4904392"/>
            <a:ext cx="1023991" cy="144659"/>
          </a:xfrm>
          <a:prstGeom prst="line">
            <a:avLst/>
          </a:prstGeom>
          <a:ln>
            <a:solidFill>
              <a:srgbClr val="585858"/>
            </a:solidFill>
          </a:ln>
        </p:spPr>
        <p:txBody>
          <a:bodyPr lIns="45718" tIns="45718" rIns="45718" bIns="45718"/>
          <a:lstStyle/>
          <a:p>
            <a:endParaRPr/>
          </a:p>
        </p:txBody>
      </p:sp>
      <p:grpSp>
        <p:nvGrpSpPr>
          <p:cNvPr id="867" name="Group 867"/>
          <p:cNvGrpSpPr/>
          <p:nvPr/>
        </p:nvGrpSpPr>
        <p:grpSpPr>
          <a:xfrm>
            <a:off x="585274" y="3166648"/>
            <a:ext cx="622610" cy="346504"/>
            <a:chOff x="0" y="0"/>
            <a:chExt cx="622608" cy="346502"/>
          </a:xfrm>
        </p:grpSpPr>
        <p:sp>
          <p:nvSpPr>
            <p:cNvPr id="865" name="Shape 865"/>
            <p:cNvSpPr/>
            <p:nvPr/>
          </p:nvSpPr>
          <p:spPr>
            <a:xfrm>
              <a:off x="0" y="0"/>
              <a:ext cx="548703"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66" name="Shape 866"/>
            <p:cNvSpPr/>
            <p:nvPr/>
          </p:nvSpPr>
          <p:spPr>
            <a:xfrm>
              <a:off x="80353" y="27074"/>
              <a:ext cx="542255" cy="292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dirty="0"/>
                <a:t>T</a:t>
              </a:r>
              <a:r>
                <a:rPr lang="fr-ca" b="0" i="0" u="none" baseline="0" dirty="0"/>
                <a:t>imide?</a:t>
              </a:r>
            </a:p>
          </p:txBody>
        </p:sp>
      </p:grpSp>
      <p:sp>
        <p:nvSpPr>
          <p:cNvPr id="868" name="Shape 868"/>
          <p:cNvSpPr/>
          <p:nvPr/>
        </p:nvSpPr>
        <p:spPr>
          <a:xfrm flipH="1">
            <a:off x="1053619" y="2807892"/>
            <a:ext cx="138902" cy="409502"/>
          </a:xfrm>
          <a:prstGeom prst="line">
            <a:avLst/>
          </a:prstGeom>
          <a:ln>
            <a:solidFill>
              <a:srgbClr val="585858"/>
            </a:solidFill>
          </a:ln>
        </p:spPr>
        <p:txBody>
          <a:bodyPr lIns="45718" tIns="45718" rIns="45718" bIns="45718"/>
          <a:lstStyle/>
          <a:p>
            <a:endParaRPr/>
          </a:p>
        </p:txBody>
      </p:sp>
      <p:grpSp>
        <p:nvGrpSpPr>
          <p:cNvPr id="871" name="Group 871"/>
          <p:cNvGrpSpPr/>
          <p:nvPr/>
        </p:nvGrpSpPr>
        <p:grpSpPr>
          <a:xfrm>
            <a:off x="8031694" y="3763362"/>
            <a:ext cx="1079704" cy="409507"/>
            <a:chOff x="0" y="-2"/>
            <a:chExt cx="1079703" cy="409506"/>
          </a:xfrm>
        </p:grpSpPr>
        <p:sp>
          <p:nvSpPr>
            <p:cNvPr id="869" name="Shape 869"/>
            <p:cNvSpPr/>
            <p:nvPr/>
          </p:nvSpPr>
          <p:spPr>
            <a:xfrm>
              <a:off x="0" y="-2"/>
              <a:ext cx="1079703" cy="409506"/>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70" name="Shape 870"/>
            <p:cNvSpPr/>
            <p:nvPr/>
          </p:nvSpPr>
          <p:spPr>
            <a:xfrm>
              <a:off x="61669" y="4712"/>
              <a:ext cx="859916"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Développement chronologique </a:t>
              </a:r>
            </a:p>
          </p:txBody>
        </p:sp>
      </p:grpSp>
      <p:grpSp>
        <p:nvGrpSpPr>
          <p:cNvPr id="874" name="Group 874"/>
          <p:cNvGrpSpPr/>
          <p:nvPr/>
        </p:nvGrpSpPr>
        <p:grpSpPr>
          <a:xfrm>
            <a:off x="1253973" y="3410238"/>
            <a:ext cx="822905" cy="553963"/>
            <a:chOff x="-1" y="-43131"/>
            <a:chExt cx="822903" cy="553961"/>
          </a:xfrm>
        </p:grpSpPr>
        <p:sp>
          <p:nvSpPr>
            <p:cNvPr id="872" name="Shape 872"/>
            <p:cNvSpPr/>
            <p:nvPr/>
          </p:nvSpPr>
          <p:spPr>
            <a:xfrm>
              <a:off x="-1" y="45628"/>
              <a:ext cx="822903" cy="3939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873" name="Shape 873"/>
            <p:cNvSpPr/>
            <p:nvPr/>
          </p:nvSpPr>
          <p:spPr>
            <a:xfrm>
              <a:off x="98405" y="-43131"/>
              <a:ext cx="659980" cy="5539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Besoin de plus de temps pour établir une relation?</a:t>
              </a:r>
            </a:p>
          </p:txBody>
        </p:sp>
      </p:grpSp>
      <p:sp>
        <p:nvSpPr>
          <p:cNvPr id="875" name="Shape 875"/>
          <p:cNvSpPr/>
          <p:nvPr/>
        </p:nvSpPr>
        <p:spPr>
          <a:xfrm flipH="1">
            <a:off x="1665425" y="3229899"/>
            <a:ext cx="78302" cy="269102"/>
          </a:xfrm>
          <a:prstGeom prst="line">
            <a:avLst/>
          </a:prstGeom>
          <a:ln>
            <a:solidFill>
              <a:srgbClr val="585858"/>
            </a:solidFill>
          </a:ln>
        </p:spPr>
        <p:txBody>
          <a:bodyPr lIns="45718" tIns="45718" rIns="45718" bIns="45718"/>
          <a:lstStyle/>
          <a:p>
            <a:endParaRPr/>
          </a:p>
        </p:txBody>
      </p:sp>
      <p:grpSp>
        <p:nvGrpSpPr>
          <p:cNvPr id="878" name="Group 878"/>
          <p:cNvGrpSpPr/>
          <p:nvPr/>
        </p:nvGrpSpPr>
        <p:grpSpPr>
          <a:xfrm>
            <a:off x="2662500" y="3235311"/>
            <a:ext cx="1357504" cy="400075"/>
            <a:chOff x="0" y="-21168"/>
            <a:chExt cx="1357503" cy="400074"/>
          </a:xfrm>
        </p:grpSpPr>
        <p:sp>
          <p:nvSpPr>
            <p:cNvPr id="876" name="Shape 876"/>
            <p:cNvSpPr/>
            <p:nvPr/>
          </p:nvSpPr>
          <p:spPr>
            <a:xfrm>
              <a:off x="0" y="44320"/>
              <a:ext cx="1357503" cy="2691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77" name="Shape 877"/>
            <p:cNvSpPr/>
            <p:nvPr/>
          </p:nvSpPr>
          <p:spPr>
            <a:xfrm>
              <a:off x="198799" y="-21168"/>
              <a:ext cx="1127116"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Pratiques/croyances culturelles?</a:t>
              </a:r>
            </a:p>
          </p:txBody>
        </p:sp>
      </p:grpSp>
      <p:sp>
        <p:nvSpPr>
          <p:cNvPr id="879" name="Shape 879"/>
          <p:cNvSpPr/>
          <p:nvPr/>
        </p:nvSpPr>
        <p:spPr>
          <a:xfrm>
            <a:off x="3821198" y="3530491"/>
            <a:ext cx="329402" cy="204302"/>
          </a:xfrm>
          <a:prstGeom prst="line">
            <a:avLst/>
          </a:prstGeom>
          <a:ln>
            <a:solidFill>
              <a:srgbClr val="585858"/>
            </a:solidFill>
          </a:ln>
        </p:spPr>
        <p:txBody>
          <a:bodyPr lIns="45718" tIns="45718" rIns="45718" bIns="45718"/>
          <a:lstStyle/>
          <a:p>
            <a:endParaRPr/>
          </a:p>
        </p:txBody>
      </p:sp>
      <p:grpSp>
        <p:nvGrpSpPr>
          <p:cNvPr id="882" name="Group 882"/>
          <p:cNvGrpSpPr/>
          <p:nvPr/>
        </p:nvGrpSpPr>
        <p:grpSpPr>
          <a:xfrm>
            <a:off x="7148348" y="1790725"/>
            <a:ext cx="1090868" cy="464910"/>
            <a:chOff x="0" y="0"/>
            <a:chExt cx="1090867" cy="464908"/>
          </a:xfrm>
        </p:grpSpPr>
        <p:sp>
          <p:nvSpPr>
            <p:cNvPr id="880" name="Shape 880"/>
            <p:cNvSpPr/>
            <p:nvPr/>
          </p:nvSpPr>
          <p:spPr>
            <a:xfrm>
              <a:off x="0" y="0"/>
              <a:ext cx="1079703" cy="46050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881" name="Shape 881"/>
            <p:cNvSpPr/>
            <p:nvPr/>
          </p:nvSpPr>
          <p:spPr>
            <a:xfrm>
              <a:off x="10801" y="34057"/>
              <a:ext cx="1080066" cy="4308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Comprend-il pourquoi il est ici?</a:t>
              </a:r>
            </a:p>
          </p:txBody>
        </p:sp>
      </p:grpSp>
      <p:grpSp>
        <p:nvGrpSpPr>
          <p:cNvPr id="885" name="Group 885"/>
          <p:cNvGrpSpPr/>
          <p:nvPr/>
        </p:nvGrpSpPr>
        <p:grpSpPr>
          <a:xfrm>
            <a:off x="6189048" y="1940296"/>
            <a:ext cx="766051" cy="628507"/>
            <a:chOff x="-1" y="-2"/>
            <a:chExt cx="766050" cy="628505"/>
          </a:xfrm>
        </p:grpSpPr>
        <p:sp>
          <p:nvSpPr>
            <p:cNvPr id="883" name="Shape 883"/>
            <p:cNvSpPr/>
            <p:nvPr/>
          </p:nvSpPr>
          <p:spPr>
            <a:xfrm>
              <a:off x="-1" y="-2"/>
              <a:ext cx="740105" cy="6285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84" name="Shape 884"/>
            <p:cNvSpPr/>
            <p:nvPr/>
          </p:nvSpPr>
          <p:spPr>
            <a:xfrm>
              <a:off x="108384" y="60351"/>
              <a:ext cx="657665" cy="5077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Espace adapté aux enfants?</a:t>
              </a:r>
            </a:p>
          </p:txBody>
        </p:sp>
      </p:grpSp>
      <p:sp>
        <p:nvSpPr>
          <p:cNvPr id="886" name="Shape 886"/>
          <p:cNvSpPr/>
          <p:nvPr/>
        </p:nvSpPr>
        <p:spPr>
          <a:xfrm flipH="1">
            <a:off x="7451501" y="2251224"/>
            <a:ext cx="236700" cy="491402"/>
          </a:xfrm>
          <a:prstGeom prst="line">
            <a:avLst/>
          </a:prstGeom>
          <a:ln>
            <a:solidFill>
              <a:srgbClr val="585858"/>
            </a:solidFill>
          </a:ln>
        </p:spPr>
        <p:txBody>
          <a:bodyPr lIns="45718" tIns="45718" rIns="45718" bIns="45718"/>
          <a:lstStyle/>
          <a:p>
            <a:endParaRPr/>
          </a:p>
        </p:txBody>
      </p:sp>
      <p:sp>
        <p:nvSpPr>
          <p:cNvPr id="887" name="Shape 887"/>
          <p:cNvSpPr/>
          <p:nvPr/>
        </p:nvSpPr>
        <p:spPr>
          <a:xfrm flipH="1">
            <a:off x="6400050" y="2595548"/>
            <a:ext cx="225002" cy="327003"/>
          </a:xfrm>
          <a:prstGeom prst="line">
            <a:avLst/>
          </a:prstGeom>
          <a:ln>
            <a:solidFill>
              <a:srgbClr val="585858"/>
            </a:solidFill>
          </a:ln>
        </p:spPr>
        <p:txBody>
          <a:bodyPr lIns="45718" tIns="45718" rIns="45718" bIns="45718"/>
          <a:lstStyle/>
          <a:p>
            <a:endParaRPr/>
          </a:p>
        </p:txBody>
      </p:sp>
      <p:grpSp>
        <p:nvGrpSpPr>
          <p:cNvPr id="890" name="Group 890"/>
          <p:cNvGrpSpPr/>
          <p:nvPr/>
        </p:nvGrpSpPr>
        <p:grpSpPr>
          <a:xfrm>
            <a:off x="7939521" y="4507610"/>
            <a:ext cx="1013758" cy="400075"/>
            <a:chOff x="-2" y="-3088"/>
            <a:chExt cx="1013757" cy="400074"/>
          </a:xfrm>
        </p:grpSpPr>
        <p:sp>
          <p:nvSpPr>
            <p:cNvPr id="888" name="Shape 888"/>
            <p:cNvSpPr/>
            <p:nvPr/>
          </p:nvSpPr>
          <p:spPr>
            <a:xfrm>
              <a:off x="-2" y="-1"/>
              <a:ext cx="913505" cy="3939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89" name="Shape 889"/>
            <p:cNvSpPr/>
            <p:nvPr/>
          </p:nvSpPr>
          <p:spPr>
            <a:xfrm>
              <a:off x="133777" y="-3088"/>
              <a:ext cx="879978"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Temps de traitement </a:t>
              </a:r>
            </a:p>
          </p:txBody>
        </p:sp>
      </p:grpSp>
      <p:sp>
        <p:nvSpPr>
          <p:cNvPr id="891" name="Shape 891"/>
          <p:cNvSpPr/>
          <p:nvPr/>
        </p:nvSpPr>
        <p:spPr>
          <a:xfrm flipV="1">
            <a:off x="7566304" y="4846916"/>
            <a:ext cx="507001" cy="14100"/>
          </a:xfrm>
          <a:prstGeom prst="line">
            <a:avLst/>
          </a:prstGeom>
          <a:ln>
            <a:solidFill>
              <a:srgbClr val="585858"/>
            </a:solidFill>
          </a:ln>
        </p:spPr>
        <p:txBody>
          <a:bodyPr lIns="45718" tIns="45718" rIns="45718" bIns="45718"/>
          <a:lstStyle/>
          <a:p>
            <a:endParaRPr/>
          </a:p>
        </p:txBody>
      </p:sp>
      <p:grpSp>
        <p:nvGrpSpPr>
          <p:cNvPr id="894" name="Group 894"/>
          <p:cNvGrpSpPr/>
          <p:nvPr/>
        </p:nvGrpSpPr>
        <p:grpSpPr>
          <a:xfrm>
            <a:off x="4576582" y="1766613"/>
            <a:ext cx="1093605" cy="507797"/>
            <a:chOff x="-1" y="-75029"/>
            <a:chExt cx="1093604" cy="507796"/>
          </a:xfrm>
        </p:grpSpPr>
        <p:sp>
          <p:nvSpPr>
            <p:cNvPr id="892" name="Shape 892"/>
            <p:cNvSpPr/>
            <p:nvPr/>
          </p:nvSpPr>
          <p:spPr>
            <a:xfrm>
              <a:off x="-1" y="5620"/>
              <a:ext cx="940505"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893" name="Shape 893"/>
            <p:cNvSpPr/>
            <p:nvPr/>
          </p:nvSpPr>
          <p:spPr>
            <a:xfrm>
              <a:off x="137733" y="-75029"/>
              <a:ext cx="955870" cy="5077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Soutien de fournisseurs de soins?</a:t>
              </a:r>
            </a:p>
          </p:txBody>
        </p:sp>
      </p:grpSp>
      <p:sp>
        <p:nvSpPr>
          <p:cNvPr id="895" name="Shape 895"/>
          <p:cNvSpPr/>
          <p:nvPr/>
        </p:nvSpPr>
        <p:spPr>
          <a:xfrm flipH="1">
            <a:off x="5568117" y="3764005"/>
            <a:ext cx="130502" cy="315002"/>
          </a:xfrm>
          <a:prstGeom prst="line">
            <a:avLst/>
          </a:prstGeom>
          <a:ln>
            <a:solidFill>
              <a:srgbClr val="585858"/>
            </a:solidFill>
          </a:ln>
        </p:spPr>
        <p:txBody>
          <a:bodyPr lIns="45718" tIns="45718" rIns="45718" bIns="45718"/>
          <a:lstStyle/>
          <a:p>
            <a:endParaRPr/>
          </a:p>
        </p:txBody>
      </p:sp>
      <p:grpSp>
        <p:nvGrpSpPr>
          <p:cNvPr id="898" name="Group 898"/>
          <p:cNvGrpSpPr/>
          <p:nvPr/>
        </p:nvGrpSpPr>
        <p:grpSpPr>
          <a:xfrm>
            <a:off x="2375022" y="1574148"/>
            <a:ext cx="654605" cy="327007"/>
            <a:chOff x="-1" y="-2"/>
            <a:chExt cx="654604" cy="327005"/>
          </a:xfrm>
        </p:grpSpPr>
        <p:sp>
          <p:nvSpPr>
            <p:cNvPr id="896" name="Shape 896"/>
            <p:cNvSpPr/>
            <p:nvPr/>
          </p:nvSpPr>
          <p:spPr>
            <a:xfrm>
              <a:off x="-1" y="-2"/>
              <a:ext cx="654604" cy="327005"/>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897" name="Shape 897"/>
            <p:cNvSpPr/>
            <p:nvPr/>
          </p:nvSpPr>
          <p:spPr>
            <a:xfrm>
              <a:off x="95864" y="25018"/>
              <a:ext cx="462873" cy="2769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Genre</a:t>
              </a:r>
            </a:p>
          </p:txBody>
        </p:sp>
      </p:grpSp>
      <p:sp>
        <p:nvSpPr>
          <p:cNvPr id="899" name="Shape 899"/>
          <p:cNvSpPr/>
          <p:nvPr/>
        </p:nvSpPr>
        <p:spPr>
          <a:xfrm flipV="1">
            <a:off x="1658048" y="1789185"/>
            <a:ext cx="727849" cy="118547"/>
          </a:xfrm>
          <a:prstGeom prst="line">
            <a:avLst/>
          </a:prstGeom>
          <a:ln>
            <a:solidFill>
              <a:srgbClr val="585858"/>
            </a:solidFill>
          </a:ln>
        </p:spPr>
        <p:txBody>
          <a:bodyPr lIns="45718" tIns="45718" rIns="45718" bIns="45718"/>
          <a:lstStyle/>
          <a:p>
            <a:endParaRPr/>
          </a:p>
        </p:txBody>
      </p:sp>
      <p:grpSp>
        <p:nvGrpSpPr>
          <p:cNvPr id="902" name="Group 902"/>
          <p:cNvGrpSpPr/>
          <p:nvPr/>
        </p:nvGrpSpPr>
        <p:grpSpPr>
          <a:xfrm>
            <a:off x="1919966" y="3387148"/>
            <a:ext cx="793206" cy="615519"/>
            <a:chOff x="-1" y="-62060"/>
            <a:chExt cx="793204" cy="615518"/>
          </a:xfrm>
        </p:grpSpPr>
        <p:sp>
          <p:nvSpPr>
            <p:cNvPr id="900" name="Shape 900"/>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01" name="Shape 901"/>
            <p:cNvSpPr/>
            <p:nvPr/>
          </p:nvSpPr>
          <p:spPr>
            <a:xfrm>
              <a:off x="116160" y="-62060"/>
              <a:ext cx="560881" cy="6155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Niveau de </a:t>
              </a:r>
              <a:r>
                <a:rPr lang="fr-ca" b="0" i="0" u="none" baseline="0" dirty="0" err="1"/>
                <a:t>trauma-tisme</a:t>
              </a:r>
              <a:r>
                <a:rPr lang="fr-ca" b="0" i="0" u="none" baseline="0" dirty="0"/>
                <a:t>?</a:t>
              </a:r>
            </a:p>
          </p:txBody>
        </p:sp>
      </p:grpSp>
      <p:grpSp>
        <p:nvGrpSpPr>
          <p:cNvPr id="905" name="Group 905"/>
          <p:cNvGrpSpPr/>
          <p:nvPr/>
        </p:nvGrpSpPr>
        <p:grpSpPr>
          <a:xfrm>
            <a:off x="6762547" y="3493299"/>
            <a:ext cx="867981" cy="346504"/>
            <a:chOff x="-1" y="0"/>
            <a:chExt cx="867980" cy="346502"/>
          </a:xfrm>
        </p:grpSpPr>
        <p:sp>
          <p:nvSpPr>
            <p:cNvPr id="903" name="Shape 903"/>
            <p:cNvSpPr/>
            <p:nvPr/>
          </p:nvSpPr>
          <p:spPr>
            <a:xfrm>
              <a:off x="-1" y="0"/>
              <a:ext cx="793205" cy="346502"/>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04" name="Shape 904"/>
            <p:cNvSpPr/>
            <p:nvPr/>
          </p:nvSpPr>
          <p:spPr>
            <a:xfrm>
              <a:off x="58487" y="27075"/>
              <a:ext cx="809492" cy="2923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Déclencheurs?</a:t>
              </a:r>
            </a:p>
          </p:txBody>
        </p:sp>
      </p:grpSp>
      <p:sp>
        <p:nvSpPr>
          <p:cNvPr id="906" name="Shape 906"/>
          <p:cNvSpPr/>
          <p:nvPr/>
        </p:nvSpPr>
        <p:spPr>
          <a:xfrm>
            <a:off x="6838450" y="3378698"/>
            <a:ext cx="320702" cy="114602"/>
          </a:xfrm>
          <a:prstGeom prst="line">
            <a:avLst/>
          </a:prstGeom>
          <a:ln>
            <a:solidFill>
              <a:srgbClr val="585858"/>
            </a:solidFill>
          </a:ln>
        </p:spPr>
        <p:txBody>
          <a:bodyPr lIns="45718" tIns="45718" rIns="45718" bIns="45718"/>
          <a:lstStyle/>
          <a:p>
            <a:endParaRPr/>
          </a:p>
        </p:txBody>
      </p:sp>
      <p:grpSp>
        <p:nvGrpSpPr>
          <p:cNvPr id="909" name="Group 909"/>
          <p:cNvGrpSpPr/>
          <p:nvPr/>
        </p:nvGrpSpPr>
        <p:grpSpPr>
          <a:xfrm>
            <a:off x="2882490" y="1308060"/>
            <a:ext cx="1079704" cy="400075"/>
            <a:chOff x="0" y="-21167"/>
            <a:chExt cx="1079703" cy="400074"/>
          </a:xfrm>
        </p:grpSpPr>
        <p:sp>
          <p:nvSpPr>
            <p:cNvPr id="907" name="Shape 907"/>
            <p:cNvSpPr/>
            <p:nvPr/>
          </p:nvSpPr>
          <p:spPr>
            <a:xfrm>
              <a:off x="0" y="25120"/>
              <a:ext cx="1079703" cy="3075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08" name="Shape 908"/>
            <p:cNvSpPr/>
            <p:nvPr/>
          </p:nvSpPr>
          <p:spPr>
            <a:xfrm>
              <a:off x="158117" y="-21167"/>
              <a:ext cx="865549"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Accents/barrière linguistique?</a:t>
              </a:r>
            </a:p>
          </p:txBody>
        </p:sp>
      </p:grpSp>
      <p:sp>
        <p:nvSpPr>
          <p:cNvPr id="910" name="Shape 910"/>
          <p:cNvSpPr/>
          <p:nvPr/>
        </p:nvSpPr>
        <p:spPr>
          <a:xfrm>
            <a:off x="3494830" y="1686811"/>
            <a:ext cx="995395" cy="2453990"/>
          </a:xfrm>
          <a:prstGeom prst="line">
            <a:avLst/>
          </a:prstGeom>
          <a:ln>
            <a:solidFill>
              <a:srgbClr val="585858"/>
            </a:solidFill>
          </a:ln>
        </p:spPr>
        <p:txBody>
          <a:bodyPr lIns="45718" tIns="45718" rIns="45718" bIns="45718"/>
          <a:lstStyle/>
          <a:p>
            <a:endParaRPr/>
          </a:p>
        </p:txBody>
      </p:sp>
      <p:grpSp>
        <p:nvGrpSpPr>
          <p:cNvPr id="913" name="Group 913"/>
          <p:cNvGrpSpPr/>
          <p:nvPr/>
        </p:nvGrpSpPr>
        <p:grpSpPr>
          <a:xfrm>
            <a:off x="5853000" y="4759199"/>
            <a:ext cx="822904" cy="346504"/>
            <a:chOff x="0" y="0"/>
            <a:chExt cx="822902" cy="346502"/>
          </a:xfrm>
        </p:grpSpPr>
        <p:sp>
          <p:nvSpPr>
            <p:cNvPr id="911" name="Shape 911"/>
            <p:cNvSpPr/>
            <p:nvPr/>
          </p:nvSpPr>
          <p:spPr>
            <a:xfrm>
              <a:off x="0" y="0"/>
              <a:ext cx="822902"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12" name="Shape 912"/>
            <p:cNvSpPr/>
            <p:nvPr/>
          </p:nvSpPr>
          <p:spPr>
            <a:xfrm>
              <a:off x="120509" y="27074"/>
              <a:ext cx="657639" cy="2923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dirty="0"/>
                <a:t>O</a:t>
              </a:r>
              <a:r>
                <a:rPr lang="fr-ca" b="0" i="0" u="none" baseline="0" dirty="0"/>
                <a:t>n le croit?</a:t>
              </a:r>
            </a:p>
          </p:txBody>
        </p:sp>
      </p:grpSp>
      <p:sp>
        <p:nvSpPr>
          <p:cNvPr id="914" name="Shape 914"/>
          <p:cNvSpPr/>
          <p:nvPr/>
        </p:nvSpPr>
        <p:spPr>
          <a:xfrm>
            <a:off x="5930610" y="4668044"/>
            <a:ext cx="42902" cy="141902"/>
          </a:xfrm>
          <a:prstGeom prst="line">
            <a:avLst/>
          </a:prstGeom>
          <a:ln>
            <a:solidFill>
              <a:srgbClr val="585858"/>
            </a:solidFill>
          </a:ln>
        </p:spPr>
        <p:txBody>
          <a:bodyPr lIns="45718" tIns="45718" rIns="45718" bIns="45718"/>
          <a:lstStyle/>
          <a:p>
            <a:endParaRPr/>
          </a:p>
        </p:txBody>
      </p:sp>
      <p:sp>
        <p:nvSpPr>
          <p:cNvPr id="915" name="Shape 915"/>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28</a:t>
            </a:fld>
            <a:endParaRPr/>
          </a:p>
        </p:txBody>
      </p:sp>
      <p:sp>
        <p:nvSpPr>
          <p:cNvPr id="1000" name="Shape 1000"/>
          <p:cNvSpPr/>
          <p:nvPr/>
        </p:nvSpPr>
        <p:spPr>
          <a:xfrm>
            <a:off x="-12276" y="398203"/>
            <a:ext cx="9205377" cy="644354"/>
          </a:xfrm>
          <a:custGeom>
            <a:avLst/>
            <a:gdLst/>
            <a:ahLst/>
            <a:cxnLst>
              <a:cxn ang="0">
                <a:pos x="wd2" y="hd2"/>
              </a:cxn>
              <a:cxn ang="5400000">
                <a:pos x="wd2" y="hd2"/>
              </a:cxn>
              <a:cxn ang="10800000">
                <a:pos x="wd2" y="hd2"/>
              </a:cxn>
              <a:cxn ang="16200000">
                <a:pos x="wd2" y="hd2"/>
              </a:cxn>
            </a:cxnLst>
            <a:rect l="0" t="0" r="r" b="b"/>
            <a:pathLst>
              <a:path w="21596" h="20730" extrusionOk="0">
                <a:moveTo>
                  <a:pt x="0" y="11572"/>
                </a:moveTo>
                <a:lnTo>
                  <a:pt x="34" y="11679"/>
                </a:lnTo>
                <a:cubicBezTo>
                  <a:pt x="422" y="14675"/>
                  <a:pt x="886" y="15174"/>
                  <a:pt x="1303" y="13044"/>
                </a:cubicBezTo>
                <a:cubicBezTo>
                  <a:pt x="1704" y="10994"/>
                  <a:pt x="2016" y="6698"/>
                  <a:pt x="2394" y="3969"/>
                </a:cubicBezTo>
                <a:cubicBezTo>
                  <a:pt x="2954" y="-70"/>
                  <a:pt x="3583" y="-548"/>
                  <a:pt x="4179" y="439"/>
                </a:cubicBezTo>
                <a:cubicBezTo>
                  <a:pt x="4894" y="1622"/>
                  <a:pt x="5596" y="4960"/>
                  <a:pt x="6232" y="10517"/>
                </a:cubicBezTo>
                <a:cubicBezTo>
                  <a:pt x="6256" y="10802"/>
                  <a:pt x="6280" y="11082"/>
                  <a:pt x="6304" y="11356"/>
                </a:cubicBezTo>
                <a:cubicBezTo>
                  <a:pt x="6755" y="16420"/>
                  <a:pt x="7293" y="19178"/>
                  <a:pt x="7841" y="19838"/>
                </a:cubicBezTo>
                <a:cubicBezTo>
                  <a:pt x="8188" y="20257"/>
                  <a:pt x="8539" y="19816"/>
                  <a:pt x="8876" y="18528"/>
                </a:cubicBezTo>
                <a:cubicBezTo>
                  <a:pt x="9396" y="14650"/>
                  <a:pt x="9962" y="12062"/>
                  <a:pt x="10548" y="10883"/>
                </a:cubicBezTo>
                <a:cubicBezTo>
                  <a:pt x="11185" y="9600"/>
                  <a:pt x="11833" y="10010"/>
                  <a:pt x="12470" y="8767"/>
                </a:cubicBezTo>
                <a:cubicBezTo>
                  <a:pt x="12851" y="8022"/>
                  <a:pt x="13225" y="6690"/>
                  <a:pt x="13585" y="4795"/>
                </a:cubicBezTo>
                <a:lnTo>
                  <a:pt x="14017" y="2837"/>
                </a:lnTo>
                <a:cubicBezTo>
                  <a:pt x="14237" y="2273"/>
                  <a:pt x="14461" y="2193"/>
                  <a:pt x="14682" y="2601"/>
                </a:cubicBezTo>
                <a:cubicBezTo>
                  <a:pt x="15123" y="3416"/>
                  <a:pt x="15531" y="6122"/>
                  <a:pt x="15962" y="7589"/>
                </a:cubicBezTo>
                <a:cubicBezTo>
                  <a:pt x="16432" y="9190"/>
                  <a:pt x="16922" y="9306"/>
                  <a:pt x="17396" y="7923"/>
                </a:cubicBezTo>
                <a:cubicBezTo>
                  <a:pt x="17407" y="7830"/>
                  <a:pt x="17417" y="7737"/>
                  <a:pt x="17428" y="7643"/>
                </a:cubicBezTo>
                <a:cubicBezTo>
                  <a:pt x="17438" y="7554"/>
                  <a:pt x="17448" y="7464"/>
                  <a:pt x="17460" y="7498"/>
                </a:cubicBezTo>
                <a:cubicBezTo>
                  <a:pt x="17470" y="7529"/>
                  <a:pt x="17478" y="7655"/>
                  <a:pt x="17478" y="7802"/>
                </a:cubicBezTo>
                <a:cubicBezTo>
                  <a:pt x="17940" y="3032"/>
                  <a:pt x="18541" y="1561"/>
                  <a:pt x="19095" y="3841"/>
                </a:cubicBezTo>
                <a:cubicBezTo>
                  <a:pt x="19581" y="5838"/>
                  <a:pt x="19972" y="10470"/>
                  <a:pt x="20409" y="13760"/>
                </a:cubicBezTo>
                <a:cubicBezTo>
                  <a:pt x="20751" y="16338"/>
                  <a:pt x="21124" y="18126"/>
                  <a:pt x="21513" y="19028"/>
                </a:cubicBezTo>
                <a:cubicBezTo>
                  <a:pt x="21555" y="18785"/>
                  <a:pt x="21600" y="19243"/>
                  <a:pt x="21596" y="19862"/>
                </a:cubicBezTo>
                <a:cubicBezTo>
                  <a:pt x="21588" y="20924"/>
                  <a:pt x="21479" y="21052"/>
                  <a:pt x="21458" y="20023"/>
                </a:cubicBezTo>
              </a:path>
            </a:pathLst>
          </a:custGeom>
          <a:ln w="114300">
            <a:solidFill>
              <a:srgbClr val="0086FE"/>
            </a:solidFill>
          </a:ln>
          <a:effectLst>
            <a:outerShdw blurRad="38100" dist="20000" dir="5400000" rotWithShape="0">
              <a:srgbClr val="000000">
                <a:alpha val="38000"/>
              </a:srgbClr>
            </a:outerShdw>
          </a:effectLst>
        </p:spPr>
        <p:txBody>
          <a:bodyPr lIns="45718" tIns="45718" rIns="45718" bIns="45718"/>
          <a:lstStyle/>
          <a:p>
            <a:endParaRPr/>
          </a:p>
        </p:txBody>
      </p:sp>
      <p:sp>
        <p:nvSpPr>
          <p:cNvPr id="916" name="Shape 916"/>
          <p:cNvSpPr/>
          <p:nvPr/>
        </p:nvSpPr>
        <p:spPr>
          <a:xfrm flipV="1">
            <a:off x="7843500" y="4156701"/>
            <a:ext cx="913500" cy="468600"/>
          </a:xfrm>
          <a:prstGeom prst="line">
            <a:avLst/>
          </a:prstGeom>
          <a:ln>
            <a:solidFill>
              <a:srgbClr val="585858"/>
            </a:solidFill>
          </a:ln>
        </p:spPr>
        <p:txBody>
          <a:bodyPr lIns="45718" tIns="45718" rIns="45718" bIns="45718"/>
          <a:lstStyle/>
          <a:p>
            <a:endParaRPr/>
          </a:p>
        </p:txBody>
      </p:sp>
      <p:grpSp>
        <p:nvGrpSpPr>
          <p:cNvPr id="919" name="Group 919"/>
          <p:cNvGrpSpPr/>
          <p:nvPr/>
        </p:nvGrpSpPr>
        <p:grpSpPr>
          <a:xfrm>
            <a:off x="6903065" y="4623714"/>
            <a:ext cx="885579" cy="460505"/>
            <a:chOff x="-1" y="-1"/>
            <a:chExt cx="885578" cy="460504"/>
          </a:xfrm>
        </p:grpSpPr>
        <p:sp>
          <p:nvSpPr>
            <p:cNvPr id="917" name="Shape 917"/>
            <p:cNvSpPr/>
            <p:nvPr/>
          </p:nvSpPr>
          <p:spPr>
            <a:xfrm>
              <a:off x="-1" y="-1"/>
              <a:ext cx="740105" cy="460504"/>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18" name="Shape 918"/>
            <p:cNvSpPr/>
            <p:nvPr/>
          </p:nvSpPr>
          <p:spPr>
            <a:xfrm>
              <a:off x="5599" y="84074"/>
              <a:ext cx="879978" cy="292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Contact visuel?</a:t>
              </a:r>
            </a:p>
          </p:txBody>
        </p:sp>
      </p:grpSp>
      <p:grpSp>
        <p:nvGrpSpPr>
          <p:cNvPr id="922" name="Group 922"/>
          <p:cNvGrpSpPr/>
          <p:nvPr/>
        </p:nvGrpSpPr>
        <p:grpSpPr>
          <a:xfrm>
            <a:off x="6347919" y="3972710"/>
            <a:ext cx="896265" cy="393606"/>
            <a:chOff x="0" y="-1"/>
            <a:chExt cx="896263" cy="393604"/>
          </a:xfrm>
        </p:grpSpPr>
        <p:sp>
          <p:nvSpPr>
            <p:cNvPr id="920" name="Shape 920"/>
            <p:cNvSpPr/>
            <p:nvPr/>
          </p:nvSpPr>
          <p:spPr>
            <a:xfrm>
              <a:off x="0" y="-1"/>
              <a:ext cx="822902"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21" name="Shape 921"/>
            <p:cNvSpPr/>
            <p:nvPr/>
          </p:nvSpPr>
          <p:spPr>
            <a:xfrm>
              <a:off x="146518" y="70542"/>
              <a:ext cx="749745" cy="2923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Verbomoteur?</a:t>
              </a:r>
            </a:p>
          </p:txBody>
        </p:sp>
      </p:grpSp>
      <p:grpSp>
        <p:nvGrpSpPr>
          <p:cNvPr id="925" name="Group 925"/>
          <p:cNvGrpSpPr/>
          <p:nvPr/>
        </p:nvGrpSpPr>
        <p:grpSpPr>
          <a:xfrm>
            <a:off x="5158387" y="3385512"/>
            <a:ext cx="916204" cy="400075"/>
            <a:chOff x="0" y="-3237"/>
            <a:chExt cx="916203" cy="400073"/>
          </a:xfrm>
        </p:grpSpPr>
        <p:sp>
          <p:nvSpPr>
            <p:cNvPr id="923" name="Shape 923"/>
            <p:cNvSpPr/>
            <p:nvPr/>
          </p:nvSpPr>
          <p:spPr>
            <a:xfrm>
              <a:off x="0" y="-1"/>
              <a:ext cx="916203" cy="3936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24" name="Shape 924"/>
            <p:cNvSpPr/>
            <p:nvPr/>
          </p:nvSpPr>
          <p:spPr>
            <a:xfrm>
              <a:off x="134173" y="-3237"/>
              <a:ext cx="782030"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On lui a dit de ne pas parler?</a:t>
              </a:r>
            </a:p>
          </p:txBody>
        </p:sp>
      </p:grpSp>
      <p:sp>
        <p:nvSpPr>
          <p:cNvPr id="926" name="Shape 926"/>
          <p:cNvSpPr/>
          <p:nvPr/>
        </p:nvSpPr>
        <p:spPr>
          <a:xfrm>
            <a:off x="5479481" y="1713518"/>
            <a:ext cx="512217" cy="1321644"/>
          </a:xfrm>
          <a:prstGeom prst="line">
            <a:avLst/>
          </a:prstGeom>
          <a:ln>
            <a:solidFill>
              <a:srgbClr val="585858"/>
            </a:solidFill>
          </a:ln>
        </p:spPr>
        <p:txBody>
          <a:bodyPr lIns="45718" tIns="45718" rIns="45718" bIns="45718"/>
          <a:lstStyle/>
          <a:p>
            <a:endParaRPr/>
          </a:p>
        </p:txBody>
      </p:sp>
      <p:grpSp>
        <p:nvGrpSpPr>
          <p:cNvPr id="929" name="Group 929"/>
          <p:cNvGrpSpPr/>
          <p:nvPr/>
        </p:nvGrpSpPr>
        <p:grpSpPr>
          <a:xfrm>
            <a:off x="4839573" y="2311872"/>
            <a:ext cx="955389" cy="561306"/>
            <a:chOff x="-2" y="-1"/>
            <a:chExt cx="955388" cy="561304"/>
          </a:xfrm>
        </p:grpSpPr>
        <p:sp>
          <p:nvSpPr>
            <p:cNvPr id="927" name="Shape 927"/>
            <p:cNvSpPr/>
            <p:nvPr/>
          </p:nvSpPr>
          <p:spPr>
            <a:xfrm>
              <a:off x="-2" y="-1"/>
              <a:ext cx="913505" cy="561304"/>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928" name="Shape 928"/>
            <p:cNvSpPr/>
            <p:nvPr/>
          </p:nvSpPr>
          <p:spPr>
            <a:xfrm>
              <a:off x="105460" y="50939"/>
              <a:ext cx="849926" cy="4616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Peur de ce que la famille va penser? Où vivre?</a:t>
              </a:r>
            </a:p>
          </p:txBody>
        </p:sp>
      </p:grpSp>
      <p:grpSp>
        <p:nvGrpSpPr>
          <p:cNvPr id="932" name="Group 932"/>
          <p:cNvGrpSpPr/>
          <p:nvPr/>
        </p:nvGrpSpPr>
        <p:grpSpPr>
          <a:xfrm>
            <a:off x="3138473" y="4005936"/>
            <a:ext cx="822904" cy="400075"/>
            <a:chOff x="0" y="-21168"/>
            <a:chExt cx="822902" cy="400074"/>
          </a:xfrm>
        </p:grpSpPr>
        <p:sp>
          <p:nvSpPr>
            <p:cNvPr id="930" name="Shape 930"/>
            <p:cNvSpPr/>
            <p:nvPr/>
          </p:nvSpPr>
          <p:spPr>
            <a:xfrm>
              <a:off x="0" y="5620"/>
              <a:ext cx="822902"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31" name="Shape 931"/>
            <p:cNvSpPr/>
            <p:nvPr/>
          </p:nvSpPr>
          <p:spPr>
            <a:xfrm>
              <a:off x="120509" y="-21168"/>
              <a:ext cx="682971"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Limitations physiques</a:t>
              </a:r>
            </a:p>
          </p:txBody>
        </p:sp>
      </p:grpSp>
      <p:grpSp>
        <p:nvGrpSpPr>
          <p:cNvPr id="935" name="Group 935"/>
          <p:cNvGrpSpPr/>
          <p:nvPr/>
        </p:nvGrpSpPr>
        <p:grpSpPr>
          <a:xfrm>
            <a:off x="2390987" y="4029486"/>
            <a:ext cx="835628" cy="400075"/>
            <a:chOff x="0" y="23283"/>
            <a:chExt cx="835627" cy="400073"/>
          </a:xfrm>
        </p:grpSpPr>
        <p:sp>
          <p:nvSpPr>
            <p:cNvPr id="933" name="Shape 933"/>
            <p:cNvSpPr/>
            <p:nvPr/>
          </p:nvSpPr>
          <p:spPr>
            <a:xfrm>
              <a:off x="0" y="26520"/>
              <a:ext cx="822902" cy="3936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34" name="Shape 934"/>
            <p:cNvSpPr/>
            <p:nvPr/>
          </p:nvSpPr>
          <p:spPr>
            <a:xfrm>
              <a:off x="120510" y="23283"/>
              <a:ext cx="715117"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dirty="0"/>
                <a:t>S</a:t>
              </a:r>
              <a:r>
                <a:rPr lang="fr-ca" b="0" i="0" u="none" baseline="0" dirty="0"/>
                <a:t>ourd/</a:t>
              </a:r>
              <a:r>
                <a:rPr lang="fr-ca" b="0" i="0" u="none" baseline="0" dirty="0" err="1"/>
                <a:t>mal-entendant</a:t>
              </a:r>
              <a:r>
                <a:rPr lang="fr-ca" b="0" i="0" u="none" baseline="0" dirty="0"/>
                <a:t>?</a:t>
              </a:r>
            </a:p>
          </p:txBody>
        </p:sp>
      </p:grpSp>
      <p:grpSp>
        <p:nvGrpSpPr>
          <p:cNvPr id="938" name="Group 938"/>
          <p:cNvGrpSpPr/>
          <p:nvPr/>
        </p:nvGrpSpPr>
        <p:grpSpPr>
          <a:xfrm>
            <a:off x="505222" y="3658874"/>
            <a:ext cx="949508" cy="507797"/>
            <a:chOff x="-1" y="-75029"/>
            <a:chExt cx="949507" cy="507796"/>
          </a:xfrm>
        </p:grpSpPr>
        <p:sp>
          <p:nvSpPr>
            <p:cNvPr id="936" name="Shape 936"/>
            <p:cNvSpPr/>
            <p:nvPr/>
          </p:nvSpPr>
          <p:spPr>
            <a:xfrm>
              <a:off x="-1" y="5620"/>
              <a:ext cx="940505" cy="34650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37" name="Shape 937"/>
            <p:cNvSpPr/>
            <p:nvPr/>
          </p:nvSpPr>
          <p:spPr>
            <a:xfrm>
              <a:off x="137733" y="-75029"/>
              <a:ext cx="811773" cy="5077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Problème urgent de santé mentale?</a:t>
              </a:r>
            </a:p>
          </p:txBody>
        </p:sp>
      </p:grpSp>
      <p:grpSp>
        <p:nvGrpSpPr>
          <p:cNvPr id="941" name="Group 941"/>
          <p:cNvGrpSpPr/>
          <p:nvPr/>
        </p:nvGrpSpPr>
        <p:grpSpPr>
          <a:xfrm>
            <a:off x="1324800" y="620428"/>
            <a:ext cx="817504" cy="332756"/>
            <a:chOff x="0" y="0"/>
            <a:chExt cx="817502" cy="332755"/>
          </a:xfrm>
        </p:grpSpPr>
        <p:sp>
          <p:nvSpPr>
            <p:cNvPr id="939" name="Shape 939"/>
            <p:cNvSpPr/>
            <p:nvPr/>
          </p:nvSpPr>
          <p:spPr>
            <a:xfrm>
              <a:off x="-1" y="2728"/>
              <a:ext cx="817503" cy="327303"/>
            </a:xfrm>
            <a:prstGeom prst="ellipse">
              <a:avLst/>
            </a:prstGeom>
            <a:solidFill>
              <a:srgbClr val="6AA84F"/>
            </a:solidFill>
            <a:ln w="9525" cap="flat">
              <a:solidFill>
                <a:srgbClr val="FFFF00"/>
              </a:solidFill>
              <a:prstDash val="solid"/>
              <a:round/>
            </a:ln>
            <a:effectLst/>
          </p:spPr>
          <p:txBody>
            <a:bodyPr wrap="square" lIns="45718" tIns="45718" rIns="45718" bIns="45718" numCol="1" anchor="ctr">
              <a:noAutofit/>
            </a:bodyPr>
            <a:lstStyle/>
            <a:p>
              <a:pPr algn="l" rtl="0">
                <a:defRPr sz="600"/>
              </a:pPr>
              <a:endParaRPr/>
            </a:p>
          </p:txBody>
        </p:sp>
        <p:sp>
          <p:nvSpPr>
            <p:cNvPr id="940" name="Shape 940"/>
            <p:cNvSpPr/>
            <p:nvPr/>
          </p:nvSpPr>
          <p:spPr>
            <a:xfrm>
              <a:off x="119719" y="-1"/>
              <a:ext cx="578063" cy="3327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LGBTQQIP2SAA?</a:t>
              </a:r>
            </a:p>
          </p:txBody>
        </p:sp>
      </p:grpSp>
      <p:sp>
        <p:nvSpPr>
          <p:cNvPr id="942" name="Shape 942"/>
          <p:cNvSpPr/>
          <p:nvPr/>
        </p:nvSpPr>
        <p:spPr>
          <a:xfrm>
            <a:off x="1658048" y="2147930"/>
            <a:ext cx="960879" cy="135771"/>
          </a:xfrm>
          <a:prstGeom prst="line">
            <a:avLst/>
          </a:prstGeom>
          <a:ln>
            <a:solidFill>
              <a:srgbClr val="585858"/>
            </a:solidFill>
          </a:ln>
        </p:spPr>
        <p:txBody>
          <a:bodyPr lIns="45718" tIns="45718" rIns="45718" bIns="45718"/>
          <a:lstStyle/>
          <a:p>
            <a:endParaRPr/>
          </a:p>
        </p:txBody>
      </p:sp>
      <p:sp>
        <p:nvSpPr>
          <p:cNvPr id="943" name="Shape 943"/>
          <p:cNvSpPr/>
          <p:nvPr/>
        </p:nvSpPr>
        <p:spPr>
          <a:xfrm flipH="1">
            <a:off x="5492875" y="4694115"/>
            <a:ext cx="17746" cy="59465"/>
          </a:xfrm>
          <a:prstGeom prst="line">
            <a:avLst/>
          </a:prstGeom>
          <a:ln>
            <a:solidFill>
              <a:srgbClr val="585858"/>
            </a:solidFill>
          </a:ln>
        </p:spPr>
        <p:txBody>
          <a:bodyPr lIns="45718" tIns="45718" rIns="45718" bIns="45718"/>
          <a:lstStyle/>
          <a:p>
            <a:endParaRPr/>
          </a:p>
        </p:txBody>
      </p:sp>
      <p:grpSp>
        <p:nvGrpSpPr>
          <p:cNvPr id="946" name="Group 946"/>
          <p:cNvGrpSpPr/>
          <p:nvPr/>
        </p:nvGrpSpPr>
        <p:grpSpPr>
          <a:xfrm>
            <a:off x="6400048" y="1363796"/>
            <a:ext cx="1086896" cy="553963"/>
            <a:chOff x="0" y="-15769"/>
            <a:chExt cx="1086895" cy="553961"/>
          </a:xfrm>
        </p:grpSpPr>
        <p:sp>
          <p:nvSpPr>
            <p:cNvPr id="944" name="Shape 944"/>
            <p:cNvSpPr/>
            <p:nvPr/>
          </p:nvSpPr>
          <p:spPr>
            <a:xfrm>
              <a:off x="0" y="30963"/>
              <a:ext cx="1079703" cy="46050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945" name="Shape 945"/>
            <p:cNvSpPr/>
            <p:nvPr/>
          </p:nvSpPr>
          <p:spPr>
            <a:xfrm>
              <a:off x="158118" y="-15769"/>
              <a:ext cx="928777" cy="5539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p>
              <a:pPr algn="l" rtl="0">
                <a:defRPr sz="800"/>
              </a:pPr>
              <a:r>
                <a:rPr lang="fr-ca" b="0" i="0" u="none" baseline="0" dirty="0"/>
                <a:t>L’enfant est-il à l’aise dans les  </a:t>
              </a:r>
            </a:p>
            <a:p>
              <a:pPr algn="l" rtl="0">
                <a:defRPr sz="800"/>
              </a:pPr>
              <a:r>
                <a:rPr lang="fr-ca" b="0" i="0" u="none" baseline="0" dirty="0"/>
                <a:t>petites pièces?</a:t>
              </a:r>
            </a:p>
          </p:txBody>
        </p:sp>
      </p:grpSp>
      <p:sp>
        <p:nvSpPr>
          <p:cNvPr id="947" name="Shape 947"/>
          <p:cNvSpPr/>
          <p:nvPr/>
        </p:nvSpPr>
        <p:spPr>
          <a:xfrm flipH="1">
            <a:off x="6701265" y="1832443"/>
            <a:ext cx="233994" cy="1097806"/>
          </a:xfrm>
          <a:prstGeom prst="line">
            <a:avLst/>
          </a:prstGeom>
          <a:ln>
            <a:solidFill>
              <a:srgbClr val="585858"/>
            </a:solidFill>
          </a:ln>
        </p:spPr>
        <p:txBody>
          <a:bodyPr lIns="45718" tIns="45718" rIns="45718" bIns="45718"/>
          <a:lstStyle/>
          <a:p>
            <a:endParaRPr/>
          </a:p>
        </p:txBody>
      </p:sp>
      <p:grpSp>
        <p:nvGrpSpPr>
          <p:cNvPr id="950" name="Group 950"/>
          <p:cNvGrpSpPr/>
          <p:nvPr/>
        </p:nvGrpSpPr>
        <p:grpSpPr>
          <a:xfrm>
            <a:off x="8002801" y="1437269"/>
            <a:ext cx="1123933" cy="870862"/>
            <a:chOff x="0" y="0"/>
            <a:chExt cx="1123931" cy="870861"/>
          </a:xfrm>
        </p:grpSpPr>
        <p:sp>
          <p:nvSpPr>
            <p:cNvPr id="948" name="Shape 948"/>
            <p:cNvSpPr/>
            <p:nvPr/>
          </p:nvSpPr>
          <p:spPr>
            <a:xfrm>
              <a:off x="0" y="0"/>
              <a:ext cx="1025494" cy="87086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49" name="Shape 949"/>
            <p:cNvSpPr/>
            <p:nvPr/>
          </p:nvSpPr>
          <p:spPr>
            <a:xfrm>
              <a:off x="74325" y="127671"/>
              <a:ext cx="1049606" cy="6155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Le jeune est-il préoccupé par les résultats judiciaires possibles?</a:t>
              </a:r>
            </a:p>
          </p:txBody>
        </p:sp>
      </p:grpSp>
      <p:sp>
        <p:nvSpPr>
          <p:cNvPr id="951" name="Shape 951"/>
          <p:cNvSpPr/>
          <p:nvPr/>
        </p:nvSpPr>
        <p:spPr>
          <a:xfrm>
            <a:off x="8016041" y="1431029"/>
            <a:ext cx="2" cy="1324619"/>
          </a:xfrm>
          <a:prstGeom prst="line">
            <a:avLst/>
          </a:prstGeom>
          <a:ln>
            <a:solidFill>
              <a:srgbClr val="585858"/>
            </a:solidFill>
          </a:ln>
        </p:spPr>
        <p:txBody>
          <a:bodyPr lIns="45718" tIns="45718" rIns="45718" bIns="45718"/>
          <a:lstStyle/>
          <a:p>
            <a:endParaRPr/>
          </a:p>
        </p:txBody>
      </p:sp>
      <p:grpSp>
        <p:nvGrpSpPr>
          <p:cNvPr id="954" name="Group 954"/>
          <p:cNvGrpSpPr/>
          <p:nvPr/>
        </p:nvGrpSpPr>
        <p:grpSpPr>
          <a:xfrm>
            <a:off x="2088008" y="3024284"/>
            <a:ext cx="942353" cy="400075"/>
            <a:chOff x="0" y="-1637"/>
            <a:chExt cx="942351" cy="400073"/>
          </a:xfrm>
        </p:grpSpPr>
        <p:sp>
          <p:nvSpPr>
            <p:cNvPr id="952" name="Shape 952"/>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53" name="Shape 953"/>
            <p:cNvSpPr/>
            <p:nvPr/>
          </p:nvSpPr>
          <p:spPr>
            <a:xfrm>
              <a:off x="138003" y="-1637"/>
              <a:ext cx="773952"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Sous médicaments?</a:t>
              </a:r>
            </a:p>
          </p:txBody>
        </p:sp>
      </p:grpSp>
      <p:sp>
        <p:nvSpPr>
          <p:cNvPr id="955" name="Shape 955"/>
          <p:cNvSpPr/>
          <p:nvPr/>
        </p:nvSpPr>
        <p:spPr>
          <a:xfrm>
            <a:off x="2520499" y="3431831"/>
            <a:ext cx="196853" cy="589683"/>
          </a:xfrm>
          <a:prstGeom prst="line">
            <a:avLst/>
          </a:prstGeom>
          <a:ln>
            <a:solidFill>
              <a:srgbClr val="585858"/>
            </a:solidFill>
          </a:ln>
        </p:spPr>
        <p:txBody>
          <a:bodyPr lIns="45718" tIns="45718" rIns="45718" bIns="45718"/>
          <a:lstStyle/>
          <a:p>
            <a:endParaRPr/>
          </a:p>
        </p:txBody>
      </p:sp>
      <p:sp>
        <p:nvSpPr>
          <p:cNvPr id="956" name="Shape 956"/>
          <p:cNvSpPr/>
          <p:nvPr/>
        </p:nvSpPr>
        <p:spPr>
          <a:xfrm flipH="1">
            <a:off x="1817019" y="1587717"/>
            <a:ext cx="2342666" cy="2342666"/>
          </a:xfrm>
          <a:prstGeom prst="line">
            <a:avLst/>
          </a:prstGeom>
          <a:ln>
            <a:solidFill>
              <a:srgbClr val="585858"/>
            </a:solidFill>
          </a:ln>
        </p:spPr>
        <p:txBody>
          <a:bodyPr lIns="45718" tIns="45718" rIns="45718" bIns="45718"/>
          <a:lstStyle/>
          <a:p>
            <a:endParaRPr/>
          </a:p>
        </p:txBody>
      </p:sp>
      <p:grpSp>
        <p:nvGrpSpPr>
          <p:cNvPr id="959" name="Group 959"/>
          <p:cNvGrpSpPr/>
          <p:nvPr/>
        </p:nvGrpSpPr>
        <p:grpSpPr>
          <a:xfrm>
            <a:off x="3437573" y="2699991"/>
            <a:ext cx="948903" cy="357741"/>
            <a:chOff x="0" y="-1"/>
            <a:chExt cx="948902" cy="357739"/>
          </a:xfrm>
        </p:grpSpPr>
        <p:sp>
          <p:nvSpPr>
            <p:cNvPr id="957" name="Shape 957"/>
            <p:cNvSpPr/>
            <p:nvPr/>
          </p:nvSpPr>
          <p:spPr>
            <a:xfrm>
              <a:off x="-1" y="5620"/>
              <a:ext cx="948904" cy="3465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58" name="Shape 958"/>
            <p:cNvSpPr/>
            <p:nvPr/>
          </p:nvSpPr>
          <p:spPr>
            <a:xfrm>
              <a:off x="138963" y="-2"/>
              <a:ext cx="670976" cy="3577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a:t>Nouvel immigrant?</a:t>
              </a:r>
            </a:p>
          </p:txBody>
        </p:sp>
      </p:grpSp>
      <p:sp>
        <p:nvSpPr>
          <p:cNvPr id="960" name="Shape 960"/>
          <p:cNvSpPr/>
          <p:nvPr/>
        </p:nvSpPr>
        <p:spPr>
          <a:xfrm>
            <a:off x="3895085" y="3056319"/>
            <a:ext cx="328223" cy="654735"/>
          </a:xfrm>
          <a:prstGeom prst="line">
            <a:avLst/>
          </a:prstGeom>
          <a:ln>
            <a:solidFill>
              <a:srgbClr val="585858"/>
            </a:solidFill>
          </a:ln>
        </p:spPr>
        <p:txBody>
          <a:bodyPr lIns="45718" tIns="45718" rIns="45718" bIns="45718"/>
          <a:lstStyle/>
          <a:p>
            <a:endParaRPr/>
          </a:p>
        </p:txBody>
      </p:sp>
      <p:sp>
        <p:nvSpPr>
          <p:cNvPr id="961" name="Shape 961"/>
          <p:cNvSpPr/>
          <p:nvPr/>
        </p:nvSpPr>
        <p:spPr>
          <a:xfrm>
            <a:off x="5034917" y="2183271"/>
            <a:ext cx="2" cy="1955706"/>
          </a:xfrm>
          <a:prstGeom prst="line">
            <a:avLst/>
          </a:prstGeom>
          <a:ln>
            <a:solidFill>
              <a:srgbClr val="585858"/>
            </a:solidFill>
          </a:ln>
        </p:spPr>
        <p:txBody>
          <a:bodyPr lIns="45718" tIns="45718" rIns="45718" bIns="45718"/>
          <a:lstStyle/>
          <a:p>
            <a:endParaRPr/>
          </a:p>
        </p:txBody>
      </p:sp>
      <p:grpSp>
        <p:nvGrpSpPr>
          <p:cNvPr id="964" name="Group 964"/>
          <p:cNvGrpSpPr/>
          <p:nvPr/>
        </p:nvGrpSpPr>
        <p:grpSpPr>
          <a:xfrm>
            <a:off x="5112812" y="1386595"/>
            <a:ext cx="817505" cy="346503"/>
            <a:chOff x="-1" y="0"/>
            <a:chExt cx="817503" cy="346501"/>
          </a:xfrm>
        </p:grpSpPr>
        <p:sp>
          <p:nvSpPr>
            <p:cNvPr id="962" name="Shape 962"/>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963" name="Shape 963"/>
            <p:cNvSpPr/>
            <p:nvPr/>
          </p:nvSpPr>
          <p:spPr>
            <a:xfrm>
              <a:off x="119719" y="44971"/>
              <a:ext cx="578063" cy="2565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a:t>      Se sent-il en sécurité?</a:t>
              </a:r>
            </a:p>
          </p:txBody>
        </p:sp>
      </p:grpSp>
      <p:grpSp>
        <p:nvGrpSpPr>
          <p:cNvPr id="967" name="Group 967"/>
          <p:cNvGrpSpPr/>
          <p:nvPr/>
        </p:nvGrpSpPr>
        <p:grpSpPr>
          <a:xfrm>
            <a:off x="9130" y="937521"/>
            <a:ext cx="942353" cy="400075"/>
            <a:chOff x="0" y="-1637"/>
            <a:chExt cx="942351" cy="400073"/>
          </a:xfrm>
        </p:grpSpPr>
        <p:sp>
          <p:nvSpPr>
            <p:cNvPr id="965" name="Shape 965"/>
            <p:cNvSpPr/>
            <p:nvPr/>
          </p:nvSpPr>
          <p:spPr>
            <a:xfrm>
              <a:off x="0" y="0"/>
              <a:ext cx="942351" cy="396798"/>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66" name="Shape 966"/>
            <p:cNvSpPr/>
            <p:nvPr/>
          </p:nvSpPr>
          <p:spPr>
            <a:xfrm>
              <a:off x="138003" y="-1637"/>
              <a:ext cx="731971"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Antécédents de violence?</a:t>
              </a:r>
            </a:p>
          </p:txBody>
        </p:sp>
      </p:grpSp>
      <p:sp>
        <p:nvSpPr>
          <p:cNvPr id="968" name="Shape 968"/>
          <p:cNvSpPr/>
          <p:nvPr/>
        </p:nvSpPr>
        <p:spPr>
          <a:xfrm flipH="1">
            <a:off x="203741" y="1356367"/>
            <a:ext cx="240109" cy="240109"/>
          </a:xfrm>
          <a:prstGeom prst="line">
            <a:avLst/>
          </a:prstGeom>
          <a:ln>
            <a:solidFill>
              <a:srgbClr val="585858"/>
            </a:solidFill>
          </a:ln>
        </p:spPr>
        <p:txBody>
          <a:bodyPr lIns="45718" tIns="45718" rIns="45718" bIns="45718"/>
          <a:lstStyle/>
          <a:p>
            <a:endParaRPr/>
          </a:p>
        </p:txBody>
      </p:sp>
      <p:sp>
        <p:nvSpPr>
          <p:cNvPr id="969" name="Shape 969"/>
          <p:cNvSpPr/>
          <p:nvPr/>
        </p:nvSpPr>
        <p:spPr>
          <a:xfrm flipH="1">
            <a:off x="388715" y="885849"/>
            <a:ext cx="1074392" cy="708819"/>
          </a:xfrm>
          <a:prstGeom prst="line">
            <a:avLst/>
          </a:prstGeom>
          <a:ln>
            <a:solidFill>
              <a:srgbClr val="585858"/>
            </a:solidFill>
          </a:ln>
        </p:spPr>
        <p:txBody>
          <a:bodyPr lIns="45718" tIns="45718" rIns="45718" bIns="45718"/>
          <a:lstStyle/>
          <a:p>
            <a:endParaRPr/>
          </a:p>
        </p:txBody>
      </p:sp>
      <p:grpSp>
        <p:nvGrpSpPr>
          <p:cNvPr id="972" name="Group 972"/>
          <p:cNvGrpSpPr/>
          <p:nvPr/>
        </p:nvGrpSpPr>
        <p:grpSpPr>
          <a:xfrm>
            <a:off x="3073698" y="1987870"/>
            <a:ext cx="1153242" cy="402157"/>
            <a:chOff x="0" y="22242"/>
            <a:chExt cx="1153241" cy="402156"/>
          </a:xfrm>
        </p:grpSpPr>
        <p:sp>
          <p:nvSpPr>
            <p:cNvPr id="970" name="Shape 970"/>
            <p:cNvSpPr/>
            <p:nvPr/>
          </p:nvSpPr>
          <p:spPr>
            <a:xfrm>
              <a:off x="0" y="22242"/>
              <a:ext cx="1101308" cy="402156"/>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71" name="Shape 971"/>
            <p:cNvSpPr/>
            <p:nvPr/>
          </p:nvSpPr>
          <p:spPr>
            <a:xfrm>
              <a:off x="161282" y="23283"/>
              <a:ext cx="991959" cy="400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Mal à l’aise avec les hommes/femmes?</a:t>
              </a:r>
            </a:p>
          </p:txBody>
        </p:sp>
      </p:grpSp>
      <p:sp>
        <p:nvSpPr>
          <p:cNvPr id="973" name="Shape 973"/>
          <p:cNvSpPr/>
          <p:nvPr/>
        </p:nvSpPr>
        <p:spPr>
          <a:xfrm flipH="1">
            <a:off x="2294150" y="2366844"/>
            <a:ext cx="1007851" cy="309294"/>
          </a:xfrm>
          <a:prstGeom prst="line">
            <a:avLst/>
          </a:prstGeom>
          <a:ln>
            <a:solidFill>
              <a:srgbClr val="585858"/>
            </a:solidFill>
          </a:ln>
        </p:spPr>
        <p:txBody>
          <a:bodyPr lIns="45718" tIns="45718" rIns="45718" bIns="45718"/>
          <a:lstStyle/>
          <a:p>
            <a:endParaRPr/>
          </a:p>
        </p:txBody>
      </p:sp>
      <p:grpSp>
        <p:nvGrpSpPr>
          <p:cNvPr id="976" name="Group 976"/>
          <p:cNvGrpSpPr/>
          <p:nvPr/>
        </p:nvGrpSpPr>
        <p:grpSpPr>
          <a:xfrm>
            <a:off x="2459977" y="842482"/>
            <a:ext cx="1233952" cy="400075"/>
            <a:chOff x="0" y="-21166"/>
            <a:chExt cx="1233950" cy="400073"/>
          </a:xfrm>
        </p:grpSpPr>
        <p:sp>
          <p:nvSpPr>
            <p:cNvPr id="974" name="Shape 974"/>
            <p:cNvSpPr/>
            <p:nvPr/>
          </p:nvSpPr>
          <p:spPr>
            <a:xfrm>
              <a:off x="0" y="3153"/>
              <a:ext cx="1233950" cy="351433"/>
            </a:xfrm>
            <a:prstGeom prst="ellipse">
              <a:avLst/>
            </a:prstGeom>
            <a:solidFill>
              <a:srgbClr val="93C47D"/>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75" name="Shape 975"/>
            <p:cNvSpPr/>
            <p:nvPr/>
          </p:nvSpPr>
          <p:spPr>
            <a:xfrm>
              <a:off x="180706" y="-21166"/>
              <a:ext cx="953981" cy="400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Traumatisme intergénérationnel?</a:t>
              </a:r>
            </a:p>
          </p:txBody>
        </p:sp>
      </p:grpSp>
      <p:sp>
        <p:nvSpPr>
          <p:cNvPr id="977" name="Shape 977"/>
          <p:cNvSpPr/>
          <p:nvPr/>
        </p:nvSpPr>
        <p:spPr>
          <a:xfrm>
            <a:off x="2868016" y="1210333"/>
            <a:ext cx="1108652" cy="2722835"/>
          </a:xfrm>
          <a:prstGeom prst="line">
            <a:avLst/>
          </a:prstGeom>
          <a:ln>
            <a:solidFill>
              <a:srgbClr val="585858"/>
            </a:solidFill>
          </a:ln>
        </p:spPr>
        <p:txBody>
          <a:bodyPr lIns="45718" tIns="45718" rIns="45718" bIns="45718"/>
          <a:lstStyle/>
          <a:p>
            <a:endParaRPr/>
          </a:p>
        </p:txBody>
      </p:sp>
      <p:grpSp>
        <p:nvGrpSpPr>
          <p:cNvPr id="980" name="Group 980"/>
          <p:cNvGrpSpPr/>
          <p:nvPr/>
        </p:nvGrpSpPr>
        <p:grpSpPr>
          <a:xfrm>
            <a:off x="4822821" y="2976475"/>
            <a:ext cx="817507" cy="369298"/>
            <a:chOff x="-2" y="-11399"/>
            <a:chExt cx="817505" cy="369296"/>
          </a:xfrm>
        </p:grpSpPr>
        <p:sp>
          <p:nvSpPr>
            <p:cNvPr id="978" name="Shape 978"/>
            <p:cNvSpPr/>
            <p:nvPr/>
          </p:nvSpPr>
          <p:spPr>
            <a:xfrm>
              <a:off x="-2" y="0"/>
              <a:ext cx="817505" cy="346502"/>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600"/>
              </a:pPr>
              <a:endParaRPr/>
            </a:p>
          </p:txBody>
        </p:sp>
        <p:sp>
          <p:nvSpPr>
            <p:cNvPr id="979" name="Shape 979"/>
            <p:cNvSpPr/>
            <p:nvPr/>
          </p:nvSpPr>
          <p:spPr>
            <a:xfrm>
              <a:off x="119719" y="-11399"/>
              <a:ext cx="578064" cy="3692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600"/>
              </a:lvl1pPr>
            </a:lstStyle>
            <a:p>
              <a:pPr algn="l" rtl="0"/>
              <a:r>
                <a:rPr lang="fr-ca" b="0" i="0" u="none" baseline="0" dirty="0"/>
                <a:t>Violence familiale?</a:t>
              </a:r>
            </a:p>
          </p:txBody>
        </p:sp>
      </p:grpSp>
      <p:sp>
        <p:nvSpPr>
          <p:cNvPr id="981" name="Shape 981"/>
          <p:cNvSpPr/>
          <p:nvPr/>
        </p:nvSpPr>
        <p:spPr>
          <a:xfrm>
            <a:off x="5161917" y="3352622"/>
            <a:ext cx="2" cy="748101"/>
          </a:xfrm>
          <a:prstGeom prst="line">
            <a:avLst/>
          </a:prstGeom>
          <a:ln>
            <a:solidFill>
              <a:srgbClr val="585858"/>
            </a:solidFill>
          </a:ln>
        </p:spPr>
        <p:txBody>
          <a:bodyPr lIns="45718" tIns="45718" rIns="45718" bIns="45718"/>
          <a:lstStyle/>
          <a:p>
            <a:endParaRPr/>
          </a:p>
        </p:txBody>
      </p:sp>
      <p:grpSp>
        <p:nvGrpSpPr>
          <p:cNvPr id="984" name="Group 984"/>
          <p:cNvGrpSpPr/>
          <p:nvPr/>
        </p:nvGrpSpPr>
        <p:grpSpPr>
          <a:xfrm>
            <a:off x="5735589" y="664032"/>
            <a:ext cx="1029948" cy="774892"/>
            <a:chOff x="22140" y="8960"/>
            <a:chExt cx="1029946" cy="774891"/>
          </a:xfrm>
        </p:grpSpPr>
        <p:sp>
          <p:nvSpPr>
            <p:cNvPr id="982" name="Shape 982"/>
            <p:cNvSpPr/>
            <p:nvPr/>
          </p:nvSpPr>
          <p:spPr>
            <a:xfrm>
              <a:off x="46343" y="8960"/>
              <a:ext cx="912486" cy="77489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83" name="Shape 983"/>
            <p:cNvSpPr/>
            <p:nvPr/>
          </p:nvSpPr>
          <p:spPr>
            <a:xfrm>
              <a:off x="22140" y="80003"/>
              <a:ext cx="1029946" cy="6155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 Quel est le niveau de fonctionnement du principal fournisseur de soins?</a:t>
              </a:r>
            </a:p>
          </p:txBody>
        </p:sp>
      </p:grpSp>
      <p:sp>
        <p:nvSpPr>
          <p:cNvPr id="985" name="Shape 985"/>
          <p:cNvSpPr/>
          <p:nvPr/>
        </p:nvSpPr>
        <p:spPr>
          <a:xfrm>
            <a:off x="6139402" y="1452917"/>
            <a:ext cx="181916" cy="1472063"/>
          </a:xfrm>
          <a:prstGeom prst="line">
            <a:avLst/>
          </a:prstGeom>
          <a:ln>
            <a:solidFill>
              <a:srgbClr val="585858"/>
            </a:solidFill>
          </a:ln>
        </p:spPr>
        <p:txBody>
          <a:bodyPr lIns="45718" tIns="45718" rIns="45718" bIns="45718"/>
          <a:lstStyle/>
          <a:p>
            <a:endParaRPr/>
          </a:p>
        </p:txBody>
      </p:sp>
      <p:grpSp>
        <p:nvGrpSpPr>
          <p:cNvPr id="988" name="Group 988"/>
          <p:cNvGrpSpPr/>
          <p:nvPr/>
        </p:nvGrpSpPr>
        <p:grpSpPr>
          <a:xfrm>
            <a:off x="862209" y="883658"/>
            <a:ext cx="793205" cy="507797"/>
            <a:chOff x="-1" y="-8198"/>
            <a:chExt cx="793204" cy="507795"/>
          </a:xfrm>
        </p:grpSpPr>
        <p:sp>
          <p:nvSpPr>
            <p:cNvPr id="986" name="Shape 986"/>
            <p:cNvSpPr/>
            <p:nvPr/>
          </p:nvSpPr>
          <p:spPr>
            <a:xfrm>
              <a:off x="-1" y="0"/>
              <a:ext cx="793204" cy="491403"/>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700"/>
              </a:pPr>
              <a:endParaRPr/>
            </a:p>
          </p:txBody>
        </p:sp>
        <p:sp>
          <p:nvSpPr>
            <p:cNvPr id="987" name="Shape 987"/>
            <p:cNvSpPr/>
            <p:nvPr/>
          </p:nvSpPr>
          <p:spPr>
            <a:xfrm>
              <a:off x="116159" y="-8198"/>
              <a:ext cx="639668" cy="5077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700"/>
              </a:lvl1pPr>
            </a:lstStyle>
            <a:p>
              <a:pPr algn="l" rtl="0"/>
              <a:r>
                <a:rPr lang="fr-ca" b="0" i="0" u="none" baseline="0" dirty="0"/>
                <a:t>Problèmes sociaux à l’école?</a:t>
              </a:r>
            </a:p>
          </p:txBody>
        </p:sp>
      </p:grpSp>
      <p:sp>
        <p:nvSpPr>
          <p:cNvPr id="989" name="Shape 989"/>
          <p:cNvSpPr/>
          <p:nvPr/>
        </p:nvSpPr>
        <p:spPr>
          <a:xfrm flipH="1">
            <a:off x="1007133" y="1386670"/>
            <a:ext cx="242855" cy="242856"/>
          </a:xfrm>
          <a:prstGeom prst="line">
            <a:avLst/>
          </a:prstGeom>
          <a:ln>
            <a:solidFill>
              <a:srgbClr val="585858"/>
            </a:solidFill>
          </a:ln>
        </p:spPr>
        <p:txBody>
          <a:bodyPr lIns="45718" tIns="45718" rIns="45718" bIns="45718"/>
          <a:lstStyle/>
          <a:p>
            <a:endParaRPr/>
          </a:p>
        </p:txBody>
      </p:sp>
      <p:grpSp>
        <p:nvGrpSpPr>
          <p:cNvPr id="992" name="Group 992"/>
          <p:cNvGrpSpPr/>
          <p:nvPr/>
        </p:nvGrpSpPr>
        <p:grpSpPr>
          <a:xfrm>
            <a:off x="2073248" y="2017323"/>
            <a:ext cx="1091357" cy="430853"/>
            <a:chOff x="0" y="-11363"/>
            <a:chExt cx="1091355" cy="430851"/>
          </a:xfrm>
        </p:grpSpPr>
        <p:sp>
          <p:nvSpPr>
            <p:cNvPr id="990" name="Shape 990"/>
            <p:cNvSpPr/>
            <p:nvPr/>
          </p:nvSpPr>
          <p:spPr>
            <a:xfrm>
              <a:off x="0" y="31731"/>
              <a:ext cx="1091355" cy="344661"/>
            </a:xfrm>
            <a:prstGeom prst="ellipse">
              <a:avLst/>
            </a:prstGeom>
            <a:solidFill>
              <a:srgbClr val="6AA84F"/>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991" name="Shape 991"/>
            <p:cNvSpPr/>
            <p:nvPr/>
          </p:nvSpPr>
          <p:spPr>
            <a:xfrm>
              <a:off x="159823" y="-11363"/>
              <a:ext cx="889573" cy="4308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dirty="0"/>
                <a:t>Attirance et incompatibilité?</a:t>
              </a:r>
            </a:p>
          </p:txBody>
        </p:sp>
      </p:grpSp>
      <p:sp>
        <p:nvSpPr>
          <p:cNvPr id="993" name="Shape 993"/>
          <p:cNvSpPr/>
          <p:nvPr/>
        </p:nvSpPr>
        <p:spPr>
          <a:xfrm>
            <a:off x="4010106" y="3739372"/>
            <a:ext cx="956661" cy="889232"/>
          </a:xfrm>
          <a:prstGeom prst="rect">
            <a:avLst/>
          </a:prstGeom>
          <a:gradFill>
            <a:gsLst>
              <a:gs pos="0">
                <a:srgbClr val="FFF615"/>
              </a:gs>
              <a:gs pos="100000">
                <a:schemeClr val="accent6">
                  <a:hueOff val="140423"/>
                  <a:lumOff val="24550"/>
                </a:schemeClr>
              </a:gs>
            </a:gsLst>
            <a:lin ang="16200000"/>
          </a:gradFill>
          <a:ln>
            <a:solidFill>
              <a:srgbClr val="000000"/>
            </a:solidFill>
          </a:ln>
          <a:effectLst>
            <a:outerShdw blurRad="38100" dist="23000" dir="5400000" rotWithShape="0">
              <a:srgbClr val="000000">
                <a:alpha val="35000"/>
              </a:srgbClr>
            </a:outerShdw>
          </a:effectLst>
        </p:spPr>
        <p:txBody>
          <a:bodyPr lIns="45718" tIns="45718" rIns="45718" bIns="45718" anchor="ctr"/>
          <a:lstStyle/>
          <a:p>
            <a:pPr algn="l" rtl="0">
              <a:defRPr>
                <a:solidFill>
                  <a:srgbClr val="FFFFFF"/>
                </a:solidFill>
              </a:defRPr>
            </a:pPr>
            <a:endParaRPr/>
          </a:p>
        </p:txBody>
      </p:sp>
      <p:sp>
        <p:nvSpPr>
          <p:cNvPr id="994" name="Shape 994"/>
          <p:cNvSpPr/>
          <p:nvPr/>
        </p:nvSpPr>
        <p:spPr>
          <a:xfrm>
            <a:off x="4003659" y="4085113"/>
            <a:ext cx="930631" cy="288822"/>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l" rtl="0"/>
            <a:r>
              <a:rPr lang="fr-ca" b="0" i="0" u="none" baseline="0"/>
              <a:t>CULTURE</a:t>
            </a:r>
          </a:p>
        </p:txBody>
      </p:sp>
      <p:sp>
        <p:nvSpPr>
          <p:cNvPr id="995" name="Shape 995"/>
          <p:cNvSpPr/>
          <p:nvPr/>
        </p:nvSpPr>
        <p:spPr>
          <a:xfrm>
            <a:off x="4537090" y="2203121"/>
            <a:ext cx="485102" cy="1622804"/>
          </a:xfrm>
          <a:custGeom>
            <a:avLst/>
            <a:gdLst/>
            <a:ahLst/>
            <a:cxnLst>
              <a:cxn ang="0">
                <a:pos x="wd2" y="hd2"/>
              </a:cxn>
              <a:cxn ang="5400000">
                <a:pos x="wd2" y="hd2"/>
              </a:cxn>
              <a:cxn ang="10800000">
                <a:pos x="wd2" y="hd2"/>
              </a:cxn>
              <a:cxn ang="16200000">
                <a:pos x="wd2" y="hd2"/>
              </a:cxn>
            </a:cxnLst>
            <a:rect l="0" t="0" r="r" b="b"/>
            <a:pathLst>
              <a:path w="21600" h="21600" extrusionOk="0">
                <a:moveTo>
                  <a:pt x="0" y="4292"/>
                </a:moveTo>
                <a:lnTo>
                  <a:pt x="10800" y="0"/>
                </a:lnTo>
                <a:lnTo>
                  <a:pt x="21600" y="4292"/>
                </a:lnTo>
                <a:lnTo>
                  <a:pt x="16200" y="4292"/>
                </a:lnTo>
                <a:lnTo>
                  <a:pt x="16200" y="21600"/>
                </a:lnTo>
                <a:lnTo>
                  <a:pt x="5400" y="21600"/>
                </a:lnTo>
                <a:lnTo>
                  <a:pt x="5400" y="4292"/>
                </a:lnTo>
                <a:close/>
              </a:path>
            </a:pathLst>
          </a:custGeom>
          <a:solidFill>
            <a:srgbClr val="FF311D"/>
          </a:solidFill>
          <a:ln>
            <a:solidFill>
              <a:srgbClr val="000000"/>
            </a:solidFill>
            <a:miter lim="400000"/>
          </a:ln>
          <a:effectLst>
            <a:outerShdw blurRad="38100" dist="23000" dir="5400000" rotWithShape="0">
              <a:srgbClr val="000000">
                <a:alpha val="35000"/>
              </a:srgbClr>
            </a:outerShdw>
          </a:effectLst>
        </p:spPr>
        <p:txBody>
          <a:bodyPr lIns="45718" tIns="45718" rIns="45718" bIns="45718" anchor="ctr"/>
          <a:lstStyle/>
          <a:p>
            <a:pPr algn="l" rtl="0">
              <a:defRPr sz="900"/>
            </a:pPr>
            <a:endParaRPr/>
          </a:p>
        </p:txBody>
      </p:sp>
      <p:sp>
        <p:nvSpPr>
          <p:cNvPr id="996" name="Shape 996"/>
          <p:cNvSpPr/>
          <p:nvPr/>
        </p:nvSpPr>
        <p:spPr>
          <a:xfrm>
            <a:off x="4406636" y="4458344"/>
            <a:ext cx="425702" cy="561302"/>
          </a:xfrm>
          <a:custGeom>
            <a:avLst/>
            <a:gdLst/>
            <a:ahLst/>
            <a:cxnLst>
              <a:cxn ang="0">
                <a:pos x="wd2" y="hd2"/>
              </a:cxn>
              <a:cxn ang="5400000">
                <a:pos x="wd2" y="hd2"/>
              </a:cxn>
              <a:cxn ang="10800000">
                <a:pos x="wd2" y="hd2"/>
              </a:cxn>
              <a:cxn ang="16200000">
                <a:pos x="wd2" y="hd2"/>
              </a:cxn>
            </a:cxnLst>
            <a:rect l="0" t="0" r="r" b="b"/>
            <a:pathLst>
              <a:path w="21600" h="21600" extrusionOk="0">
                <a:moveTo>
                  <a:pt x="0" y="13409"/>
                </a:moveTo>
                <a:lnTo>
                  <a:pt x="5400" y="13409"/>
                </a:lnTo>
                <a:lnTo>
                  <a:pt x="5400" y="0"/>
                </a:lnTo>
                <a:lnTo>
                  <a:pt x="16200" y="0"/>
                </a:lnTo>
                <a:lnTo>
                  <a:pt x="16200" y="13409"/>
                </a:lnTo>
                <a:lnTo>
                  <a:pt x="21600" y="13409"/>
                </a:lnTo>
                <a:lnTo>
                  <a:pt x="10800" y="21600"/>
                </a:lnTo>
                <a:close/>
              </a:path>
            </a:pathLst>
          </a:custGeom>
          <a:solidFill>
            <a:srgbClr val="FF0000"/>
          </a:solidFill>
          <a:ln>
            <a:solidFill>
              <a:srgbClr val="000000"/>
            </a:solidFill>
          </a:ln>
        </p:spPr>
        <p:txBody>
          <a:bodyPr lIns="45718" tIns="45718" rIns="45718" bIns="45718" anchor="ctr"/>
          <a:lstStyle/>
          <a:p>
            <a:endParaRPr/>
          </a:p>
        </p:txBody>
      </p:sp>
      <p:sp>
        <p:nvSpPr>
          <p:cNvPr id="997" name="Shape 997"/>
          <p:cNvSpPr/>
          <p:nvPr/>
        </p:nvSpPr>
        <p:spPr>
          <a:xfrm flipH="1">
            <a:off x="2251742" y="3722537"/>
            <a:ext cx="1926003" cy="460502"/>
          </a:xfrm>
          <a:prstGeom prst="rightArrow">
            <a:avLst>
              <a:gd name="adj1" fmla="val 50000"/>
              <a:gd name="adj2" fmla="val 50000"/>
            </a:avLst>
          </a:prstGeom>
          <a:solidFill>
            <a:srgbClr val="FF0000"/>
          </a:solidFill>
          <a:ln>
            <a:solidFill>
              <a:srgbClr val="000000"/>
            </a:solidFill>
          </a:ln>
        </p:spPr>
        <p:txBody>
          <a:bodyPr lIns="45718" tIns="45718" rIns="45718" bIns="45718" anchor="ctr"/>
          <a:lstStyle/>
          <a:p>
            <a:endParaRPr/>
          </a:p>
        </p:txBody>
      </p:sp>
      <p:sp>
        <p:nvSpPr>
          <p:cNvPr id="998" name="Shape 998"/>
          <p:cNvSpPr/>
          <p:nvPr/>
        </p:nvSpPr>
        <p:spPr>
          <a:xfrm>
            <a:off x="4841869" y="3802691"/>
            <a:ext cx="1845903" cy="460502"/>
          </a:xfrm>
          <a:prstGeom prst="rightArrow">
            <a:avLst>
              <a:gd name="adj1" fmla="val 50000"/>
              <a:gd name="adj2" fmla="val 50000"/>
            </a:avLst>
          </a:prstGeom>
          <a:solidFill>
            <a:srgbClr val="FF0000"/>
          </a:solidFill>
          <a:ln>
            <a:solidFill>
              <a:srgbClr val="000000"/>
            </a:solidFill>
          </a:ln>
        </p:spPr>
        <p:txBody>
          <a:bodyPr lIns="45718" tIns="45718" rIns="45718" bIns="45718" anchor="ctr"/>
          <a:lstStyle/>
          <a:p>
            <a:endParaRPr/>
          </a:p>
        </p:txBody>
      </p:sp>
      <p:sp>
        <p:nvSpPr>
          <p:cNvPr id="999" name="Shape 999"/>
          <p:cNvSpPr/>
          <p:nvPr/>
        </p:nvSpPr>
        <p:spPr>
          <a:xfrm>
            <a:off x="2930154" y="89494"/>
            <a:ext cx="2937660" cy="38471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1900">
                <a:solidFill>
                  <a:srgbClr val="FF3612"/>
                </a:solidFill>
                <a:latin typeface="Impact"/>
                <a:ea typeface="Impact"/>
                <a:cs typeface="Impact"/>
                <a:sym typeface="Impact"/>
              </a:defRPr>
            </a:lvl1pPr>
          </a:lstStyle>
          <a:p>
            <a:pPr algn="l" rtl="0"/>
            <a:r>
              <a:rPr lang="fr-ca" b="0" i="0" u="none" baseline="0" dirty="0"/>
              <a:t>L’iceberg culturel de l’enfant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81"/>
                                        </p:tgtEl>
                                        <p:attrNameLst>
                                          <p:attrName>style.visibility</p:attrName>
                                        </p:attrNameLst>
                                      </p:cBhvr>
                                      <p:to>
                                        <p:strVal val="visible"/>
                                      </p:to>
                                    </p:set>
                                    <p:animEffect transition="in" filter="dissolve">
                                      <p:cBhvr>
                                        <p:cTn id="7" dur="4900"/>
                                        <p:tgtEl>
                                          <p:spTgt spid="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Shape 1002"/>
          <p:cNvSpPr>
            <a:spLocks noGrp="1"/>
          </p:cNvSpPr>
          <p:nvPr>
            <p:ph type="title"/>
          </p:nvPr>
        </p:nvSpPr>
        <p:spPr>
          <a:xfrm>
            <a:off x="5659" y="-6222"/>
            <a:ext cx="9132683" cy="5155944"/>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normAutofit fontScale="90000"/>
          </a:bodyPr>
          <a:lstStyle/>
          <a:p>
            <a:pPr algn="l" defTabSz="758951" rtl="0">
              <a:defRPr sz="1800">
                <a:uFill>
                  <a:solidFill>
                    <a:srgbClr val="3C899E"/>
                  </a:solidFill>
                </a:uFill>
                <a:latin typeface="Impact"/>
                <a:ea typeface="Impact"/>
                <a:cs typeface="Impact"/>
                <a:sym typeface="Impact"/>
              </a:defRPr>
            </a:pPr>
            <a:r>
              <a:rPr lang="fr-ca" b="0" i="0" u="none" baseline="0" dirty="0"/>
              <a:t>La culture peut être un facteur d’influence majeur dans les divulgations de sévices par les enfants. </a:t>
            </a:r>
          </a:p>
          <a:p>
            <a:pPr algn="l" defTabSz="758951" rtl="0">
              <a:defRPr sz="1800">
                <a:uFill>
                  <a:solidFill>
                    <a:srgbClr val="3C899E"/>
                  </a:solidFill>
                </a:uFill>
                <a:latin typeface="Impact"/>
                <a:ea typeface="Impact"/>
                <a:cs typeface="Impact"/>
                <a:sym typeface="Impact"/>
              </a:defRPr>
            </a:pPr>
            <a:endParaRPr dirty="0"/>
          </a:p>
          <a:p>
            <a:pPr algn="l" defTabSz="758951" rtl="0">
              <a:defRPr sz="1800">
                <a:uFill>
                  <a:solidFill>
                    <a:srgbClr val="3C899E"/>
                  </a:solidFill>
                </a:uFill>
                <a:latin typeface="Impact"/>
                <a:ea typeface="Impact"/>
                <a:cs typeface="Impact"/>
                <a:sym typeface="Impact"/>
              </a:defRPr>
            </a:pPr>
            <a:endParaRPr dirty="0"/>
          </a:p>
          <a:p>
            <a:pPr algn="l" defTabSz="758951" rtl="0">
              <a:defRPr sz="1800">
                <a:uFill>
                  <a:solidFill>
                    <a:srgbClr val="3C899E"/>
                  </a:solidFill>
                </a:uFill>
                <a:latin typeface="Impact"/>
                <a:ea typeface="Impact"/>
                <a:cs typeface="Impact"/>
                <a:sym typeface="Impact"/>
              </a:defRPr>
            </a:pPr>
            <a:r>
              <a:rPr lang="fr-ca" b="0" i="0" u="none" baseline="0" dirty="0"/>
              <a:t>Les enfants grandissent en apprenant certaines attentes fondées sur des messages culturels qui façonnent leurs styles de communication et influencent leurs sentiments à l’égard de la divulgation. </a:t>
            </a:r>
          </a:p>
          <a:p>
            <a:pPr algn="l" defTabSz="758951" rtl="0">
              <a:defRPr sz="1800">
                <a:uFill>
                  <a:solidFill>
                    <a:srgbClr val="3C899E"/>
                  </a:solidFill>
                </a:uFill>
                <a:latin typeface="Impact"/>
                <a:ea typeface="Impact"/>
                <a:cs typeface="Impact"/>
                <a:sym typeface="Impact"/>
              </a:defRPr>
            </a:pPr>
            <a:endParaRPr dirty="0"/>
          </a:p>
          <a:p>
            <a:pPr algn="l" defTabSz="758951" rtl="0">
              <a:defRPr sz="1800">
                <a:uFill>
                  <a:solidFill>
                    <a:srgbClr val="3C899E"/>
                  </a:solidFill>
                </a:uFill>
                <a:latin typeface="Impact"/>
                <a:ea typeface="Impact"/>
                <a:cs typeface="Impact"/>
                <a:sym typeface="Impact"/>
              </a:defRPr>
            </a:pPr>
            <a:endParaRPr dirty="0"/>
          </a:p>
          <a:p>
            <a:pPr algn="l" defTabSz="758951" rtl="0">
              <a:defRPr sz="1800">
                <a:uFill>
                  <a:solidFill>
                    <a:srgbClr val="3C899E"/>
                  </a:solidFill>
                </a:uFill>
                <a:latin typeface="Impact"/>
                <a:ea typeface="Impact"/>
                <a:cs typeface="Impact"/>
                <a:sym typeface="Impact"/>
              </a:defRPr>
            </a:pPr>
            <a:r>
              <a:rPr lang="fr-ca" b="0" i="0" u="none" baseline="0" dirty="0"/>
              <a:t>« Les chargés d’enquêtes judiciaires doivent tenir compte de l’influence de la culture sur la perception des expériences, la formation de la mémoire, le langage, le style linguistique, l’aisance à parler à des étrangers dans un cadre formel</a:t>
            </a:r>
            <a:r>
              <a:rPr lang="fr-ca" dirty="0"/>
              <a:t> </a:t>
            </a:r>
            <a:r>
              <a:rPr lang="fr-ca" b="0" i="0" u="none" baseline="0" dirty="0"/>
              <a:t>et les valeurs relatives à la loyauté familiale et à la vie privée lorsqu’ils interrogent les enfants et évaluent leurs déclarations . . . Les différences culturelles peuvent poser des problèmes de communication et </a:t>
            </a:r>
            <a:r>
              <a:rPr lang="fr-ca" dirty="0"/>
              <a:t>mener </a:t>
            </a:r>
            <a:r>
              <a:rPr lang="fr-ca" b="0" i="0" u="none" baseline="0" dirty="0"/>
              <a:t>à des malentendus lors d’une entrevue judiciaire. »</a:t>
            </a:r>
            <a:r>
              <a:rPr lang="fr-ca" sz="1500" b="0" i="0" u="none" baseline="0" dirty="0"/>
              <a:t> </a:t>
            </a:r>
            <a:r>
              <a:rPr lang="fr-ca" sz="600" b="0" i="0" u="none" baseline="0" dirty="0">
                <a:latin typeface="Times New Roman"/>
                <a:ea typeface="Times New Roman"/>
                <a:cs typeface="Times New Roman"/>
                <a:sym typeface="Times New Roman"/>
              </a:rPr>
              <a:t>(</a:t>
            </a:r>
            <a:r>
              <a:rPr lang="fr-ca" sz="600" b="0" i="0" u="none" baseline="0" dirty="0" err="1">
                <a:latin typeface="Times New Roman"/>
                <a:ea typeface="Times New Roman"/>
                <a:cs typeface="Times New Roman"/>
                <a:sym typeface="Times New Roman"/>
              </a:rPr>
              <a:t>Newlin</a:t>
            </a:r>
            <a:r>
              <a:rPr lang="fr-ca" sz="600" b="0" i="0" u="none" baseline="0" dirty="0">
                <a:latin typeface="Times New Roman"/>
                <a:ea typeface="Times New Roman"/>
                <a:cs typeface="Times New Roman"/>
                <a:sym typeface="Times New Roman"/>
              </a:rPr>
              <a:t> et coll., 2015, p. 4)</a:t>
            </a:r>
            <a:endParaRPr sz="1500" dirty="0"/>
          </a:p>
          <a:p>
            <a:pPr algn="l" defTabSz="758951" rtl="0">
              <a:defRPr sz="1100">
                <a:solidFill>
                  <a:srgbClr val="FFFFFF"/>
                </a:solidFill>
                <a:uFill>
                  <a:solidFill>
                    <a:srgbClr val="3C899E"/>
                  </a:solidFill>
                </a:uFill>
              </a:defRPr>
            </a:pPr>
            <a:endParaRPr sz="1500" dirty="0"/>
          </a:p>
          <a:p>
            <a:pPr algn="l" defTabSz="758951" rtl="0">
              <a:defRPr sz="1100">
                <a:solidFill>
                  <a:srgbClr val="FFFFFF"/>
                </a:solidFill>
                <a:uFill>
                  <a:solidFill>
                    <a:srgbClr val="3C899E"/>
                  </a:solidFill>
                </a:uFill>
              </a:defRPr>
            </a:pPr>
            <a:endParaRPr sz="1500" dirty="0"/>
          </a:p>
          <a:p>
            <a:pPr algn="l" defTabSz="758951" rtl="0">
              <a:defRPr sz="1100">
                <a:solidFill>
                  <a:srgbClr val="FFFFFF"/>
                </a:solidFill>
                <a:uFill>
                  <a:solidFill>
                    <a:srgbClr val="3C899E"/>
                  </a:solidFill>
                </a:uFill>
              </a:defRPr>
            </a:pPr>
            <a:endParaRPr sz="1500" dirty="0"/>
          </a:p>
          <a:p>
            <a:pPr algn="l" defTabSz="758951" rtl="0">
              <a:defRPr sz="1100">
                <a:solidFill>
                  <a:srgbClr val="FFFFFF"/>
                </a:solidFill>
                <a:uFill>
                  <a:solidFill>
                    <a:srgbClr val="3C899E"/>
                  </a:solidFill>
                </a:uFill>
              </a:defRPr>
            </a:pPr>
            <a:endParaRPr sz="1500" dirty="0"/>
          </a:p>
          <a:p>
            <a:pPr algn="l" defTabSz="758951" rtl="0">
              <a:defRPr sz="1100">
                <a:solidFill>
                  <a:srgbClr val="FFFFFF"/>
                </a:solidFill>
                <a:uFill>
                  <a:solidFill>
                    <a:srgbClr val="3C899E"/>
                  </a:solidFill>
                </a:uFill>
              </a:defRPr>
            </a:pPr>
            <a:endParaRPr sz="1500" dirty="0"/>
          </a:p>
          <a:p>
            <a:pPr algn="l" defTabSz="758951" rtl="0">
              <a:defRPr sz="1100">
                <a:solidFill>
                  <a:srgbClr val="FFFFFF"/>
                </a:solidFill>
                <a:uFill>
                  <a:solidFill>
                    <a:srgbClr val="3C899E"/>
                  </a:solidFill>
                </a:uFill>
              </a:defRPr>
            </a:pPr>
            <a:endParaRPr sz="1500" dirty="0"/>
          </a:p>
          <a:p>
            <a:pPr algn="l" defTabSz="758951" rtl="0">
              <a:defRPr sz="1100">
                <a:solidFill>
                  <a:srgbClr val="FFFFFF"/>
                </a:solidFill>
                <a:uFill>
                  <a:solidFill>
                    <a:srgbClr val="3C899E"/>
                  </a:solidFill>
                </a:uFill>
              </a:defRPr>
            </a:pPr>
            <a:endParaRPr sz="1500" dirty="0"/>
          </a:p>
          <a:p>
            <a:pPr algn="l" defTabSz="758951" rtl="0">
              <a:defRPr sz="1100">
                <a:solidFill>
                  <a:srgbClr val="FFFFFF"/>
                </a:solidFill>
                <a:uFill>
                  <a:solidFill>
                    <a:srgbClr val="3C899E"/>
                  </a:solidFill>
                </a:uFill>
              </a:defRPr>
            </a:pPr>
            <a:endParaRPr sz="1500" dirty="0"/>
          </a:p>
          <a:p>
            <a:pPr algn="l" defTabSz="758951" rtl="0">
              <a:defRPr sz="600">
                <a:uFill>
                  <a:solidFill>
                    <a:srgbClr val="3C899E"/>
                  </a:solidFill>
                </a:uFill>
                <a:latin typeface="Times New Roman"/>
                <a:ea typeface="Times New Roman"/>
                <a:cs typeface="Times New Roman"/>
                <a:sym typeface="Times New Roman"/>
              </a:defRPr>
            </a:pPr>
            <a:r>
              <a:rPr lang="fr-ca" b="0" i="0" u="none" baseline="0" dirty="0"/>
              <a:t>(</a:t>
            </a:r>
            <a:r>
              <a:rPr lang="fr-ca" b="0" i="0" u="none" baseline="0" dirty="0" err="1"/>
              <a:t>Alaggia</a:t>
            </a:r>
            <a:r>
              <a:rPr lang="fr-ca" b="0" i="0" u="none" baseline="0" dirty="0"/>
              <a:t>, 2010; </a:t>
            </a:r>
            <a:r>
              <a:rPr lang="fr-ca" b="0" i="0" u="none" baseline="0" dirty="0" err="1"/>
              <a:t>Hritz</a:t>
            </a:r>
            <a:r>
              <a:rPr lang="fr-ca" b="0" i="0" u="none" baseline="0" dirty="0"/>
              <a:t> et coll., 2015; </a:t>
            </a:r>
            <a:r>
              <a:rPr lang="fr-ca" b="0" i="0" u="none" baseline="0" dirty="0" err="1"/>
              <a:t>Newlin</a:t>
            </a:r>
            <a:r>
              <a:rPr lang="fr-ca" b="0" i="0" u="none" baseline="0" dirty="0"/>
              <a:t> et coll., 2015) </a:t>
            </a:r>
          </a:p>
        </p:txBody>
      </p:sp>
      <p:sp>
        <p:nvSpPr>
          <p:cNvPr id="1003" name="Shape 1003"/>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29</a:t>
            </a:fld>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3B5B8"/>
        </a:solidFill>
        <a:effectLst/>
      </p:bgPr>
    </p:bg>
    <p:spTree>
      <p:nvGrpSpPr>
        <p:cNvPr id="1" name=""/>
        <p:cNvGrpSpPr/>
        <p:nvPr/>
      </p:nvGrpSpPr>
      <p:grpSpPr>
        <a:xfrm>
          <a:off x="0" y="0"/>
          <a:ext cx="0" cy="0"/>
          <a:chOff x="0" y="0"/>
          <a:chExt cx="0" cy="0"/>
        </a:xfrm>
      </p:grpSpPr>
      <p:sp>
        <p:nvSpPr>
          <p:cNvPr id="146" name="Shape 146"/>
          <p:cNvSpPr>
            <a:spLocks noGrp="1"/>
          </p:cNvSpPr>
          <p:nvPr>
            <p:ph type="title"/>
          </p:nvPr>
        </p:nvSpPr>
        <p:spPr>
          <a:xfrm>
            <a:off x="311699" y="91904"/>
            <a:ext cx="8520602" cy="5490133"/>
          </a:xfrm>
          <a:prstGeom prst="rect">
            <a:avLst/>
          </a:prstGeom>
        </p:spPr>
        <p:txBody>
          <a:bodyPr/>
          <a:lstStyle/>
          <a:p>
            <a:pPr algn="l" defTabSz="457200" rtl="0">
              <a:spcBef>
                <a:spcPts val="1200"/>
              </a:spcBef>
              <a:defRPr sz="2400">
                <a:latin typeface="Impact"/>
                <a:ea typeface="Impact"/>
                <a:cs typeface="Impact"/>
                <a:sym typeface="Impact"/>
              </a:defRPr>
            </a:pPr>
            <a:r>
              <a:rPr lang="fr-ca" b="0" i="0" u="none" baseline="0" dirty="0"/>
              <a:t>Je m’identifie comme une alliée des pionniers et je reconnais respectueusement la réalisation de ce travail sur les territoires non cédés des peuples </a:t>
            </a:r>
            <a:r>
              <a:rPr lang="fr-ca" b="0" i="0" u="none" baseline="0" dirty="0" err="1"/>
              <a:t>Syilx</a:t>
            </a:r>
            <a:r>
              <a:rPr lang="fr-ca" b="0" i="0" u="none" baseline="0" dirty="0"/>
              <a:t> (Okanagan) et de la nation </a:t>
            </a:r>
            <a:r>
              <a:rPr lang="fr-ca" b="0" i="0" u="none" baseline="0" dirty="0" err="1"/>
              <a:t>Secwépemc</a:t>
            </a:r>
            <a:r>
              <a:rPr lang="fr-ca" b="0" i="0" u="none" baseline="0" dirty="0"/>
              <a:t>, dans laquelle j’ai élu domicile et d’où proviennent mon engagement professionnel, ma formation et mes connaissances en tant que thérapeute en traumatologie auprès d’enfants, de jeunes et de leurs familles lors de révélations de mauvais traitements infligés aux enfants.</a:t>
            </a:r>
          </a:p>
          <a:p>
            <a:pPr algn="l" defTabSz="457200" rtl="0">
              <a:spcBef>
                <a:spcPts val="1200"/>
              </a:spcBef>
              <a:defRPr sz="2400">
                <a:latin typeface="Impact"/>
                <a:ea typeface="Impact"/>
                <a:cs typeface="Impact"/>
                <a:sym typeface="Impact"/>
              </a:defRPr>
            </a:pPr>
            <a:endParaRPr dirty="0"/>
          </a:p>
          <a:p>
            <a:pPr algn="l" defTabSz="457200" rtl="0">
              <a:spcBef>
                <a:spcPts val="1200"/>
              </a:spcBef>
              <a:defRPr sz="2400">
                <a:latin typeface="Impact"/>
                <a:ea typeface="Impact"/>
                <a:cs typeface="Impact"/>
                <a:sym typeface="Impact"/>
              </a:defRPr>
            </a:pPr>
            <a:r>
              <a:rPr lang="fr-ca" b="0" i="0" u="none" baseline="0" dirty="0"/>
              <a:t>Par conséquent, j’aborde cette recherche avec la conviction que...</a:t>
            </a:r>
            <a:r>
              <a:rPr dirty="0"/>
              <a:t/>
            </a:r>
            <a:br>
              <a:rPr dirty="0"/>
            </a:br>
            <a:endParaRPr dirty="0"/>
          </a:p>
        </p:txBody>
      </p:sp>
      <p:sp>
        <p:nvSpPr>
          <p:cNvPr id="147" name="Shape 147"/>
          <p:cNvSpPr>
            <a:spLocks noGrp="1"/>
          </p:cNvSpPr>
          <p:nvPr>
            <p:ph type="sldNum" sz="quarter" idx="4294967295"/>
          </p:nvPr>
        </p:nvSpPr>
        <p:spPr>
          <a:xfrm>
            <a:off x="8754975" y="4700818"/>
            <a:ext cx="26618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3</a:t>
            </a:fld>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p:cNvSpPr>
          <p:nvPr>
            <p:ph type="title"/>
          </p:nvPr>
        </p:nvSpPr>
        <p:spPr>
          <a:xfrm>
            <a:off x="-17459" y="-22512"/>
            <a:ext cx="9178919" cy="5188524"/>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lgn="l" defTabSz="832103" rtl="0">
              <a:defRPr sz="1700">
                <a:uFill>
                  <a:solidFill>
                    <a:srgbClr val="3C899E"/>
                  </a:solidFill>
                </a:uFill>
                <a:latin typeface="Impact"/>
                <a:ea typeface="Impact"/>
                <a:cs typeface="Impact"/>
                <a:sym typeface="Impact"/>
              </a:defRPr>
            </a:pPr>
            <a:r>
              <a:rPr lang="fr-ca" b="0" i="0" u="none" baseline="0" dirty="0"/>
              <a:t>Les différences culturelles peuvent créer des malentendus entre un professionnel et un enfant avec lequel il travaille.  </a:t>
            </a:r>
          </a:p>
          <a:p>
            <a:pPr algn="l" defTabSz="832103" rtl="0">
              <a:defRPr sz="1700">
                <a:uFill>
                  <a:solidFill>
                    <a:srgbClr val="3C899E"/>
                  </a:solidFill>
                </a:uFill>
                <a:latin typeface="Impact"/>
                <a:ea typeface="Impact"/>
                <a:cs typeface="Impact"/>
                <a:sym typeface="Impact"/>
              </a:defRPr>
            </a:pPr>
            <a:endParaRPr dirty="0"/>
          </a:p>
          <a:p>
            <a:pPr algn="l" defTabSz="832103" rtl="0">
              <a:defRPr sz="1700">
                <a:uFill>
                  <a:solidFill>
                    <a:srgbClr val="3C899E"/>
                  </a:solidFill>
                </a:uFill>
                <a:latin typeface="Impact"/>
                <a:ea typeface="Impact"/>
                <a:cs typeface="Impact"/>
                <a:sym typeface="Impact"/>
              </a:defRPr>
            </a:pPr>
            <a:endParaRPr dirty="0"/>
          </a:p>
          <a:p>
            <a:pPr algn="l" defTabSz="832103" rtl="0">
              <a:defRPr sz="1700">
                <a:uFill>
                  <a:solidFill>
                    <a:srgbClr val="3C899E"/>
                  </a:solidFill>
                </a:uFill>
                <a:latin typeface="Impact"/>
                <a:ea typeface="Impact"/>
                <a:cs typeface="Impact"/>
                <a:sym typeface="Impact"/>
              </a:defRPr>
            </a:pPr>
            <a:r>
              <a:rPr lang="fr-ca" b="0" i="0" u="none" baseline="0" dirty="0"/>
              <a:t>Il est important de comprendre la dynamique des différences culturelles, d’élargir les connaissances culturelles, d’adapter les services pour répondre aux besoins propres à chaque culture et d’avoir un processus continu d'apprentissage des cultures, y compris la connaissance de ses propres limites. </a:t>
            </a:r>
          </a:p>
          <a:p>
            <a:pPr algn="l" defTabSz="832103" rtl="0">
              <a:defRPr sz="1700">
                <a:uFill>
                  <a:solidFill>
                    <a:srgbClr val="3C899E"/>
                  </a:solidFill>
                </a:uFill>
                <a:latin typeface="Impact"/>
                <a:ea typeface="Impact"/>
                <a:cs typeface="Impact"/>
                <a:sym typeface="Impact"/>
              </a:defRPr>
            </a:pPr>
            <a:endParaRPr dirty="0"/>
          </a:p>
          <a:p>
            <a:pPr algn="l" defTabSz="832103" rtl="0">
              <a:defRPr sz="1700">
                <a:uFill>
                  <a:solidFill>
                    <a:srgbClr val="3C899E"/>
                  </a:solidFill>
                </a:uFill>
                <a:latin typeface="Impact"/>
                <a:ea typeface="Impact"/>
                <a:cs typeface="Impact"/>
                <a:sym typeface="Impact"/>
              </a:defRPr>
            </a:pPr>
            <a:endParaRPr dirty="0"/>
          </a:p>
          <a:p>
            <a:pPr algn="l" defTabSz="832103" rtl="0">
              <a:defRPr sz="1700">
                <a:uFill>
                  <a:solidFill>
                    <a:srgbClr val="3C899E"/>
                  </a:solidFill>
                </a:uFill>
                <a:latin typeface="Impact"/>
                <a:ea typeface="Impact"/>
                <a:cs typeface="Impact"/>
                <a:sym typeface="Impact"/>
              </a:defRPr>
            </a:pPr>
            <a:r>
              <a:rPr lang="fr-ca" b="0" i="0" u="none" baseline="0" dirty="0"/>
              <a:t>Il est tout aussi important de reconnaître la diversité culturelle lors de la prestation de services aux autres, notamment en reconnaissant l’influence et le pouvoir exercés par les croyances dominantes.</a:t>
            </a:r>
          </a:p>
          <a:p>
            <a:pPr algn="l" defTabSz="832103" rtl="0">
              <a:defRPr sz="1200">
                <a:uFill>
                  <a:solidFill>
                    <a:srgbClr val="3C899E"/>
                  </a:solidFill>
                </a:uFill>
              </a:defRPr>
            </a:pPr>
            <a:endParaRPr dirty="0"/>
          </a:p>
          <a:p>
            <a:pPr algn="l" defTabSz="832103" rtl="0">
              <a:defRPr sz="1200">
                <a:uFill>
                  <a:solidFill>
                    <a:srgbClr val="3C899E"/>
                  </a:solidFill>
                </a:uFill>
              </a:defRPr>
            </a:pPr>
            <a:endParaRPr dirty="0"/>
          </a:p>
          <a:p>
            <a:pPr algn="l" defTabSz="832103" rtl="0">
              <a:defRPr sz="1200">
                <a:uFill>
                  <a:solidFill>
                    <a:srgbClr val="3C899E"/>
                  </a:solidFill>
                </a:uFill>
              </a:defRPr>
            </a:pPr>
            <a:endParaRPr dirty="0"/>
          </a:p>
          <a:p>
            <a:pPr algn="l" defTabSz="832103" rtl="0">
              <a:defRPr sz="1200">
                <a:uFill>
                  <a:solidFill>
                    <a:srgbClr val="3C899E"/>
                  </a:solidFill>
                </a:uFill>
              </a:defRPr>
            </a:pPr>
            <a:endParaRPr dirty="0"/>
          </a:p>
          <a:p>
            <a:pPr algn="l" defTabSz="832103" rtl="0">
              <a:defRPr sz="1200">
                <a:uFill>
                  <a:solidFill>
                    <a:srgbClr val="3C899E"/>
                  </a:solidFill>
                </a:uFill>
              </a:defRPr>
            </a:pPr>
            <a:endParaRPr dirty="0"/>
          </a:p>
          <a:p>
            <a:pPr algn="l" defTabSz="832103" rtl="0">
              <a:defRPr sz="1200">
                <a:uFill>
                  <a:solidFill>
                    <a:srgbClr val="3C899E"/>
                  </a:solidFill>
                </a:uFill>
              </a:defRPr>
            </a:pPr>
            <a:endParaRPr dirty="0"/>
          </a:p>
          <a:p>
            <a:pPr algn="l" defTabSz="832103" rtl="0">
              <a:defRPr sz="1200">
                <a:uFill>
                  <a:solidFill>
                    <a:srgbClr val="3C899E"/>
                  </a:solidFill>
                </a:uFill>
              </a:defRPr>
            </a:pPr>
            <a:endParaRPr dirty="0"/>
          </a:p>
          <a:p>
            <a:pPr algn="l" defTabSz="832103" rtl="0">
              <a:defRPr sz="1200">
                <a:uFill>
                  <a:solidFill>
                    <a:srgbClr val="3C899E"/>
                  </a:solidFill>
                </a:uFill>
              </a:defRPr>
            </a:pPr>
            <a:endParaRPr dirty="0"/>
          </a:p>
          <a:p>
            <a:pPr algn="l" defTabSz="832103" rtl="0">
              <a:defRPr sz="1200">
                <a:uFill>
                  <a:solidFill>
                    <a:srgbClr val="3C899E"/>
                  </a:solidFill>
                </a:uFill>
              </a:defRPr>
            </a:pPr>
            <a:endParaRPr dirty="0"/>
          </a:p>
          <a:p>
            <a:pPr algn="l" defTabSz="832103" rtl="0">
              <a:defRPr sz="1200">
                <a:uFill>
                  <a:solidFill>
                    <a:srgbClr val="3C899E"/>
                  </a:solidFill>
                </a:uFill>
              </a:defRPr>
            </a:pPr>
            <a:endParaRPr dirty="0"/>
          </a:p>
          <a:p>
            <a:pPr algn="l" defTabSz="832103" rtl="0">
              <a:defRPr sz="700">
                <a:uFill>
                  <a:solidFill>
                    <a:srgbClr val="3C899E"/>
                  </a:solidFill>
                </a:uFill>
                <a:latin typeface="Times New Roman"/>
                <a:ea typeface="Times New Roman"/>
                <a:cs typeface="Times New Roman"/>
                <a:sym typeface="Times New Roman"/>
              </a:defRPr>
            </a:pPr>
            <a:r>
              <a:rPr lang="fr-ca" b="0" i="0" u="none" baseline="0" dirty="0"/>
              <a:t>(Gilligan et Akhtar, 2005; </a:t>
            </a:r>
            <a:r>
              <a:rPr lang="fr-ca" b="0" i="0" u="none" baseline="0" dirty="0" err="1"/>
              <a:t>Malatzky</a:t>
            </a:r>
            <a:r>
              <a:rPr lang="fr-ca" b="0" i="0" u="none" baseline="0" dirty="0"/>
              <a:t> et coll., </a:t>
            </a:r>
            <a:r>
              <a:rPr lang="fr-ca" b="0" i="0" u="none" baseline="0" dirty="0" err="1"/>
              <a:t>McElvaney</a:t>
            </a:r>
            <a:r>
              <a:rPr lang="fr-ca" b="0" i="0" u="none" baseline="0" dirty="0"/>
              <a:t>, 2008; 2018; </a:t>
            </a:r>
            <a:r>
              <a:rPr lang="fr-ca" b="0" i="0" u="none" baseline="0" dirty="0" err="1"/>
              <a:t>Newlin</a:t>
            </a:r>
            <a:r>
              <a:rPr lang="fr-ca" b="0" i="0" u="none" baseline="0" dirty="0"/>
              <a:t> et coll., 2015; Woods, 2010)</a:t>
            </a:r>
          </a:p>
        </p:txBody>
      </p:sp>
      <p:sp>
        <p:nvSpPr>
          <p:cNvPr id="1006" name="Shape 1006"/>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30</a:t>
            </a:fld>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Shape 1008"/>
          <p:cNvSpPr>
            <a:spLocks noGrp="1"/>
          </p:cNvSpPr>
          <p:nvPr>
            <p:ph type="title"/>
          </p:nvPr>
        </p:nvSpPr>
        <p:spPr>
          <a:xfrm>
            <a:off x="-13688" y="16656"/>
            <a:ext cx="9171376" cy="5143503"/>
          </a:xfrm>
          <a:prstGeom prst="rect">
            <a:avLst/>
          </a:prstGeom>
        </p:spPr>
        <p:txBody>
          <a:bodyPr>
            <a:normAutofit/>
          </a:bodyPr>
          <a:lstStyle/>
          <a:p>
            <a:pPr algn="l" defTabSz="301752" rtl="0">
              <a:spcBef>
                <a:spcPts val="700"/>
              </a:spcBef>
              <a:defRPr>
                <a:latin typeface="Impact"/>
                <a:ea typeface="Impact"/>
                <a:cs typeface="Impact"/>
                <a:sym typeface="Impact"/>
              </a:defRPr>
            </a:pPr>
            <a:r>
              <a:rPr lang="fr-ca" sz="1800" b="0" i="0" u="none" baseline="0" dirty="0"/>
              <a:t>Depuis des années, les chercheurs s’intéressant aux cas de maltraitance d’enfants se demandent comment maintenir les enfants et leurs besoins au premier plan de la pratique?   </a:t>
            </a:r>
            <a:r>
              <a:rPr lang="fr-ca" sz="1800" b="0" i="0" u="none" baseline="0" dirty="0">
                <a:latin typeface="Times New Roman"/>
                <a:ea typeface="Times New Roman"/>
                <a:cs typeface="Times New Roman"/>
                <a:sym typeface="Times New Roman"/>
              </a:rPr>
              <a:t>(Fontes et Plummer, 2010; </a:t>
            </a:r>
            <a:r>
              <a:rPr lang="fr-ca" sz="1800" b="0" i="0" u="none" baseline="0" dirty="0" err="1">
                <a:latin typeface="Times New Roman"/>
                <a:ea typeface="Times New Roman"/>
                <a:cs typeface="Times New Roman"/>
                <a:sym typeface="Times New Roman"/>
              </a:rPr>
              <a:t>Korbin</a:t>
            </a:r>
            <a:r>
              <a:rPr lang="fr-ca" sz="1800" b="0" i="0" u="none" baseline="0" dirty="0">
                <a:latin typeface="Times New Roman"/>
                <a:ea typeface="Times New Roman"/>
                <a:cs typeface="Times New Roman"/>
                <a:sym typeface="Times New Roman"/>
              </a:rPr>
              <a:t>, 2002; </a:t>
            </a:r>
            <a:r>
              <a:rPr lang="fr-ca" sz="1800" b="0" i="0" u="none" baseline="0" dirty="0" err="1">
                <a:latin typeface="Times New Roman"/>
                <a:ea typeface="Times New Roman"/>
                <a:cs typeface="Times New Roman"/>
                <a:sym typeface="Times New Roman"/>
              </a:rPr>
              <a:t>Winkworth</a:t>
            </a:r>
            <a:r>
              <a:rPr lang="fr-ca" sz="1800" b="0" i="0" u="none" baseline="0" dirty="0">
                <a:latin typeface="Times New Roman"/>
                <a:ea typeface="Times New Roman"/>
                <a:cs typeface="Times New Roman"/>
                <a:sym typeface="Times New Roman"/>
              </a:rPr>
              <a:t> et </a:t>
            </a:r>
            <a:r>
              <a:rPr lang="fr-ca" sz="1800" b="0" i="0" u="none" baseline="0" dirty="0" err="1">
                <a:latin typeface="Times New Roman"/>
                <a:ea typeface="Times New Roman"/>
                <a:cs typeface="Times New Roman"/>
                <a:sym typeface="Times New Roman"/>
              </a:rPr>
              <a:t>McArthur</a:t>
            </a:r>
            <a:r>
              <a:rPr lang="fr-ca" sz="1800" b="0" i="0" u="none" baseline="0" dirty="0">
                <a:latin typeface="Times New Roman"/>
                <a:ea typeface="Times New Roman"/>
                <a:cs typeface="Times New Roman"/>
                <a:sym typeface="Times New Roman"/>
              </a:rPr>
              <a:t>, 2006)</a:t>
            </a: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a:p>
            <a:pPr algn="l" defTabSz="301752" rtl="0">
              <a:spcBef>
                <a:spcPts val="700"/>
              </a:spcBef>
              <a:defRPr sz="1000">
                <a:latin typeface="Times New Roman"/>
                <a:ea typeface="Times New Roman"/>
                <a:cs typeface="Times New Roman"/>
                <a:sym typeface="Times New Roman"/>
              </a:defRPr>
            </a:pPr>
            <a:endParaRPr sz="1800" dirty="0">
              <a:latin typeface="Times New Roman"/>
              <a:ea typeface="Times New Roman"/>
              <a:cs typeface="Times New Roman"/>
              <a:sym typeface="Times New Roman"/>
            </a:endParaRPr>
          </a:p>
        </p:txBody>
      </p:sp>
      <p:sp>
        <p:nvSpPr>
          <p:cNvPr id="1009" name="Shape 1009"/>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31</a:t>
            </a:fld>
            <a:endParaRPr/>
          </a:p>
        </p:txBody>
      </p:sp>
      <p:pic>
        <p:nvPicPr>
          <p:cNvPr id="1010" name="image8.png"/>
          <p:cNvPicPr>
            <a:picLocks noChangeAspect="1"/>
          </p:cNvPicPr>
          <p:nvPr/>
        </p:nvPicPr>
        <p:blipFill>
          <a:blip r:embed="rId2"/>
          <a:stretch>
            <a:fillRect/>
          </a:stretch>
        </p:blipFill>
        <p:spPr>
          <a:xfrm>
            <a:off x="7287548" y="1113463"/>
            <a:ext cx="1892241" cy="1951374"/>
          </a:xfrm>
          <a:prstGeom prst="rect">
            <a:avLst/>
          </a:prstGeom>
          <a:ln w="12700">
            <a:miter lim="400000"/>
          </a:ln>
        </p:spPr>
      </p:pic>
      <p:pic>
        <p:nvPicPr>
          <p:cNvPr id="1011" name="image12.png"/>
          <p:cNvPicPr>
            <a:picLocks noChangeAspect="1"/>
          </p:cNvPicPr>
          <p:nvPr/>
        </p:nvPicPr>
        <p:blipFill>
          <a:blip r:embed="rId3"/>
          <a:stretch>
            <a:fillRect/>
          </a:stretch>
        </p:blipFill>
        <p:spPr>
          <a:xfrm>
            <a:off x="2578505" y="1438631"/>
            <a:ext cx="3299648" cy="2105613"/>
          </a:xfrm>
          <a:prstGeom prst="rect">
            <a:avLst/>
          </a:prstGeom>
          <a:ln w="12700">
            <a:miter lim="400000"/>
          </a:ln>
        </p:spPr>
      </p:pic>
      <p:pic>
        <p:nvPicPr>
          <p:cNvPr id="1012" name="image13.png"/>
          <p:cNvPicPr>
            <a:picLocks noChangeAspect="1"/>
          </p:cNvPicPr>
          <p:nvPr/>
        </p:nvPicPr>
        <p:blipFill>
          <a:blip r:embed="rId4"/>
          <a:stretch>
            <a:fillRect/>
          </a:stretch>
        </p:blipFill>
        <p:spPr>
          <a:xfrm>
            <a:off x="-22527" y="1438631"/>
            <a:ext cx="2636294" cy="2105613"/>
          </a:xfrm>
          <a:prstGeom prst="rect">
            <a:avLst/>
          </a:prstGeom>
          <a:ln w="12700">
            <a:miter lim="400000"/>
          </a:ln>
        </p:spPr>
      </p:pic>
      <p:pic>
        <p:nvPicPr>
          <p:cNvPr id="1013" name="image14.png"/>
          <p:cNvPicPr>
            <a:picLocks noChangeAspect="1"/>
          </p:cNvPicPr>
          <p:nvPr/>
        </p:nvPicPr>
        <p:blipFill>
          <a:blip r:embed="rId5"/>
          <a:stretch>
            <a:fillRect/>
          </a:stretch>
        </p:blipFill>
        <p:spPr>
          <a:xfrm>
            <a:off x="6604200" y="2010097"/>
            <a:ext cx="3258935" cy="4217444"/>
          </a:xfrm>
          <a:prstGeom prst="rect">
            <a:avLst/>
          </a:prstGeom>
          <a:ln w="12700">
            <a:miter lim="400000"/>
          </a:ln>
        </p:spPr>
      </p:pic>
      <p:pic>
        <p:nvPicPr>
          <p:cNvPr id="1014" name="image15.png"/>
          <p:cNvPicPr>
            <a:picLocks noChangeAspect="1"/>
          </p:cNvPicPr>
          <p:nvPr/>
        </p:nvPicPr>
        <p:blipFill>
          <a:blip r:embed="rId6"/>
          <a:stretch>
            <a:fillRect/>
          </a:stretch>
        </p:blipFill>
        <p:spPr>
          <a:xfrm>
            <a:off x="5446364" y="3010125"/>
            <a:ext cx="1892242" cy="2699906"/>
          </a:xfrm>
          <a:prstGeom prst="rect">
            <a:avLst/>
          </a:prstGeom>
          <a:ln w="12700">
            <a:miter lim="400000"/>
          </a:ln>
        </p:spPr>
      </p:pic>
      <p:pic>
        <p:nvPicPr>
          <p:cNvPr id="1015" name="image16.png"/>
          <p:cNvPicPr>
            <a:picLocks noChangeAspect="1"/>
          </p:cNvPicPr>
          <p:nvPr/>
        </p:nvPicPr>
        <p:blipFill>
          <a:blip r:embed="rId7"/>
          <a:stretch>
            <a:fillRect/>
          </a:stretch>
        </p:blipFill>
        <p:spPr>
          <a:xfrm>
            <a:off x="2567826" y="3284139"/>
            <a:ext cx="2884242" cy="2151879"/>
          </a:xfrm>
          <a:prstGeom prst="rect">
            <a:avLst/>
          </a:prstGeom>
          <a:ln w="12700">
            <a:miter lim="400000"/>
          </a:ln>
        </p:spPr>
      </p:pic>
      <p:pic>
        <p:nvPicPr>
          <p:cNvPr id="1016" name="image17.png"/>
          <p:cNvPicPr>
            <a:picLocks noChangeAspect="1"/>
          </p:cNvPicPr>
          <p:nvPr/>
        </p:nvPicPr>
        <p:blipFill>
          <a:blip r:embed="rId8"/>
          <a:stretch>
            <a:fillRect/>
          </a:stretch>
        </p:blipFill>
        <p:spPr>
          <a:xfrm>
            <a:off x="5870581" y="1113463"/>
            <a:ext cx="1410084" cy="1951374"/>
          </a:xfrm>
          <a:prstGeom prst="rect">
            <a:avLst/>
          </a:prstGeom>
          <a:ln w="12700">
            <a:miter lim="400000"/>
          </a:ln>
        </p:spPr>
      </p:pic>
      <p:pic>
        <p:nvPicPr>
          <p:cNvPr id="1017" name="image2.jpeg"/>
          <p:cNvPicPr>
            <a:picLocks noChangeAspect="1"/>
          </p:cNvPicPr>
          <p:nvPr/>
        </p:nvPicPr>
        <p:blipFill>
          <a:blip r:embed="rId9"/>
          <a:stretch>
            <a:fillRect/>
          </a:stretch>
        </p:blipFill>
        <p:spPr>
          <a:xfrm>
            <a:off x="-299120" y="3360849"/>
            <a:ext cx="2884241" cy="1800955"/>
          </a:xfrm>
          <a:prstGeom prst="rect">
            <a:avLst/>
          </a:prstGeom>
          <a:ln w="12700">
            <a:miter lim="400000"/>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 name="image18.png"/>
          <p:cNvPicPr>
            <a:picLocks noChangeAspect="1"/>
          </p:cNvPicPr>
          <p:nvPr/>
        </p:nvPicPr>
        <p:blipFill>
          <a:blip r:embed="rId2"/>
          <a:stretch>
            <a:fillRect/>
          </a:stretch>
        </p:blipFill>
        <p:spPr>
          <a:xfrm>
            <a:off x="1936982" y="1088132"/>
            <a:ext cx="5270036" cy="3428356"/>
          </a:xfrm>
          <a:prstGeom prst="rect">
            <a:avLst/>
          </a:prstGeom>
          <a:ln w="12700">
            <a:miter lim="400000"/>
          </a:ln>
        </p:spPr>
      </p:pic>
      <p:sp>
        <p:nvSpPr>
          <p:cNvPr id="1019" name="Shape 1019"/>
          <p:cNvSpPr>
            <a:spLocks noGrp="1"/>
          </p:cNvSpPr>
          <p:nvPr>
            <p:ph type="title"/>
          </p:nvPr>
        </p:nvSpPr>
        <p:spPr>
          <a:xfrm>
            <a:off x="-14235" y="-16361"/>
            <a:ext cx="9172470" cy="5176222"/>
          </a:xfrm>
          <a:prstGeom prst="rect">
            <a:avLst/>
          </a:prstGeom>
        </p:spPr>
        <p:txBody>
          <a:bodyPr/>
          <a:lstStyle/>
          <a:p>
            <a:pPr algn="l" defTabSz="429768" rtl="0">
              <a:spcBef>
                <a:spcPts val="1100"/>
              </a:spcBef>
              <a:defRPr sz="1700">
                <a:latin typeface="Impact"/>
                <a:ea typeface="Impact"/>
                <a:cs typeface="Impact"/>
                <a:sym typeface="Impact"/>
              </a:defRPr>
            </a:pPr>
            <a:r>
              <a:rPr lang="fr-ca" b="0" i="0" u="none" baseline="0" dirty="0"/>
              <a:t>La sécurité culturelle, la prise en compte des traumatismes et l’inclusion sont indissociables.</a:t>
            </a:r>
          </a:p>
          <a:p>
            <a:pPr algn="l" defTabSz="429768" rtl="0">
              <a:spcBef>
                <a:spcPts val="1100"/>
              </a:spcBef>
              <a:defRPr sz="1700">
                <a:latin typeface="Impact"/>
                <a:ea typeface="Impact"/>
                <a:cs typeface="Impact"/>
                <a:sym typeface="Impact"/>
              </a:defRPr>
            </a:pPr>
            <a:r>
              <a:rPr lang="fr-ca" b="0" i="0" u="none" baseline="0" dirty="0"/>
              <a:t>Qu’est-ce que cela signifie d’intégrer cela dans tous nos services et pratiques lors des enquêtes sur la violence faite aux enfants? </a:t>
            </a: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1100">
                <a:latin typeface="Times"/>
                <a:ea typeface="Times"/>
                <a:cs typeface="Times"/>
                <a:sym typeface="Times"/>
              </a:defRPr>
            </a:pPr>
            <a:endParaRPr sz="1100" dirty="0">
              <a:latin typeface="Times"/>
              <a:ea typeface="Times"/>
              <a:cs typeface="Times"/>
              <a:sym typeface="Times"/>
            </a:endParaRPr>
          </a:p>
          <a:p>
            <a:pPr algn="l" defTabSz="429768" rtl="0">
              <a:spcBef>
                <a:spcPts val="1100"/>
              </a:spcBef>
              <a:defRPr sz="700">
                <a:latin typeface="Times New Roman"/>
                <a:ea typeface="Times New Roman"/>
                <a:cs typeface="Times New Roman"/>
                <a:sym typeface="Times New Roman"/>
              </a:defRPr>
            </a:pPr>
            <a:r>
              <a:rPr lang="fr-ca" b="0" i="0" u="none" baseline="0" dirty="0"/>
              <a:t>Image extraite de : </a:t>
            </a:r>
            <a:r>
              <a:rPr lang="fr-ca" b="0" i="0" u="sng" baseline="0" dirty="0">
                <a:solidFill>
                  <a:srgbClr val="0000FF"/>
                </a:solidFill>
                <a:uFill>
                  <a:solidFill>
                    <a:srgbClr val="0000FF"/>
                  </a:solidFill>
                </a:uFill>
                <a:hlinkClick r:id="rId3"/>
              </a:rPr>
              <a:t>https://www.continued.com/early-childhood-education/ask-the-experts/what-is-culture-23709</a:t>
            </a:r>
          </a:p>
        </p:txBody>
      </p:sp>
      <p:sp>
        <p:nvSpPr>
          <p:cNvPr id="1020" name="Shape 1020"/>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32</a:t>
            </a:fld>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p:cNvSpPr>
          <p:nvPr>
            <p:ph type="title"/>
          </p:nvPr>
        </p:nvSpPr>
        <p:spPr>
          <a:xfrm>
            <a:off x="311699" y="445025"/>
            <a:ext cx="8520602" cy="2389842"/>
          </a:xfrm>
          <a:prstGeom prst="rect">
            <a:avLst/>
          </a:prstGeom>
        </p:spPr>
        <p:txBody>
          <a:bodyPr/>
          <a:lstStyle/>
          <a:p>
            <a:pPr algn="l" rtl="0">
              <a:defRPr sz="2000">
                <a:latin typeface="Impact"/>
                <a:ea typeface="Impact"/>
                <a:cs typeface="Impact"/>
                <a:sym typeface="Impact"/>
              </a:defRPr>
            </a:pPr>
            <a:r>
              <a:rPr lang="fr-ca" b="0" i="0" u="none" baseline="0" dirty="0"/>
              <a:t>Donc, en plus de se demander « De quoi a besoin cet enfant? »,</a:t>
            </a:r>
          </a:p>
          <a:p>
            <a:pPr algn="l" rtl="0">
              <a:defRPr sz="2000">
                <a:latin typeface="Impact"/>
                <a:ea typeface="Impact"/>
                <a:cs typeface="Impact"/>
                <a:sym typeface="Impact"/>
              </a:defRPr>
            </a:pPr>
            <a:endParaRPr dirty="0"/>
          </a:p>
          <a:p>
            <a:pPr algn="l" rtl="0">
              <a:defRPr sz="2000">
                <a:latin typeface="Impact"/>
                <a:ea typeface="Impact"/>
                <a:cs typeface="Impact"/>
                <a:sym typeface="Impact"/>
              </a:defRPr>
            </a:pPr>
            <a:endParaRPr dirty="0"/>
          </a:p>
          <a:p>
            <a:pPr algn="l" rtl="0">
              <a:defRPr sz="2000">
                <a:latin typeface="Impact"/>
                <a:ea typeface="Impact"/>
                <a:cs typeface="Impact"/>
                <a:sym typeface="Impact"/>
              </a:defRPr>
            </a:pPr>
            <a:r>
              <a:rPr lang="fr-ca" b="0" i="0" u="none" baseline="0" dirty="0"/>
              <a:t>nous devons reconnaître que nous ne savons rien de cet enfant et nous poser la question : </a:t>
            </a:r>
          </a:p>
          <a:p>
            <a:pPr algn="l" rtl="0">
              <a:defRPr sz="2000">
                <a:latin typeface="Impact"/>
                <a:ea typeface="Impact"/>
                <a:cs typeface="Impact"/>
                <a:sym typeface="Impact"/>
              </a:defRPr>
            </a:pPr>
            <a:r>
              <a:rPr lang="fr-ca" b="0" i="0" u="none" baseline="0" dirty="0"/>
              <a:t>« Comment vais-je apprendre à connaître cet enfant/ce jeune et sa famille? »</a:t>
            </a:r>
          </a:p>
        </p:txBody>
      </p:sp>
      <p:sp>
        <p:nvSpPr>
          <p:cNvPr id="1024" name="Shape 1024"/>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33</a:t>
            </a:fld>
            <a:endParaRPr/>
          </a:p>
        </p:txBody>
      </p:sp>
      <p:pic>
        <p:nvPicPr>
          <p:cNvPr id="1025" name="image19.png"/>
          <p:cNvPicPr>
            <a:picLocks noChangeAspect="1"/>
          </p:cNvPicPr>
          <p:nvPr/>
        </p:nvPicPr>
        <p:blipFill>
          <a:blip r:embed="rId2">
            <a:alphaModFix amt="22137"/>
          </a:blip>
          <a:stretch>
            <a:fillRect/>
          </a:stretch>
        </p:blipFill>
        <p:spPr>
          <a:xfrm>
            <a:off x="-133669" y="-11763"/>
            <a:ext cx="9537146" cy="5167026"/>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hape 1027"/>
          <p:cNvSpPr>
            <a:spLocks noGrp="1"/>
          </p:cNvSpPr>
          <p:nvPr>
            <p:ph type="title"/>
          </p:nvPr>
        </p:nvSpPr>
        <p:spPr>
          <a:xfrm>
            <a:off x="8883" y="-30401"/>
            <a:ext cx="9126234" cy="5204302"/>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rtl="0">
              <a:defRPr sz="1900">
                <a:uFill>
                  <a:solidFill>
                    <a:srgbClr val="F79646"/>
                  </a:solidFill>
                </a:uFill>
                <a:latin typeface="Impact"/>
                <a:ea typeface="Impact"/>
                <a:cs typeface="Impact"/>
                <a:sym typeface="Impact"/>
              </a:defRPr>
            </a:pPr>
            <a:r>
              <a:rPr lang="fr-ca" b="0" i="0" u="none" baseline="0" dirty="0"/>
              <a:t>" [...] le partage de renseignements, y compris les </a:t>
            </a:r>
            <a:r>
              <a:rPr lang="fr-ca" b="0" i="0" u="none" baseline="0" dirty="0" err="1"/>
              <a:t>débreffages</a:t>
            </a:r>
            <a:r>
              <a:rPr lang="fr-ca" b="0" i="0" u="none" baseline="0" dirty="0"/>
              <a:t> avant et après l’entrevue [...] l’information sur les antécédents de développement de l’enfant, ses antécédents culturels et ses besoins particuliers (par exemple, un handicap connu) peuvent être utiles lors de la planification d’une entrevue judiciaire afin d’adapter les questions de l’entrevue, de prévoir un interprète si nécessaire et d’être sensible aux besoins particuliers ou aux vulnérabilités de l'enfant. » </a:t>
            </a:r>
            <a:r>
              <a:rPr lang="fr-ca" sz="800" b="0" i="0" u="none" baseline="0" dirty="0">
                <a:latin typeface="Times New Roman"/>
                <a:ea typeface="Times New Roman"/>
                <a:cs typeface="Times New Roman"/>
                <a:sym typeface="Times New Roman"/>
              </a:rPr>
              <a:t>(Rivard et Schreiber Compo, 2017, p. 254)</a:t>
            </a:r>
          </a:p>
        </p:txBody>
      </p:sp>
      <p:sp>
        <p:nvSpPr>
          <p:cNvPr id="1028" name="Shape 1028"/>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34</a:t>
            </a:fld>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p:nvPr/>
        </p:nvSpPr>
        <p:spPr>
          <a:xfrm>
            <a:off x="468730" y="622038"/>
            <a:ext cx="8324709" cy="2654567"/>
          </a:xfrm>
          <a:prstGeom prst="rect">
            <a:avLst/>
          </a:prstGeom>
          <a:ln w="12700">
            <a:miter lim="400000"/>
          </a:ln>
          <a:extLst>
            <a:ext uri="{C572A759-6A51-4108-AA02-DFA0A04FC94B}">
              <ma14:wrappingTextBoxFlag xmlns="" xmlns:ma14="http://schemas.microsoft.com/office/mac/drawingml/2011/main" val="1"/>
            </a:ext>
          </a:extLst>
        </p:spPr>
        <p:txBody>
          <a:bodyPr wrap="none" lIns="34287" tIns="34287" rIns="34287" bIns="34287">
            <a:spAutoFit/>
          </a:bodyPr>
          <a:lstStyle/>
          <a:p>
            <a:pPr algn="l" defTabSz="342900" rtl="0">
              <a:defRPr sz="900">
                <a:latin typeface="Times"/>
                <a:ea typeface="Times"/>
                <a:cs typeface="Times"/>
                <a:sym typeface="Times"/>
              </a:defRPr>
            </a:pPr>
            <a:endParaRPr dirty="0"/>
          </a:p>
          <a:p>
            <a:pPr algn="l" defTabSz="342900" rtl="0">
              <a:spcBef>
                <a:spcPts val="900"/>
              </a:spcBef>
              <a:defRPr sz="1900">
                <a:latin typeface="Impact"/>
                <a:ea typeface="Impact"/>
                <a:cs typeface="Impact"/>
                <a:sym typeface="Impact"/>
              </a:defRPr>
            </a:pPr>
            <a:r>
              <a:rPr lang="fr-ca" b="0" i="0" u="none" baseline="0" dirty="0"/>
              <a:t>Le fait d’être sensibilisé ou informé sur le plan culturel nous aidera à être inclusifs </a:t>
            </a:r>
          </a:p>
          <a:p>
            <a:pPr algn="l" defTabSz="342900" rtl="0">
              <a:spcBef>
                <a:spcPts val="900"/>
              </a:spcBef>
              <a:defRPr sz="1900">
                <a:latin typeface="Impact"/>
                <a:ea typeface="Impact"/>
                <a:cs typeface="Impact"/>
                <a:sym typeface="Impact"/>
              </a:defRPr>
            </a:pPr>
            <a:r>
              <a:rPr lang="fr-ca" b="0" i="0" u="none" baseline="0" dirty="0"/>
              <a:t>dans la pratique. </a:t>
            </a:r>
          </a:p>
          <a:p>
            <a:pPr algn="l" defTabSz="342900" rtl="0">
              <a:spcBef>
                <a:spcPts val="900"/>
              </a:spcBef>
              <a:defRPr sz="1900">
                <a:latin typeface="Impact"/>
                <a:ea typeface="Impact"/>
                <a:cs typeface="Impact"/>
                <a:sym typeface="Impact"/>
              </a:defRPr>
            </a:pPr>
            <a:endParaRPr dirty="0"/>
          </a:p>
          <a:p>
            <a:pPr algn="l" defTabSz="342900" rtl="0">
              <a:spcBef>
                <a:spcPts val="900"/>
              </a:spcBef>
              <a:defRPr sz="1900">
                <a:latin typeface="Impact"/>
                <a:ea typeface="Impact"/>
                <a:cs typeface="Impact"/>
                <a:sym typeface="Impact"/>
              </a:defRPr>
            </a:pPr>
            <a:r>
              <a:rPr lang="fr-ca" b="0" i="0" u="none" baseline="0" dirty="0"/>
              <a:t>« Respectueusement curieux »</a:t>
            </a:r>
          </a:p>
          <a:p>
            <a:pPr algn="l" defTabSz="342900" rtl="0">
              <a:spcBef>
                <a:spcPts val="900"/>
              </a:spcBef>
              <a:defRPr sz="1900">
                <a:latin typeface="Impact"/>
                <a:ea typeface="Impact"/>
                <a:cs typeface="Impact"/>
                <a:sym typeface="Impact"/>
              </a:defRPr>
            </a:pPr>
            <a:endParaRPr dirty="0"/>
          </a:p>
          <a:p>
            <a:pPr algn="l" defTabSz="342900" rtl="0">
              <a:spcBef>
                <a:spcPts val="900"/>
              </a:spcBef>
              <a:defRPr sz="1900">
                <a:latin typeface="Impact"/>
                <a:ea typeface="Impact"/>
                <a:cs typeface="Impact"/>
                <a:sym typeface="Impact"/>
              </a:defRPr>
            </a:pPr>
            <a:r>
              <a:rPr lang="fr-ca" b="0" i="0" u="none" baseline="0" dirty="0"/>
              <a:t>C’est-à-dire : Quand nous saurons... nous ferons</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Shape 1032"/>
          <p:cNvSpPr>
            <a:spLocks noGrp="1"/>
          </p:cNvSpPr>
          <p:nvPr>
            <p:ph type="title"/>
          </p:nvPr>
        </p:nvSpPr>
        <p:spPr>
          <a:xfrm>
            <a:off x="-14837" y="6162"/>
            <a:ext cx="9173675" cy="5131176"/>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lgn="l" rtl="0">
              <a:defRPr sz="1400">
                <a:solidFill>
                  <a:srgbClr val="FFFFFF"/>
                </a:solidFill>
              </a:defRPr>
            </a:pPr>
            <a:endParaRPr dirty="0"/>
          </a:p>
          <a:p>
            <a:pPr algn="l" rtl="0">
              <a:defRPr sz="1400"/>
            </a:pPr>
            <a:endParaRPr dirty="0"/>
          </a:p>
          <a:p>
            <a:pPr algn="l" rtl="0">
              <a:defRPr sz="1400"/>
            </a:pPr>
            <a:endParaRPr dirty="0"/>
          </a:p>
          <a:p>
            <a:pPr algn="l" rtl="0">
              <a:defRPr sz="1400"/>
            </a:pPr>
            <a:endParaRPr dirty="0"/>
          </a:p>
          <a:p>
            <a:pPr algn="l" rtl="0">
              <a:defRPr sz="1400"/>
            </a:pPr>
            <a:endParaRPr dirty="0"/>
          </a:p>
          <a:p>
            <a:pPr algn="l" rtl="0">
              <a:defRPr sz="1400"/>
            </a:pPr>
            <a:endParaRPr dirty="0"/>
          </a:p>
          <a:p>
            <a:pPr algn="l" rtl="0">
              <a:defRPr sz="1400"/>
            </a:pPr>
            <a:r>
              <a:rPr lang="fr-ca" b="0" i="0" u="none" baseline="0" dirty="0"/>
              <a:t>             </a:t>
            </a:r>
            <a:r>
              <a:rPr lang="fr-ca" sz="1900" b="0" i="0" u="none" baseline="0" dirty="0">
                <a:latin typeface="Impact"/>
                <a:ea typeface="Impact"/>
                <a:cs typeface="Impact"/>
                <a:sym typeface="Impact"/>
              </a:rPr>
              <a:t>« Consultation avec des professionnels issus de la culture en question » </a:t>
            </a:r>
            <a:r>
              <a:rPr lang="fr-ca" sz="800" b="0" i="0" u="none" baseline="0" dirty="0">
                <a:latin typeface="Times New Roman"/>
                <a:ea typeface="Times New Roman"/>
                <a:cs typeface="Times New Roman"/>
                <a:sym typeface="Times New Roman"/>
              </a:rPr>
              <a:t>(Fontes, 2005, p. 71) </a:t>
            </a:r>
          </a:p>
        </p:txBody>
      </p:sp>
      <p:sp>
        <p:nvSpPr>
          <p:cNvPr id="1033" name="Shape 1033"/>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36</a:t>
            </a:fld>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Shape 1035"/>
          <p:cNvSpPr>
            <a:spLocks noGrp="1"/>
          </p:cNvSpPr>
          <p:nvPr>
            <p:ph type="title"/>
          </p:nvPr>
        </p:nvSpPr>
        <p:spPr>
          <a:xfrm>
            <a:off x="311699" y="241825"/>
            <a:ext cx="8520602" cy="4844663"/>
          </a:xfrm>
          <a:prstGeom prst="rect">
            <a:avLst/>
          </a:prstGeom>
        </p:spPr>
        <p:txBody>
          <a:bodyPr>
            <a:normAutofit fontScale="90000"/>
          </a:bodyPr>
          <a:lstStyle/>
          <a:p>
            <a:pPr algn="l" defTabSz="850391" rtl="0">
              <a:defRPr sz="2600">
                <a:latin typeface="Impact"/>
                <a:ea typeface="Impact"/>
                <a:cs typeface="Impact"/>
                <a:sym typeface="Impact"/>
              </a:defRPr>
            </a:pPr>
            <a:r>
              <a:rPr lang="fr-ca" b="0" i="0" u="none" baseline="0" dirty="0"/>
              <a:t>Des recherches supplémentaires et une meilleure compréhension des pratiques exemplaires lors des entrevues sur la violence faite aux enfants sont nécessaires lorsque l’on travaille avec des enfants de différentes cultures. Plus précisément, les groupes culturels qui présentent une prévalence plus élevée de traumatismes dans notre société ou ceux qui souffrent des résultats de traumatismes intergénérationnels; des facteurs qui peuvent ajouter à la complexité des expériences traumatisantes de l’enfance, des divulgations de sévices et des enquêtes à ce sujet. Il s’agit d’une situation complexe, notamment pour les enfants et les jeunes autochtones.</a:t>
            </a:r>
          </a:p>
          <a:p>
            <a:pPr algn="l" defTabSz="850391" rtl="0">
              <a:defRPr sz="2600">
                <a:latin typeface="Impact"/>
                <a:ea typeface="Impact"/>
                <a:cs typeface="Impact"/>
                <a:sym typeface="Impact"/>
              </a:defRPr>
            </a:pPr>
            <a:endParaRPr dirty="0"/>
          </a:p>
          <a:p>
            <a:pPr algn="l" defTabSz="850391" rtl="0">
              <a:defRPr sz="700">
                <a:latin typeface="Times New Roman"/>
                <a:ea typeface="Times New Roman"/>
                <a:cs typeface="Times New Roman"/>
                <a:sym typeface="Times New Roman"/>
              </a:defRPr>
            </a:pPr>
            <a:r>
              <a:rPr lang="fr-ca" b="0" i="0" u="none" baseline="0" dirty="0"/>
              <a:t>(Barber </a:t>
            </a:r>
            <a:r>
              <a:rPr lang="fr-ca" b="0" i="0" u="none" baseline="0" dirty="0" err="1"/>
              <a:t>Roija</a:t>
            </a:r>
            <a:r>
              <a:rPr lang="fr-ca" b="0" i="0" u="none" baseline="0" dirty="0"/>
              <a:t> et Rosenfeld, 2018; </a:t>
            </a:r>
            <a:r>
              <a:rPr lang="fr-ca" b="0" i="0" u="none" baseline="0" dirty="0" err="1"/>
              <a:t>Benuto</a:t>
            </a:r>
            <a:r>
              <a:rPr lang="fr-ca" b="0" i="0" u="none" baseline="0" dirty="0"/>
              <a:t> et </a:t>
            </a:r>
            <a:r>
              <a:rPr lang="fr-ca" b="0" i="0" u="none" baseline="0" dirty="0" err="1"/>
              <a:t>Garric</a:t>
            </a:r>
            <a:r>
              <a:rPr lang="fr-ca" b="0" i="0" u="none" baseline="0" dirty="0"/>
              <a:t>, 2016; </a:t>
            </a:r>
            <a:r>
              <a:rPr lang="fr-ca" b="0" i="0" u="none" baseline="0" dirty="0" err="1"/>
              <a:t>DeSouza</a:t>
            </a:r>
            <a:r>
              <a:rPr lang="fr-ca" b="0" i="0" u="none" baseline="0" dirty="0"/>
              <a:t>, 2008) </a:t>
            </a:r>
          </a:p>
        </p:txBody>
      </p:sp>
      <p:sp>
        <p:nvSpPr>
          <p:cNvPr id="1036" name="Shape 1036"/>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37</a:t>
            </a:fld>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Shape 1038"/>
          <p:cNvSpPr>
            <a:spLocks noGrp="1"/>
          </p:cNvSpPr>
          <p:nvPr>
            <p:ph type="title"/>
          </p:nvPr>
        </p:nvSpPr>
        <p:spPr>
          <a:xfrm>
            <a:off x="77149" y="1437325"/>
            <a:ext cx="8795402" cy="3411600"/>
          </a:xfrm>
          <a:prstGeom prst="rect">
            <a:avLst/>
          </a:prstGeom>
        </p:spPr>
        <p:txBody>
          <a:bodyPr/>
          <a:lstStyle/>
          <a:p>
            <a:pPr algn="l" rtl="0">
              <a:defRPr sz="1100"/>
            </a:pPr>
            <a:r>
              <a:rPr lang="fr-ca" b="0" i="0" u="none" baseline="0"/>
              <a:t>		 	 	 		</a:t>
            </a:r>
          </a:p>
          <a:p>
            <a:pPr algn="l" rtl="0">
              <a:defRPr sz="1100"/>
            </a:pPr>
            <a:r>
              <a:rPr lang="fr-ca" b="0" i="0" u="none" baseline="0"/>
              <a:t>			</a:t>
            </a:r>
          </a:p>
          <a:p>
            <a:pPr algn="l" rtl="0">
              <a:defRPr sz="1100"/>
            </a:pPr>
            <a:r>
              <a:rPr lang="fr-ca" b="0" i="0" u="none" baseline="0"/>
              <a:t>				</a:t>
            </a:r>
          </a:p>
          <a:p>
            <a:pPr algn="l" rtl="0">
              <a:defRPr sz="1100"/>
            </a:pPr>
            <a:r>
              <a:rPr lang="fr-ca" b="0" i="0" u="none" baseline="0"/>
              <a:t>					</a:t>
            </a:r>
          </a:p>
          <a:p>
            <a:pPr algn="l" rtl="0">
              <a:defRPr sz="1100"/>
            </a:pPr>
            <a:endParaRPr/>
          </a:p>
          <a:p>
            <a:pPr algn="l" rtl="0">
              <a:defRPr sz="1100"/>
            </a:pPr>
            <a:r>
              <a:rPr lang="fr-ca" b="0" i="0" u="none" baseline="0"/>
              <a:t>				</a:t>
            </a:r>
          </a:p>
          <a:p>
            <a:pPr algn="l" rtl="0">
              <a:defRPr sz="1100"/>
            </a:pPr>
            <a:r>
              <a:rPr lang="fr-ca" b="0" i="0" u="none" baseline="0"/>
              <a:t>			</a:t>
            </a:r>
          </a:p>
          <a:p>
            <a:pPr algn="l" rtl="0">
              <a:defRPr sz="1100"/>
            </a:pPr>
            <a:r>
              <a:rPr lang="fr-ca" b="0" i="0" u="none" baseline="0"/>
              <a:t>		</a:t>
            </a:r>
          </a:p>
        </p:txBody>
      </p:sp>
      <p:pic>
        <p:nvPicPr>
          <p:cNvPr id="1039" name="image20.png"/>
          <p:cNvPicPr>
            <a:picLocks noChangeAspect="1"/>
          </p:cNvPicPr>
          <p:nvPr/>
        </p:nvPicPr>
        <p:blipFill>
          <a:blip r:embed="rId2">
            <a:alphaModFix amt="12000"/>
          </a:blip>
          <a:stretch>
            <a:fillRect/>
          </a:stretch>
        </p:blipFill>
        <p:spPr>
          <a:xfrm>
            <a:off x="0" y="0"/>
            <a:ext cx="9144000" cy="5143499"/>
          </a:xfrm>
          <a:prstGeom prst="rect">
            <a:avLst/>
          </a:prstGeom>
          <a:ln w="12700">
            <a:miter lim="400000"/>
          </a:ln>
        </p:spPr>
      </p:pic>
      <p:sp>
        <p:nvSpPr>
          <p:cNvPr id="1040" name="Shape 1040"/>
          <p:cNvSpPr/>
          <p:nvPr/>
        </p:nvSpPr>
        <p:spPr>
          <a:xfrm>
            <a:off x="174299" y="101360"/>
            <a:ext cx="8795402" cy="7810978"/>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l" rtl="0">
              <a:defRPr sz="1100"/>
            </a:pPr>
            <a:r>
              <a:rPr lang="fr-ca" b="0" i="0" u="none" baseline="0" dirty="0"/>
              <a:t>						</a:t>
            </a:r>
          </a:p>
          <a:p>
            <a:pPr algn="l" rtl="0">
              <a:defRPr sz="1900">
                <a:latin typeface="Impact"/>
                <a:ea typeface="Impact"/>
                <a:cs typeface="Impact"/>
                <a:sym typeface="Impact"/>
              </a:defRPr>
            </a:pPr>
            <a:r>
              <a:rPr lang="fr-ca" b="0" i="0" u="none" baseline="0" dirty="0"/>
              <a:t>La population autochtone a augmenté de 42,5 % au cours de la dernière décennie, soit plus de quatre fois le taux de croissance de la population non autochtone.</a:t>
            </a:r>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r>
              <a:rPr lang="fr-ca" b="0" i="0" u="none" baseline="0" dirty="0"/>
              <a:t>Surreprésentation disproportionnée au sein du système de protection sociale et des enquêtes sur les mauvais traitements infligés aux enfants.</a:t>
            </a:r>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r>
              <a:rPr lang="fr-ca" b="0" i="0" u="none" baseline="0" dirty="0"/>
              <a:t>40 % des Canadiens autochtones ont déclaré avoir subi des sévices physiques ou sexuels dans leur enfance. </a:t>
            </a:r>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endParaRPr dirty="0"/>
          </a:p>
          <a:p>
            <a:pPr algn="l" defTabSz="457200" rtl="0">
              <a:spcBef>
                <a:spcPts val="1200"/>
              </a:spcBef>
              <a:defRPr sz="1900">
                <a:latin typeface="Impact"/>
                <a:ea typeface="Impact"/>
                <a:cs typeface="Impact"/>
                <a:sym typeface="Impact"/>
              </a:defRPr>
            </a:pPr>
            <a:r>
              <a:rPr lang="fr-ca" b="0" i="0" u="none" baseline="0" dirty="0"/>
              <a:t>Les enfants/jeunes issus des populations autochtones du monde entier ont de moins bons résultats dans le système de justice pénale que les enfants non autochtones. </a:t>
            </a:r>
          </a:p>
          <a:p>
            <a:pPr algn="l" defTabSz="457200" rtl="0">
              <a:spcBef>
                <a:spcPts val="1200"/>
              </a:spcBef>
              <a:defRPr sz="800">
                <a:latin typeface="Times New Roman"/>
                <a:ea typeface="Times New Roman"/>
                <a:cs typeface="Times New Roman"/>
                <a:sym typeface="Times New Roman"/>
              </a:defRPr>
            </a:pPr>
            <a:r>
              <a:rPr lang="fr-ca" b="0" i="0" u="none" baseline="0" dirty="0"/>
              <a:t>(Bailey et coll., 2017; </a:t>
            </a:r>
            <a:r>
              <a:rPr lang="fr-ca" b="0" i="0" u="none" baseline="0" dirty="0" err="1"/>
              <a:t>Blackstock</a:t>
            </a:r>
            <a:r>
              <a:rPr lang="fr-ca" b="0" i="0" u="none" baseline="0" dirty="0"/>
              <a:t> et coll., 2004; Bourassa et coll., 2015; Services aux Autochtones Canada, 2018; Sinha et coll., 2013) </a:t>
            </a:r>
            <a:endParaRPr sz="1200" dirty="0">
              <a:latin typeface="Times"/>
              <a:ea typeface="Times"/>
              <a:cs typeface="Times"/>
              <a:sym typeface="Times"/>
            </a:endParaRPr>
          </a:p>
          <a:p>
            <a:pPr algn="l" defTabSz="457200" rtl="0">
              <a:spcBef>
                <a:spcPts val="1200"/>
              </a:spcBef>
              <a:defRPr sz="2400">
                <a:latin typeface="Times New Roman"/>
                <a:ea typeface="Times New Roman"/>
                <a:cs typeface="Times New Roman"/>
                <a:sym typeface="Times New Roman"/>
              </a:defRPr>
            </a:pPr>
            <a:endParaRPr sz="1200" dirty="0">
              <a:latin typeface="Times"/>
              <a:ea typeface="Times"/>
              <a:cs typeface="Times"/>
              <a:sym typeface="Times"/>
            </a:endParaRPr>
          </a:p>
          <a:p>
            <a:pPr algn="l" rtl="0">
              <a:defRPr sz="2400" b="1"/>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1000"/>
            </a:pPr>
            <a:endParaRPr sz="1200" dirty="0">
              <a:latin typeface="Times"/>
              <a:ea typeface="Times"/>
              <a:cs typeface="Times"/>
              <a:sym typeface="Times"/>
            </a:endParaRPr>
          </a:p>
          <a:p>
            <a:pPr algn="l" rtl="0">
              <a:defRPr sz="800">
                <a:latin typeface="Times New Roman"/>
                <a:ea typeface="Times New Roman"/>
                <a:cs typeface="Times New Roman"/>
                <a:sym typeface="Times New Roman"/>
              </a:defRPr>
            </a:pPr>
            <a:r>
              <a:rPr lang="fr-ca" b="0" i="0" u="none" baseline="0" dirty="0"/>
              <a:t>(</a:t>
            </a:r>
            <a:r>
              <a:rPr lang="fr-ca" b="0" i="0" u="none" baseline="0" dirty="0" err="1"/>
              <a:t>Afifi</a:t>
            </a:r>
            <a:r>
              <a:rPr lang="fr-ca" b="0" i="0" u="none" baseline="0" dirty="0"/>
              <a:t>, MacMillan, Boyle, </a:t>
            </a:r>
            <a:r>
              <a:rPr lang="fr-ca" b="0" i="0" u="none" baseline="0" dirty="0" err="1"/>
              <a:t>Taillieu</a:t>
            </a:r>
            <a:r>
              <a:rPr lang="fr-ca" b="0" i="0" u="none" baseline="0" dirty="0"/>
              <a:t>, et coll., 2014; Statistique Canada, 2016). </a:t>
            </a:r>
            <a:r>
              <a:rPr lang="fr-ca" sz="1000" b="0" i="0" u="none" baseline="0" dirty="0">
                <a:latin typeface="+mj-lt"/>
                <a:ea typeface="+mj-ea"/>
                <a:cs typeface="+mj-cs"/>
                <a:sym typeface="Arial"/>
              </a:rPr>
              <a:t>                                                                                    </a:t>
            </a:r>
            <a:r>
              <a:rPr lang="fr-ca" sz="900" b="0" i="0" u="none" baseline="0" dirty="0">
                <a:latin typeface="+mj-lt"/>
                <a:ea typeface="+mj-ea"/>
                <a:cs typeface="+mj-cs"/>
                <a:sym typeface="Arial"/>
              </a:rPr>
              <a:t> </a:t>
            </a:r>
            <a:r>
              <a:rPr lang="fr-ca" sz="1100" b="0" i="0" u="none" baseline="0" dirty="0">
                <a:latin typeface="+mj-lt"/>
                <a:ea typeface="+mj-ea"/>
                <a:cs typeface="+mj-cs"/>
                <a:sym typeface="Arial"/>
              </a:rPr>
              <a:t>					</a:t>
            </a:r>
          </a:p>
        </p:txBody>
      </p:sp>
      <p:sp>
        <p:nvSpPr>
          <p:cNvPr id="1041" name="Shape 1041"/>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38</a:t>
            </a:fld>
            <a:endParaRPr/>
          </a:p>
        </p:txBody>
      </p:sp>
      <p:sp>
        <p:nvSpPr>
          <p:cNvPr id="1042" name="Shape 1042"/>
          <p:cNvSpPr/>
          <p:nvPr/>
        </p:nvSpPr>
        <p:spPr>
          <a:xfrm>
            <a:off x="3532075" y="4848924"/>
            <a:ext cx="5257502" cy="256556"/>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defRPr sz="600" u="sng">
                <a:solidFill>
                  <a:srgbClr val="0000FF"/>
                </a:solidFill>
                <a:uFill>
                  <a:solidFill>
                    <a:srgbClr val="0000FF"/>
                  </a:solidFill>
                </a:uFill>
                <a:hlinkClick r:id="rId3"/>
              </a:defRPr>
            </a:lvl1pPr>
          </a:lstStyle>
          <a:p>
            <a:pPr algn="l" rtl="0">
              <a:defRPr>
                <a:solidFill>
                  <a:schemeClr val="accent5"/>
                </a:solidFill>
                <a:uFill>
                  <a:solidFill>
                    <a:schemeClr val="accent5"/>
                  </a:solidFill>
                </a:uFill>
              </a:defRPr>
            </a:pPr>
            <a:r>
              <a:rPr lang="fr-ca" b="0" i="0" u="sng" baseline="0">
                <a:solidFill>
                  <a:srgbClr val="0000FF"/>
                </a:solidFill>
                <a:uFill>
                  <a:solidFill>
                    <a:srgbClr val="0000FF"/>
                  </a:solidFill>
                </a:uFill>
                <a:hlinkClick r:id="rId3"/>
              </a:rPr>
              <a:t>https://www.google.com/search?as_st=y&amp;tbm=isch&amp;as_q=Canada+map&amp;as_epq=&amp;as_oq=&amp;as_eq=&amp;cr=&amp;as_sitesearch=&amp;safe=images&amp;tbs=sur:fmc</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1044" name="Shape 1044"/>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39</a:t>
            </a:fld>
            <a:endParaRPr/>
          </a:p>
        </p:txBody>
      </p:sp>
      <p:pic>
        <p:nvPicPr>
          <p:cNvPr id="1045" name="image5.jpeg"/>
          <p:cNvPicPr>
            <a:picLocks noChangeAspect="1"/>
          </p:cNvPicPr>
          <p:nvPr/>
        </p:nvPicPr>
        <p:blipFill>
          <a:blip r:embed="rId2">
            <a:alphaModFix amt="20872"/>
          </a:blip>
          <a:stretch>
            <a:fillRect/>
          </a:stretch>
        </p:blipFill>
        <p:spPr>
          <a:xfrm flipH="1">
            <a:off x="0" y="0"/>
            <a:ext cx="2434327" cy="5143500"/>
          </a:xfrm>
          <a:prstGeom prst="rect">
            <a:avLst/>
          </a:prstGeom>
          <a:ln w="12700">
            <a:miter lim="400000"/>
          </a:ln>
        </p:spPr>
      </p:pic>
      <p:pic>
        <p:nvPicPr>
          <p:cNvPr id="1046" name="image21.png"/>
          <p:cNvPicPr>
            <a:picLocks noChangeAspect="1"/>
          </p:cNvPicPr>
          <p:nvPr/>
        </p:nvPicPr>
        <p:blipFill>
          <a:blip r:embed="rId3">
            <a:alphaModFix amt="13600"/>
          </a:blip>
          <a:stretch>
            <a:fillRect/>
          </a:stretch>
        </p:blipFill>
        <p:spPr>
          <a:xfrm flipH="1">
            <a:off x="3389724" y="0"/>
            <a:ext cx="5754276" cy="5143500"/>
          </a:xfrm>
          <a:prstGeom prst="rect">
            <a:avLst/>
          </a:prstGeom>
          <a:ln w="12700">
            <a:miter lim="400000"/>
          </a:ln>
        </p:spPr>
      </p:pic>
      <p:sp>
        <p:nvSpPr>
          <p:cNvPr id="1047" name="Shape 1047"/>
          <p:cNvSpPr/>
          <p:nvPr/>
        </p:nvSpPr>
        <p:spPr>
          <a:xfrm>
            <a:off x="76199" y="4731737"/>
            <a:ext cx="7339501" cy="256557"/>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defRPr sz="600" b="1" u="sng">
                <a:solidFill>
                  <a:srgbClr val="0000FF"/>
                </a:solidFill>
                <a:uFill>
                  <a:solidFill>
                    <a:srgbClr val="0000FF"/>
                  </a:solidFill>
                </a:uFill>
                <a:hlinkClick r:id="rId4"/>
              </a:defRPr>
            </a:lvl1pPr>
          </a:lstStyle>
          <a:p>
            <a:pPr algn="l" rtl="0">
              <a:defRPr>
                <a:solidFill>
                  <a:srgbClr val="000000"/>
                </a:solidFill>
                <a:uFill>
                  <a:solidFill>
                    <a:schemeClr val="accent5"/>
                  </a:solidFill>
                </a:uFill>
              </a:defRPr>
            </a:pPr>
            <a:r>
              <a:rPr lang="fr-ca" b="1" i="0" u="sng" baseline="0">
                <a:solidFill>
                  <a:srgbClr val="0000FF"/>
                </a:solidFill>
                <a:uFill>
                  <a:solidFill>
                    <a:srgbClr val="0000FF"/>
                  </a:solidFill>
                </a:uFill>
                <a:hlinkClick r:id="rId4"/>
              </a:rPr>
              <a:t>https://www.google.com/search?as_st=y&amp;tbm=isch&amp;as_q=child+shadow+&amp;as_epq=&amp;as_oq=&amp;as_eq=&amp;cr=&amp;as_sitesearch=&amp;safe=images&amp;tbs=sur:fmcsur:fmc</a:t>
            </a:r>
          </a:p>
        </p:txBody>
      </p:sp>
      <p:sp>
        <p:nvSpPr>
          <p:cNvPr id="1048" name="Shape 1048"/>
          <p:cNvSpPr/>
          <p:nvPr/>
        </p:nvSpPr>
        <p:spPr>
          <a:xfrm>
            <a:off x="1" y="251868"/>
            <a:ext cx="9144000" cy="695574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l" defTabSz="457200" rtl="0">
              <a:spcBef>
                <a:spcPts val="1200"/>
              </a:spcBef>
              <a:defRPr sz="2800">
                <a:latin typeface="Impact"/>
                <a:ea typeface="Impact"/>
                <a:cs typeface="Impact"/>
                <a:sym typeface="Impact"/>
              </a:defRPr>
            </a:pPr>
            <a:r>
              <a:rPr lang="fr-ca" sz="2600" b="0" i="0" u="none" baseline="0" dirty="0"/>
              <a:t>Au fil des ans, le Canada a implanté de nombreux changements pour améliorer les approches de protection de l’enfance. Cependant, des efforts supplémentaires sont nécessaires pour comprendre les approches appropriées et sûres avec les enfants autochtones pendant les enquêtes sur la violence faite aux enfants.</a:t>
            </a:r>
            <a:r>
              <a:rPr lang="fr-ca" sz="2600" b="0" i="0" u="none" baseline="14284" dirty="0"/>
              <a:t> </a:t>
            </a:r>
            <a:r>
              <a:rPr lang="fr-ca" sz="2600" b="0" i="0" u="none" baseline="0" dirty="0"/>
              <a:t>Des recommandations ont été formulées pour obtenir des perspectives culturelles pertinentes, mais les études visant à mieux comprendre la sécurité culturelle, la prise en compte des traumatismes et l’inclusion des communautés autochtones dans les enquêtes sur la violence faite aux enfants sont presque inexistantes.</a:t>
            </a:r>
          </a:p>
          <a:p>
            <a:pPr algn="l" defTabSz="457200" rtl="0">
              <a:spcBef>
                <a:spcPts val="1200"/>
              </a:spcBef>
              <a:defRPr sz="2800">
                <a:latin typeface="Impact"/>
                <a:ea typeface="Impact"/>
                <a:cs typeface="Impact"/>
                <a:sym typeface="Impact"/>
              </a:defRPr>
            </a:pPr>
            <a:endParaRPr sz="2600" dirty="0"/>
          </a:p>
          <a:p>
            <a:pPr algn="l" defTabSz="457200" rtl="0">
              <a:spcBef>
                <a:spcPts val="1200"/>
              </a:spcBef>
              <a:defRPr sz="2800">
                <a:latin typeface="Impact"/>
                <a:ea typeface="Impact"/>
                <a:cs typeface="Impact"/>
                <a:sym typeface="Impact"/>
              </a:defRPr>
            </a:pPr>
            <a:endParaRPr sz="2600" dirty="0"/>
          </a:p>
          <a:p>
            <a:pPr algn="l" defTabSz="457200" rtl="0">
              <a:spcBef>
                <a:spcPts val="1200"/>
              </a:spcBef>
              <a:defRPr sz="800">
                <a:latin typeface="Times New Roman"/>
                <a:ea typeface="Times New Roman"/>
                <a:cs typeface="Times New Roman"/>
                <a:sym typeface="Times New Roman"/>
              </a:defRPr>
            </a:pPr>
            <a:r>
              <a:rPr lang="fr-ca" sz="2600" b="0" i="0" u="none" baseline="0" dirty="0"/>
              <a:t>(Fontes, 2005; gouvernement du Canada, ministère de la Justice, 2017; Centre de collaboration nationale de la santé autochtone, 2009-2010)</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image1.jpeg"/>
          <p:cNvPicPr>
            <a:picLocks noChangeAspect="1"/>
          </p:cNvPicPr>
          <p:nvPr/>
        </p:nvPicPr>
        <p:blipFill>
          <a:blip r:embed="rId2"/>
          <a:stretch>
            <a:fillRect/>
          </a:stretch>
        </p:blipFill>
        <p:spPr>
          <a:xfrm>
            <a:off x="-2" y="-14288"/>
            <a:ext cx="9144004" cy="5172077"/>
          </a:xfrm>
          <a:prstGeom prst="rect">
            <a:avLst/>
          </a:prstGeom>
          <a:ln w="12700">
            <a:miter lim="400000"/>
          </a:ln>
        </p:spPr>
      </p:pic>
      <p:sp>
        <p:nvSpPr>
          <p:cNvPr id="150" name="Shape 150"/>
          <p:cNvSpPr/>
          <p:nvPr/>
        </p:nvSpPr>
        <p:spPr>
          <a:xfrm>
            <a:off x="446073" y="156525"/>
            <a:ext cx="4748543" cy="5710760"/>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l" rtl="0">
              <a:lnSpc>
                <a:spcPct val="115000"/>
              </a:lnSpc>
              <a:defRPr sz="1900">
                <a:latin typeface="Impact"/>
                <a:ea typeface="Impact"/>
                <a:cs typeface="Impact"/>
                <a:sym typeface="Impact"/>
              </a:defRPr>
            </a:pPr>
            <a:r>
              <a:rPr lang="fr-ca" b="0" i="0" u="none" baseline="0" dirty="0"/>
              <a:t>Nous avons tous besoin d’exprimer nos expériences...</a:t>
            </a:r>
          </a:p>
          <a:p>
            <a:pPr algn="l" rtl="0">
              <a:lnSpc>
                <a:spcPct val="115000"/>
              </a:lnSpc>
              <a:defRPr sz="1900">
                <a:latin typeface="Impact"/>
                <a:ea typeface="Impact"/>
                <a:cs typeface="Impact"/>
                <a:sym typeface="Impact"/>
              </a:defRPr>
            </a:pPr>
            <a:endParaRPr dirty="0"/>
          </a:p>
          <a:p>
            <a:pPr algn="l" rtl="0">
              <a:lnSpc>
                <a:spcPct val="115000"/>
              </a:lnSpc>
              <a:defRPr sz="1900">
                <a:latin typeface="Impact"/>
                <a:ea typeface="Impact"/>
                <a:cs typeface="Impact"/>
                <a:sym typeface="Impact"/>
              </a:defRPr>
            </a:pPr>
            <a:r>
              <a:rPr lang="fr-ca" b="0" i="0" u="none" baseline="0" dirty="0"/>
              <a:t>si nos expériences sont </a:t>
            </a:r>
            <a:r>
              <a:rPr lang="fr-ca" b="0" i="0" u="none" baseline="0" dirty="0">
                <a:solidFill>
                  <a:srgbClr val="434343"/>
                </a:solidFill>
              </a:rPr>
              <a:t>tristes, effrayantes</a:t>
            </a:r>
            <a:r>
              <a:rPr lang="fr-ca" b="0" i="0" u="none" baseline="0" dirty="0"/>
              <a:t> ou </a:t>
            </a:r>
            <a:r>
              <a:rPr lang="fr-ca" b="0" i="0" u="none" baseline="0" dirty="0">
                <a:solidFill>
                  <a:srgbClr val="434343"/>
                </a:solidFill>
              </a:rPr>
              <a:t>mauvaises</a:t>
            </a:r>
            <a:r>
              <a:rPr lang="fr-ca" b="0" i="0" u="none" baseline="0" dirty="0"/>
              <a:t>... </a:t>
            </a:r>
          </a:p>
          <a:p>
            <a:pPr algn="l" rtl="0">
              <a:lnSpc>
                <a:spcPct val="115000"/>
              </a:lnSpc>
              <a:defRPr sz="1900">
                <a:latin typeface="Impact"/>
                <a:ea typeface="Impact"/>
                <a:cs typeface="Impact"/>
                <a:sym typeface="Impact"/>
              </a:defRPr>
            </a:pPr>
            <a:endParaRPr dirty="0"/>
          </a:p>
          <a:p>
            <a:pPr algn="l" rtl="0">
              <a:defRPr sz="1900">
                <a:latin typeface="Impact"/>
                <a:ea typeface="Impact"/>
                <a:cs typeface="Impact"/>
                <a:sym typeface="Impact"/>
              </a:defRPr>
            </a:pPr>
            <a:r>
              <a:rPr lang="fr-ca" b="0" i="0" u="none" baseline="0" dirty="0"/>
              <a:t>les raconter, c’est tenter de </a:t>
            </a:r>
          </a:p>
          <a:p>
            <a:pPr algn="l" rtl="0">
              <a:defRPr sz="1900">
                <a:latin typeface="Impact"/>
                <a:ea typeface="Impact"/>
                <a:cs typeface="Impact"/>
                <a:sym typeface="Impact"/>
              </a:defRPr>
            </a:pPr>
            <a:endParaRPr dirty="0"/>
          </a:p>
          <a:p>
            <a:pPr algn="l" rtl="0">
              <a:defRPr sz="1900">
                <a:latin typeface="Impact"/>
                <a:ea typeface="Impact"/>
                <a:cs typeface="Impact"/>
                <a:sym typeface="Impact"/>
              </a:defRPr>
            </a:pPr>
            <a:r>
              <a:rPr lang="fr-ca" b="0" i="0" u="none" baseline="0" dirty="0"/>
              <a:t>s’en libérer. </a:t>
            </a:r>
          </a:p>
          <a:p>
            <a:pPr algn="l" rtl="0">
              <a:defRPr sz="1900">
                <a:latin typeface="Impact"/>
                <a:ea typeface="Impact"/>
                <a:cs typeface="Impact"/>
                <a:sym typeface="Impact"/>
              </a:defRPr>
            </a:pPr>
            <a:endParaRPr dirty="0"/>
          </a:p>
          <a:p>
            <a:pPr algn="l" rtl="0">
              <a:defRPr sz="1900">
                <a:latin typeface="Times New Roman"/>
                <a:ea typeface="Times New Roman"/>
                <a:cs typeface="Times New Roman"/>
                <a:sym typeface="Times New Roman"/>
              </a:defRPr>
            </a:pPr>
            <a:r>
              <a:rPr lang="fr-ca" b="0" i="0" u="none" baseline="0" dirty="0"/>
              <a:t>                </a:t>
            </a:r>
            <a:endParaRPr dirty="0">
              <a:latin typeface="Impact"/>
              <a:ea typeface="Impact"/>
              <a:cs typeface="Impact"/>
              <a:sym typeface="Impact"/>
            </a:endParaRPr>
          </a:p>
          <a:p>
            <a:pPr algn="l" rtl="0">
              <a:defRPr sz="1900">
                <a:latin typeface="Impact"/>
                <a:ea typeface="Impact"/>
                <a:cs typeface="Impact"/>
                <a:sym typeface="Impact"/>
              </a:defRPr>
            </a:pPr>
            <a:endParaRPr dirty="0">
              <a:latin typeface="Impact"/>
              <a:ea typeface="Impact"/>
              <a:cs typeface="Impact"/>
              <a:sym typeface="Impact"/>
            </a:endParaRPr>
          </a:p>
          <a:p>
            <a:pPr algn="l" rtl="0">
              <a:defRPr sz="1900">
                <a:latin typeface="Impact"/>
                <a:ea typeface="Impact"/>
                <a:cs typeface="Impact"/>
                <a:sym typeface="Impact"/>
              </a:defRPr>
            </a:pPr>
            <a:endParaRPr dirty="0">
              <a:latin typeface="Impact"/>
              <a:ea typeface="Impact"/>
              <a:cs typeface="Impact"/>
              <a:sym typeface="Impact"/>
            </a:endParaRPr>
          </a:p>
          <a:p>
            <a:pPr algn="l" rtl="0">
              <a:defRPr sz="1900">
                <a:latin typeface="Impact"/>
                <a:ea typeface="Impact"/>
                <a:cs typeface="Impact"/>
                <a:sym typeface="Impact"/>
              </a:defRPr>
            </a:pPr>
            <a:endParaRPr dirty="0">
              <a:latin typeface="Impact"/>
              <a:ea typeface="Impact"/>
              <a:cs typeface="Impact"/>
              <a:sym typeface="Impact"/>
            </a:endParaRPr>
          </a:p>
          <a:p>
            <a:pPr algn="l" rtl="0">
              <a:defRPr sz="1900">
                <a:latin typeface="Impact"/>
                <a:ea typeface="Impact"/>
                <a:cs typeface="Impact"/>
                <a:sym typeface="Impact"/>
              </a:defRPr>
            </a:pPr>
            <a:endParaRPr dirty="0">
              <a:latin typeface="Impact"/>
              <a:ea typeface="Impact"/>
              <a:cs typeface="Impact"/>
              <a:sym typeface="Impact"/>
            </a:endParaRPr>
          </a:p>
          <a:p>
            <a:pPr algn="l" rtl="0">
              <a:defRPr sz="1900">
                <a:latin typeface="Impact"/>
                <a:ea typeface="Impact"/>
                <a:cs typeface="Impact"/>
                <a:sym typeface="Impact"/>
              </a:defRPr>
            </a:pPr>
            <a:endParaRPr dirty="0">
              <a:latin typeface="Impact"/>
              <a:ea typeface="Impact"/>
              <a:cs typeface="Impact"/>
              <a:sym typeface="Impact"/>
            </a:endParaRPr>
          </a:p>
          <a:p>
            <a:pPr algn="l" rtl="0">
              <a:defRPr sz="1900">
                <a:latin typeface="Impact"/>
                <a:ea typeface="Impact"/>
                <a:cs typeface="Impact"/>
                <a:sym typeface="Impact"/>
              </a:defRPr>
            </a:pPr>
            <a:endParaRPr dirty="0">
              <a:latin typeface="Impact"/>
              <a:ea typeface="Impact"/>
              <a:cs typeface="Impact"/>
              <a:sym typeface="Impact"/>
            </a:endParaRPr>
          </a:p>
          <a:p>
            <a:pPr algn="l" rtl="0">
              <a:defRPr sz="1900">
                <a:latin typeface="Impact"/>
                <a:ea typeface="Impact"/>
                <a:cs typeface="Impact"/>
                <a:sym typeface="Impact"/>
              </a:defRPr>
            </a:pPr>
            <a:endParaRPr dirty="0">
              <a:latin typeface="Impact"/>
              <a:ea typeface="Impact"/>
              <a:cs typeface="Impact"/>
              <a:sym typeface="Impact"/>
            </a:endParaRPr>
          </a:p>
        </p:txBody>
      </p:sp>
      <p:sp>
        <p:nvSpPr>
          <p:cNvPr id="151" name="Shape 151"/>
          <p:cNvSpPr>
            <a:spLocks noGrp="1"/>
          </p:cNvSpPr>
          <p:nvPr>
            <p:ph type="sldNum" sz="quarter" idx="4294967295"/>
          </p:nvPr>
        </p:nvSpPr>
        <p:spPr>
          <a:xfrm>
            <a:off x="8754975" y="4700818"/>
            <a:ext cx="26618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4</a:t>
            </a:fld>
            <a:endParaRPr/>
          </a:p>
        </p:txBody>
      </p:sp>
      <p:sp>
        <p:nvSpPr>
          <p:cNvPr id="152" name="Shape 152"/>
          <p:cNvSpPr/>
          <p:nvPr/>
        </p:nvSpPr>
        <p:spPr>
          <a:xfrm>
            <a:off x="123700" y="4896825"/>
            <a:ext cx="7331100" cy="256556"/>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l" rtl="0">
              <a:defRPr sz="600" b="1">
                <a:solidFill>
                  <a:srgbClr val="B7B7B7"/>
                </a:solidFill>
              </a:defRPr>
            </a:pPr>
            <a:r>
              <a:rPr lang="fr-ca" b="0" i="0" u="none" baseline="0"/>
              <a:t>https://www.google.com/search?as_st=y&amp;tbm=isch&amp;as_q=child+shadow+&amp;as_epq=&amp;as_oq=&amp;as_eq=&amp;cr=&amp;as_sitesearch=&amp;safe=images&amp;tbs=sur:fmcsur:f</a:t>
            </a:r>
            <a:r>
              <a:rPr lang="fr-ca" b="0" i="0" u="none" baseline="0">
                <a:solidFill>
                  <a:srgbClr val="000000"/>
                </a:solidFill>
              </a:rPr>
              <a:t>mc</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Shape 1050"/>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40</a:t>
            </a:fld>
            <a:endParaRPr/>
          </a:p>
        </p:txBody>
      </p:sp>
      <p:pic>
        <p:nvPicPr>
          <p:cNvPr id="1051" name="image22.png"/>
          <p:cNvPicPr>
            <a:picLocks noChangeAspect="1"/>
          </p:cNvPicPr>
          <p:nvPr/>
        </p:nvPicPr>
        <p:blipFill>
          <a:blip r:embed="rId2"/>
          <a:stretch>
            <a:fillRect/>
          </a:stretch>
        </p:blipFill>
        <p:spPr>
          <a:xfrm>
            <a:off x="6995101" y="1389006"/>
            <a:ext cx="1197206" cy="1114014"/>
          </a:xfrm>
          <a:prstGeom prst="rect">
            <a:avLst/>
          </a:prstGeom>
          <a:ln w="12700">
            <a:miter lim="400000"/>
          </a:ln>
        </p:spPr>
      </p:pic>
      <p:sp>
        <p:nvSpPr>
          <p:cNvPr id="1052" name="Shape 1052"/>
          <p:cNvSpPr/>
          <p:nvPr/>
        </p:nvSpPr>
        <p:spPr>
          <a:xfrm>
            <a:off x="618599" y="4825999"/>
            <a:ext cx="5543403" cy="256557"/>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defRPr sz="600" u="sng">
                <a:solidFill>
                  <a:srgbClr val="0000FF"/>
                </a:solidFill>
                <a:uFill>
                  <a:solidFill>
                    <a:srgbClr val="0000FF"/>
                  </a:solidFill>
                </a:uFill>
                <a:hlinkClick r:id="rId3"/>
              </a:defRPr>
            </a:lvl1pPr>
          </a:lstStyle>
          <a:p>
            <a:pPr algn="l" rtl="0">
              <a:defRPr>
                <a:solidFill>
                  <a:schemeClr val="accent5"/>
                </a:solidFill>
                <a:uFill>
                  <a:solidFill>
                    <a:schemeClr val="accent5"/>
                  </a:solidFill>
                </a:uFill>
              </a:defRPr>
            </a:pPr>
            <a:r>
              <a:rPr lang="fr-ca" b="0" i="0" u="sng" baseline="0">
                <a:solidFill>
                  <a:srgbClr val="0000FF"/>
                </a:solidFill>
                <a:uFill>
                  <a:solidFill>
                    <a:srgbClr val="0000FF"/>
                  </a:solidFill>
                </a:uFill>
                <a:hlinkClick r:id="rId3"/>
              </a:rPr>
              <a:t>https://www.google.com/search?as_st=y&amp;tbm=isch&amp;as_q=british+Columbia+map&amp;as_epq=&amp;as_oq=&amp;as_eq=&amp;cr=&amp;as_sitesearch=&amp;safe=images&amp;tbs=sur:fmc</a:t>
            </a:r>
          </a:p>
        </p:txBody>
      </p:sp>
      <p:pic>
        <p:nvPicPr>
          <p:cNvPr id="1053" name="image23.png"/>
          <p:cNvPicPr>
            <a:picLocks noChangeAspect="1"/>
          </p:cNvPicPr>
          <p:nvPr/>
        </p:nvPicPr>
        <p:blipFill>
          <a:blip r:embed="rId4"/>
          <a:stretch>
            <a:fillRect/>
          </a:stretch>
        </p:blipFill>
        <p:spPr>
          <a:xfrm>
            <a:off x="5600986" y="126030"/>
            <a:ext cx="3425874" cy="3267463"/>
          </a:xfrm>
          <a:prstGeom prst="rect">
            <a:avLst/>
          </a:prstGeom>
          <a:ln w="12700">
            <a:miter lim="400000"/>
          </a:ln>
        </p:spPr>
      </p:pic>
      <p:sp>
        <p:nvSpPr>
          <p:cNvPr id="1054" name="Shape 1054"/>
          <p:cNvSpPr/>
          <p:nvPr/>
        </p:nvSpPr>
        <p:spPr>
          <a:xfrm>
            <a:off x="0" y="0"/>
            <a:ext cx="9144000" cy="4801310"/>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l" defTabSz="457200" rtl="0">
              <a:spcBef>
                <a:spcPts val="1200"/>
              </a:spcBef>
              <a:defRPr sz="1900">
                <a:latin typeface="Impact"/>
                <a:ea typeface="Impact"/>
                <a:cs typeface="Impact"/>
                <a:sym typeface="Impact"/>
              </a:defRPr>
            </a:pPr>
            <a:r>
              <a:rPr lang="fr-ca" b="0" i="0" u="none" baseline="0" dirty="0"/>
              <a:t>Recherche : Acquérir des connaissances culturelles auprès de professionnels autochtones travaillant avec des enfants/jeunes autochtones lors d’enquêtes sur les sévices et les divulgations. </a:t>
            </a:r>
          </a:p>
          <a:p>
            <a:pPr algn="l" defTabSz="457200" rtl="0">
              <a:spcBef>
                <a:spcPts val="1200"/>
              </a:spcBef>
              <a:defRPr sz="1900">
                <a:latin typeface="Impact"/>
                <a:ea typeface="Impact"/>
                <a:cs typeface="Impact"/>
                <a:sym typeface="Impact"/>
              </a:defRPr>
            </a:pPr>
            <a:endParaRPr dirty="0"/>
          </a:p>
          <a:p>
            <a:pPr algn="l" defTabSz="457200" rtl="0">
              <a:spcBef>
                <a:spcPts val="1200"/>
              </a:spcBef>
              <a:defRPr sz="1900">
                <a:latin typeface="Impact"/>
                <a:ea typeface="Impact"/>
                <a:cs typeface="Impact"/>
                <a:sym typeface="Impact"/>
              </a:defRPr>
            </a:pPr>
            <a:r>
              <a:rPr lang="fr-ca" b="0" i="0" u="none" baseline="0" dirty="0"/>
              <a:t>Une série de conversations guidées menées en Colombie-Britannique avec des membres de la communauté autochtone, des aînés et/ou des professionnels. </a:t>
            </a:r>
          </a:p>
          <a:p>
            <a:pPr algn="l" defTabSz="457200" rtl="0">
              <a:spcBef>
                <a:spcPts val="1200"/>
              </a:spcBef>
              <a:defRPr sz="1900">
                <a:latin typeface="Impact"/>
                <a:ea typeface="Impact"/>
                <a:cs typeface="Impact"/>
                <a:sym typeface="Impact"/>
              </a:defRPr>
            </a:pPr>
            <a:endParaRPr dirty="0"/>
          </a:p>
          <a:p>
            <a:pPr algn="l" defTabSz="457200" rtl="0">
              <a:spcBef>
                <a:spcPts val="1200"/>
              </a:spcBef>
              <a:defRPr sz="1900">
                <a:latin typeface="Impact"/>
                <a:ea typeface="Impact"/>
                <a:cs typeface="Impact"/>
                <a:sym typeface="Impact"/>
              </a:defRPr>
            </a:pPr>
            <a:r>
              <a:rPr lang="fr-ca" b="0" i="0" u="none" baseline="0" dirty="0"/>
              <a:t>Les thèmes sont résumés et étoffés afin d’améliorer les considérations pratiques concernant les besoins des enfants et des jeunes autochtones lors de leurs divulgations de sévices. En particulier, les aspects culturels autochtones à prendre en compte lorsque des enfants et des jeunes autochtones ont impliqués dans le système de justice pénale canadien, en raison de soupçons de maltraitance. Notamment lorsqu'ils participent à des entrevues judiciaires avec des enfants et dans les centres d’appui aux enfants et à la jeunesse (CAEJ).</a:t>
            </a:r>
            <a:endParaRPr dirty="0"/>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a:spLocks noGrp="1"/>
          </p:cNvSpPr>
          <p:nvPr>
            <p:ph type="title"/>
          </p:nvPr>
        </p:nvSpPr>
        <p:spPr>
          <a:xfrm>
            <a:off x="6205" y="-4338"/>
            <a:ext cx="9131590" cy="5133978"/>
          </a:xfrm>
          <a:prstGeom prst="rect">
            <a:avLst/>
          </a:prstGeom>
          <a:gradFill>
            <a:gsLst>
              <a:gs pos="0">
                <a:srgbClr val="007A87"/>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normAutofit fontScale="90000"/>
          </a:bodyPr>
          <a:lstStyle/>
          <a:p>
            <a:pPr algn="l" defTabSz="795527" rtl="0">
              <a:defRPr sz="2100">
                <a:solidFill>
                  <a:srgbClr val="FFFFFF"/>
                </a:solidFill>
                <a:latin typeface="Impact"/>
                <a:ea typeface="Impact"/>
                <a:cs typeface="Impact"/>
                <a:sym typeface="Impact"/>
              </a:defRPr>
            </a:pPr>
            <a:endParaRPr dirty="0"/>
          </a:p>
          <a:p>
            <a:pPr algn="l" defTabSz="397763" rtl="0">
              <a:spcBef>
                <a:spcPts val="1000"/>
              </a:spcBef>
              <a:defRPr sz="2100">
                <a:latin typeface="Impact"/>
                <a:ea typeface="Impact"/>
                <a:cs typeface="Impact"/>
                <a:sym typeface="Impact"/>
              </a:defRPr>
            </a:pPr>
            <a:r>
              <a:rPr lang="fr-ca" b="0" i="0" u="none" baseline="0" dirty="0"/>
              <a:t>- Il est important de disposer d’un programme décolonisé pour dépasser le regard colonial. </a:t>
            </a:r>
          </a:p>
          <a:p>
            <a:pPr algn="l" defTabSz="397763" rtl="0">
              <a:spcBef>
                <a:spcPts val="1000"/>
              </a:spcBef>
              <a:defRPr sz="2100">
                <a:latin typeface="Impact"/>
                <a:ea typeface="Impact"/>
                <a:cs typeface="Impact"/>
                <a:sym typeface="Impact"/>
              </a:defRPr>
            </a:pPr>
            <a:r>
              <a:rPr lang="fr-ca" b="0" i="0" u="none" baseline="0" dirty="0"/>
              <a:t>- Il faut faire preuve de respect et valoriser les êtres humains, en veillant à la qualité de l’expérience vécue par la personne et en s’assurant qu’aucun préjudice ne sera créé.</a:t>
            </a:r>
          </a:p>
          <a:p>
            <a:pPr algn="l" defTabSz="397763" rtl="0">
              <a:spcBef>
                <a:spcPts val="1000"/>
              </a:spcBef>
              <a:defRPr sz="2100">
                <a:latin typeface="Impact"/>
                <a:ea typeface="Impact"/>
                <a:cs typeface="Impact"/>
                <a:sym typeface="Impact"/>
              </a:defRPr>
            </a:pPr>
            <a:r>
              <a:rPr lang="fr-ca" b="0" i="0" u="none" baseline="0" dirty="0"/>
              <a:t>- Il faut commencer par reconnaître l’histoire, l’identité et les systèmes de connaissance des peuples autochtones. </a:t>
            </a:r>
          </a:p>
          <a:p>
            <a:pPr algn="l" defTabSz="397763" rtl="0">
              <a:spcBef>
                <a:spcPts val="1000"/>
              </a:spcBef>
              <a:defRPr sz="2100">
                <a:latin typeface="Impact"/>
                <a:ea typeface="Impact"/>
                <a:cs typeface="Impact"/>
                <a:sym typeface="Impact"/>
              </a:defRPr>
            </a:pPr>
            <a:r>
              <a:rPr lang="fr-ca" b="0" i="0" u="none" baseline="0" dirty="0"/>
              <a:t> - Comprendre comment mener une recherche avec des participants autochtones, en particulier sur un sujet aussi sensible que la maltraitance des enfants, ne peut pas être simplement présenté comme une procédure. Au lieu de cela, insister sur le fait que la recherche est menée en partenariat et que c’est aussi important que les résultats de cette recherche... </a:t>
            </a:r>
          </a:p>
          <a:p>
            <a:pPr algn="l" defTabSz="397763" rtl="0">
              <a:defRPr sz="1800">
                <a:solidFill>
                  <a:srgbClr val="FFFFFF"/>
                </a:solidFill>
              </a:defRPr>
            </a:pPr>
            <a:r>
              <a:rPr lang="fr-ca" b="0" i="0" u="none" baseline="0" dirty="0"/>
              <a:t>       </a:t>
            </a:r>
            <a:endParaRPr sz="1000" dirty="0">
              <a:latin typeface="Times"/>
              <a:ea typeface="Times"/>
              <a:cs typeface="Times"/>
              <a:sym typeface="Times"/>
            </a:endParaRPr>
          </a:p>
          <a:p>
            <a:pPr algn="l" defTabSz="397763" rtl="0">
              <a:spcBef>
                <a:spcPts val="1000"/>
              </a:spcBef>
              <a:defRPr sz="1000">
                <a:latin typeface="Times"/>
                <a:ea typeface="Times"/>
                <a:cs typeface="Times"/>
                <a:sym typeface="Times"/>
              </a:defRPr>
            </a:pPr>
            <a:endParaRPr sz="1000" dirty="0">
              <a:latin typeface="Times"/>
              <a:ea typeface="Times"/>
              <a:cs typeface="Times"/>
              <a:sym typeface="Times"/>
            </a:endParaRPr>
          </a:p>
          <a:p>
            <a:pPr algn="l" defTabSz="397763" rtl="0">
              <a:spcBef>
                <a:spcPts val="1000"/>
              </a:spcBef>
              <a:defRPr sz="600">
                <a:latin typeface="Times"/>
                <a:ea typeface="Times"/>
                <a:cs typeface="Times"/>
                <a:sym typeface="Times"/>
              </a:defRPr>
            </a:pPr>
            <a:r>
              <a:rPr lang="fr-ca" b="0" i="0" u="none" baseline="0" dirty="0"/>
              <a:t>(</a:t>
            </a:r>
            <a:r>
              <a:rPr lang="fr-ca" b="0" i="0" u="none" baseline="0" dirty="0" err="1"/>
              <a:t>Coburn</a:t>
            </a:r>
            <a:r>
              <a:rPr lang="fr-ca" b="0" i="0" u="none" baseline="0" dirty="0"/>
              <a:t>, 2013; Datta, 2018; Gillespie et coll., 2020; Smith, 2013; gouvernement du Canada, 2018). </a:t>
            </a:r>
          </a:p>
        </p:txBody>
      </p:sp>
      <p:sp>
        <p:nvSpPr>
          <p:cNvPr id="1057" name="Shape 1057"/>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41</a:t>
            </a:fld>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p:cNvSpPr>
          <p:nvPr>
            <p:ph type="title"/>
          </p:nvPr>
        </p:nvSpPr>
        <p:spPr>
          <a:xfrm>
            <a:off x="311699" y="286224"/>
            <a:ext cx="8520602" cy="4747331"/>
          </a:xfrm>
          <a:prstGeom prst="rect">
            <a:avLst/>
          </a:prstGeom>
        </p:spPr>
        <p:txBody>
          <a:bodyPr>
            <a:normAutofit fontScale="90000"/>
          </a:bodyPr>
          <a:lstStyle/>
          <a:p>
            <a:pPr algn="l" defTabSz="850391" rtl="0">
              <a:defRPr sz="2600">
                <a:latin typeface="Impact"/>
                <a:ea typeface="Impact"/>
                <a:cs typeface="Impact"/>
                <a:sym typeface="Impact"/>
              </a:defRPr>
            </a:pPr>
            <a:r>
              <a:rPr lang="fr-ca" b="0" i="0" u="none" baseline="0" dirty="0"/>
              <a:t>- Élaboration de la méthodologie : Comité autochtone informel</a:t>
            </a:r>
          </a:p>
          <a:p>
            <a:pPr algn="l" defTabSz="850391" rtl="0">
              <a:defRPr sz="2600">
                <a:latin typeface="Impact"/>
                <a:ea typeface="Impact"/>
                <a:cs typeface="Impact"/>
                <a:sym typeface="Impact"/>
              </a:defRPr>
            </a:pPr>
            <a:endParaRPr dirty="0"/>
          </a:p>
          <a:p>
            <a:pPr algn="l" defTabSz="850391" rtl="0">
              <a:defRPr sz="2600">
                <a:latin typeface="Impact"/>
                <a:ea typeface="Impact"/>
                <a:cs typeface="Impact"/>
                <a:sym typeface="Impact"/>
              </a:defRPr>
            </a:pPr>
            <a:r>
              <a:rPr lang="fr-ca" b="0" i="0" u="none" baseline="0" dirty="0"/>
              <a:t>- Méthode de recherche : Conception de recherche qualitative phénoménologique, avec une combinaison de méthodologie autochtone adoptant des approches </a:t>
            </a:r>
            <a:r>
              <a:rPr lang="fr-ca" b="0" i="0" u="none" baseline="0" dirty="0" err="1"/>
              <a:t>multi-communautaires</a:t>
            </a:r>
            <a:r>
              <a:rPr lang="fr-ca" b="0" i="0" u="none" baseline="0" dirty="0"/>
              <a:t> et d’action. </a:t>
            </a:r>
          </a:p>
          <a:p>
            <a:pPr algn="l" defTabSz="850391" rtl="0">
              <a:defRPr sz="2600">
                <a:latin typeface="Impact"/>
                <a:ea typeface="Impact"/>
                <a:cs typeface="Impact"/>
                <a:sym typeface="Impact"/>
              </a:defRPr>
            </a:pPr>
            <a:endParaRPr dirty="0"/>
          </a:p>
          <a:p>
            <a:pPr algn="l" defTabSz="850391" rtl="0">
              <a:defRPr sz="2600">
                <a:latin typeface="Impact"/>
                <a:ea typeface="Impact"/>
                <a:cs typeface="Impact"/>
                <a:sym typeface="Impact"/>
              </a:defRPr>
            </a:pPr>
            <a:r>
              <a:rPr lang="fr-ca" b="0" i="0" u="none" baseline="0" dirty="0"/>
              <a:t>- Recrutement : Méthode de recrutement des participants par le bouche-à-oreille (méthode mixte – c’est-à-dire des invitations à participer lancées par d’autres professionnels/collègues autochtones. La méthode du bouche-à-oreille a eu un effet boule de neige). </a:t>
            </a:r>
          </a:p>
        </p:txBody>
      </p:sp>
      <p:sp>
        <p:nvSpPr>
          <p:cNvPr id="1060" name="Shape 1060"/>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42</a:t>
            </a:fld>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Shape 1062"/>
          <p:cNvSpPr>
            <a:spLocks noGrp="1"/>
          </p:cNvSpPr>
          <p:nvPr>
            <p:ph type="title"/>
          </p:nvPr>
        </p:nvSpPr>
        <p:spPr>
          <a:xfrm>
            <a:off x="42022" y="114559"/>
            <a:ext cx="8964508" cy="4914382"/>
          </a:xfrm>
          <a:prstGeom prst="rect">
            <a:avLst/>
          </a:prstGeom>
        </p:spPr>
        <p:txBody>
          <a:bodyPr/>
          <a:lstStyle/>
          <a:p>
            <a:pPr algn="l" defTabSz="343814" rtl="0">
              <a:defRPr sz="1692">
                <a:latin typeface="Impact"/>
                <a:ea typeface="Impact"/>
                <a:cs typeface="Impact"/>
                <a:sym typeface="Impact"/>
              </a:defRPr>
            </a:pPr>
            <a:r>
              <a:rPr lang="fr-ca" b="0" i="0" u="none" baseline="0" dirty="0"/>
              <a:t>Collecte de données : Conversations dirigées vs entrevues</a:t>
            </a:r>
          </a:p>
          <a:p>
            <a:pPr algn="l" defTabSz="171907" rtl="0">
              <a:spcBef>
                <a:spcPts val="300"/>
              </a:spcBef>
              <a:defRPr sz="1692">
                <a:latin typeface="Impact"/>
                <a:ea typeface="Impact"/>
                <a:cs typeface="Impact"/>
                <a:sym typeface="Impact"/>
              </a:defRPr>
            </a:pPr>
            <a:endParaRPr dirty="0"/>
          </a:p>
          <a:p>
            <a:pPr algn="l" defTabSz="171907" rtl="0">
              <a:spcBef>
                <a:spcPts val="300"/>
              </a:spcBef>
              <a:defRPr sz="1692">
                <a:latin typeface="Impact"/>
                <a:ea typeface="Impact"/>
                <a:cs typeface="Impact"/>
                <a:sym typeface="Impact"/>
              </a:defRPr>
            </a:pPr>
            <a:r>
              <a:rPr lang="fr-ca" b="0" i="0" u="none" baseline="0" dirty="0"/>
              <a:t>L’étude a donné lieu à plusieurs appels téléphoniques et réunions en face à face avec 15 participants, à partir d’août 2021 jusqu’en décembre 2022. (Suivi de la collaboration janvier-mars 2023)</a:t>
            </a:r>
          </a:p>
          <a:p>
            <a:pPr algn="l" defTabSz="171907" rtl="0">
              <a:spcBef>
                <a:spcPts val="300"/>
              </a:spcBef>
              <a:defRPr sz="1692">
                <a:latin typeface="Impact"/>
                <a:ea typeface="Impact"/>
                <a:cs typeface="Impact"/>
                <a:sym typeface="Impact"/>
              </a:defRPr>
            </a:pPr>
            <a:endParaRPr dirty="0"/>
          </a:p>
          <a:p>
            <a:pPr algn="l" defTabSz="171907" rtl="0">
              <a:spcBef>
                <a:spcPts val="300"/>
              </a:spcBef>
              <a:defRPr sz="1692">
                <a:latin typeface="Impact"/>
                <a:ea typeface="Impact"/>
                <a:cs typeface="Impact"/>
                <a:sym typeface="Impact"/>
              </a:defRPr>
            </a:pPr>
            <a:r>
              <a:rPr lang="fr-ca" b="0" i="0" u="none" baseline="0" dirty="0"/>
              <a:t>Conclusions et thèmes : Il ne s’agit pas de généraliser les perspectives autochtones, mais plutôt de rassembler les thèmes communs – des récits de réflexion à la fin des conversations pour saisir les principaux thèmes des conversations.</a:t>
            </a:r>
          </a:p>
          <a:p>
            <a:pPr algn="l" defTabSz="171907" rtl="0">
              <a:spcBef>
                <a:spcPts val="300"/>
              </a:spcBef>
              <a:defRPr sz="1692">
                <a:latin typeface="Impact"/>
                <a:ea typeface="Impact"/>
                <a:cs typeface="Impact"/>
                <a:sym typeface="Impact"/>
              </a:defRPr>
            </a:pPr>
            <a:endParaRPr dirty="0"/>
          </a:p>
          <a:p>
            <a:pPr algn="l" defTabSz="171907" rtl="0">
              <a:spcBef>
                <a:spcPts val="300"/>
              </a:spcBef>
              <a:defRPr sz="1692">
                <a:latin typeface="Impact"/>
                <a:ea typeface="Impact"/>
                <a:cs typeface="Impact"/>
                <a:sym typeface="Impact"/>
              </a:defRPr>
            </a:pPr>
            <a:r>
              <a:rPr lang="fr-ca" b="0" i="0" u="none" baseline="0" dirty="0"/>
              <a:t>Résultats : 9 thèmes à prendre en compte dans la pratique – Diffusé en partenariat avec les participants (CAEJ de la C.-B., comité consultatif directeur du CAEJ de Big Bear).</a:t>
            </a:r>
          </a:p>
          <a:p>
            <a:pPr algn="l" defTabSz="171907" rtl="0">
              <a:spcBef>
                <a:spcPts val="300"/>
              </a:spcBef>
              <a:defRPr sz="1692">
                <a:latin typeface="Impact"/>
                <a:ea typeface="Impact"/>
                <a:cs typeface="Impact"/>
                <a:sym typeface="Impact"/>
              </a:defRPr>
            </a:pPr>
            <a:r>
              <a:rPr lang="fr-ca" b="0" i="0" u="none" baseline="0" dirty="0"/>
              <a:t>- Approfondissement par la réflexion, lien avec la littérature existante, discussion plus poussée avec les participants et élaboration de recommandations d’un point de vue micro, méso et macro sociologique.</a:t>
            </a:r>
          </a:p>
          <a:p>
            <a:pPr algn="l" defTabSz="171907" rtl="0">
              <a:spcBef>
                <a:spcPts val="300"/>
              </a:spcBef>
              <a:defRPr sz="1692">
                <a:latin typeface="Impact"/>
                <a:ea typeface="Impact"/>
                <a:cs typeface="Impact"/>
                <a:sym typeface="Impact"/>
              </a:defRPr>
            </a:pPr>
            <a:endParaRPr dirty="0"/>
          </a:p>
          <a:p>
            <a:pPr algn="l" defTabSz="171907" rtl="0">
              <a:spcBef>
                <a:spcPts val="300"/>
              </a:spcBef>
              <a:defRPr sz="1034">
                <a:latin typeface="Impact"/>
                <a:ea typeface="Impact"/>
                <a:cs typeface="Impact"/>
                <a:sym typeface="Impact"/>
              </a:defRPr>
            </a:pPr>
            <a:endParaRPr dirty="0"/>
          </a:p>
          <a:p>
            <a:pPr algn="l" defTabSz="171907" rtl="0">
              <a:spcBef>
                <a:spcPts val="300"/>
              </a:spcBef>
              <a:defRPr sz="1034">
                <a:latin typeface="Impact"/>
                <a:ea typeface="Impact"/>
                <a:cs typeface="Impact"/>
                <a:sym typeface="Impact"/>
              </a:defRPr>
            </a:pPr>
            <a:endParaRPr dirty="0"/>
          </a:p>
          <a:p>
            <a:pPr algn="l" defTabSz="171907" rtl="0">
              <a:spcBef>
                <a:spcPts val="300"/>
              </a:spcBef>
              <a:defRPr sz="376">
                <a:latin typeface="Times"/>
                <a:ea typeface="Times"/>
                <a:cs typeface="Times"/>
                <a:sym typeface="Times"/>
              </a:defRPr>
            </a:pPr>
            <a:endParaRPr dirty="0"/>
          </a:p>
          <a:p>
            <a:pPr algn="l" defTabSz="171907" rtl="0">
              <a:spcBef>
                <a:spcPts val="300"/>
              </a:spcBef>
              <a:defRPr sz="564">
                <a:latin typeface="Times New Roman"/>
                <a:ea typeface="Times New Roman"/>
                <a:cs typeface="Times New Roman"/>
                <a:sym typeface="Times New Roman"/>
              </a:defRPr>
            </a:pPr>
            <a:endParaRPr dirty="0"/>
          </a:p>
        </p:txBody>
      </p:sp>
      <p:sp>
        <p:nvSpPr>
          <p:cNvPr id="1063" name="Shape 1063"/>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43</a:t>
            </a:fld>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5" name="Shape 1065"/>
          <p:cNvSpPr/>
          <p:nvPr/>
        </p:nvSpPr>
        <p:spPr>
          <a:xfrm>
            <a:off x="0" y="513080"/>
            <a:ext cx="9086779" cy="540147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457200" indent="-457200" algn="l" defTabSz="457200" rtl="0">
              <a:spcBef>
                <a:spcPts val="1200"/>
              </a:spcBef>
              <a:tabLst>
                <a:tab pos="139700" algn="l"/>
                <a:tab pos="457200" algn="l"/>
              </a:tabLst>
              <a:defRPr sz="2300">
                <a:latin typeface="Impact"/>
                <a:ea typeface="Impact"/>
                <a:cs typeface="Impact"/>
                <a:sym typeface="Impact"/>
              </a:defRPr>
            </a:pPr>
            <a:r>
              <a:rPr lang="fr-ca" b="0" i="0" u="none" baseline="0" dirty="0"/>
              <a:t>     </a:t>
            </a:r>
            <a:r>
              <a:rPr lang="fr-ca" b="0" i="0" u="none" baseline="0" dirty="0">
                <a:solidFill>
                  <a:srgbClr val="F42D1D"/>
                </a:solidFill>
              </a:rPr>
              <a:t>  Exemples </a:t>
            </a:r>
            <a:r>
              <a:rPr lang="fr-ca" b="0" i="0" u="none" baseline="0" dirty="0"/>
              <a:t> </a:t>
            </a:r>
          </a:p>
          <a:p>
            <a:pPr marL="457200" indent="-457200" algn="l" defTabSz="457200" rtl="0">
              <a:spcBef>
                <a:spcPts val="1200"/>
              </a:spcBef>
              <a:tabLst>
                <a:tab pos="139700" algn="l"/>
                <a:tab pos="457200" algn="l"/>
              </a:tabLst>
              <a:defRPr sz="2300">
                <a:latin typeface="Impact"/>
                <a:ea typeface="Impact"/>
                <a:cs typeface="Impact"/>
                <a:sym typeface="Impact"/>
              </a:defRPr>
            </a:pPr>
            <a:r>
              <a:rPr lang="fr-ca" b="0" i="0" u="none" baseline="0" dirty="0"/>
              <a:t>       MICRO (niveau 1-1)</a:t>
            </a:r>
          </a:p>
          <a:p>
            <a:pPr marL="457200" indent="-457200" algn="l" defTabSz="457200" rtl="0">
              <a:spcBef>
                <a:spcPts val="1200"/>
              </a:spcBef>
              <a:tabLst>
                <a:tab pos="139700" algn="l"/>
                <a:tab pos="457200" algn="l"/>
              </a:tabLst>
              <a:defRPr sz="2300">
                <a:latin typeface="Impact"/>
                <a:ea typeface="Impact"/>
                <a:cs typeface="Impact"/>
                <a:sym typeface="Impact"/>
              </a:defRPr>
            </a:pPr>
            <a:endParaRPr dirty="0"/>
          </a:p>
          <a:p>
            <a:pPr marL="457200" indent="-457200" algn="ctr" defTabSz="457200" rtl="0">
              <a:spcBef>
                <a:spcPts val="1200"/>
              </a:spcBef>
              <a:tabLst>
                <a:tab pos="139700" algn="l"/>
                <a:tab pos="457200" algn="l"/>
              </a:tabLst>
              <a:defRPr sz="2300">
                <a:latin typeface="Impact"/>
                <a:ea typeface="Impact"/>
                <a:cs typeface="Impact"/>
                <a:sym typeface="Impact"/>
              </a:defRPr>
            </a:pPr>
            <a:r>
              <a:rPr lang="fr-ca" b="0" i="0" u="none" baseline="0" dirty="0"/>
              <a:t>		Reconnaître les réseaux de soutien et aider à y </a:t>
            </a:r>
          </a:p>
          <a:p>
            <a:pPr marL="457200" indent="-457200" algn="ctr" defTabSz="457200" rtl="0">
              <a:spcBef>
                <a:spcPts val="1200"/>
              </a:spcBef>
              <a:tabLst>
                <a:tab pos="139700" algn="l"/>
                <a:tab pos="457200" algn="l"/>
              </a:tabLst>
              <a:defRPr sz="2300">
                <a:latin typeface="Impact"/>
                <a:ea typeface="Impact"/>
                <a:cs typeface="Impact"/>
                <a:sym typeface="Impact"/>
              </a:defRPr>
            </a:pPr>
            <a:r>
              <a:rPr lang="fr-ca" b="0" i="0" u="none" baseline="0" dirty="0"/>
              <a:t>participer – famille/communauté/aînés (pour encourager l’appartenance, </a:t>
            </a:r>
          </a:p>
          <a:p>
            <a:pPr marL="457200" indent="-457200" algn="ctr" defTabSz="457200" rtl="0">
              <a:spcBef>
                <a:spcPts val="1200"/>
              </a:spcBef>
              <a:tabLst>
                <a:tab pos="139700" algn="l"/>
                <a:tab pos="457200" algn="l"/>
              </a:tabLst>
              <a:defRPr sz="2300">
                <a:latin typeface="Impact"/>
                <a:ea typeface="Impact"/>
                <a:cs typeface="Impact"/>
                <a:sym typeface="Impact"/>
              </a:defRPr>
            </a:pPr>
            <a:r>
              <a:rPr lang="fr-ca" b="0" i="0" u="none" baseline="0" dirty="0"/>
              <a:t>la connexité, la relation, la guérison, la sécurité et </a:t>
            </a:r>
          </a:p>
          <a:p>
            <a:pPr marL="457200" indent="-457200" algn="ctr" defTabSz="457200" rtl="0">
              <a:spcBef>
                <a:spcPts val="1200"/>
              </a:spcBef>
              <a:tabLst>
                <a:tab pos="139700" algn="l"/>
                <a:tab pos="457200" algn="l"/>
              </a:tabLst>
              <a:defRPr sz="2300">
                <a:latin typeface="Impact"/>
                <a:ea typeface="Impact"/>
                <a:cs typeface="Impact"/>
                <a:sym typeface="Impact"/>
              </a:defRPr>
            </a:pPr>
            <a:r>
              <a:rPr lang="fr-ca" b="0" i="0" u="none" baseline="0" dirty="0"/>
              <a:t>la confiance dans leur environnement). </a:t>
            </a:r>
          </a:p>
          <a:p>
            <a:pPr marL="457200" indent="-457200" algn="l" defTabSz="457200" rtl="0">
              <a:spcBef>
                <a:spcPts val="1200"/>
              </a:spcBef>
              <a:tabLst>
                <a:tab pos="139700" algn="l"/>
                <a:tab pos="457200" algn="l"/>
              </a:tabLst>
              <a:defRPr sz="1600">
                <a:latin typeface="Times New Roman"/>
                <a:ea typeface="Times New Roman"/>
                <a:cs typeface="Times New Roman"/>
                <a:sym typeface="Times New Roman"/>
              </a:defRPr>
            </a:pPr>
            <a:r>
              <a:rPr lang="fr-ca" sz="2300" dirty="0">
                <a:latin typeface="Impact"/>
                <a:ea typeface="Impact"/>
                <a:cs typeface="Impact"/>
                <a:sym typeface="Impact"/>
              </a:rPr>
              <a:t/>
            </a:r>
            <a:br>
              <a:rPr lang="fr-ca" sz="2300" dirty="0">
                <a:latin typeface="Impact"/>
                <a:ea typeface="Impact"/>
                <a:cs typeface="Impact"/>
                <a:sym typeface="Impact"/>
              </a:rPr>
            </a:br>
            <a:endParaRPr sz="2300" dirty="0">
              <a:latin typeface="Impact"/>
              <a:ea typeface="Impact"/>
              <a:cs typeface="Impact"/>
              <a:sym typeface="Impact"/>
            </a:endParaRPr>
          </a:p>
          <a:p>
            <a:pPr marL="457200" indent="-457200" algn="l" defTabSz="457200" rtl="0">
              <a:spcBef>
                <a:spcPts val="1200"/>
              </a:spcBef>
              <a:tabLst>
                <a:tab pos="139700" algn="l"/>
                <a:tab pos="457200" algn="l"/>
              </a:tabLst>
              <a:defRPr sz="1600">
                <a:latin typeface="Times New Roman"/>
                <a:ea typeface="Times New Roman"/>
                <a:cs typeface="Times New Roman"/>
                <a:sym typeface="Times New Roman"/>
              </a:defRPr>
            </a:pPr>
            <a:r>
              <a:rPr lang="fr-ca" b="0" i="0" u="none" baseline="0" dirty="0"/>
              <a:t>		</a:t>
            </a:r>
          </a:p>
          <a:p>
            <a:pPr marL="457200" indent="-457200" algn="l" defTabSz="457200" rtl="0">
              <a:spcBef>
                <a:spcPts val="1200"/>
              </a:spcBef>
              <a:tabLst>
                <a:tab pos="139700" algn="l"/>
                <a:tab pos="457200" algn="l"/>
              </a:tabLst>
              <a:defRPr sz="1200">
                <a:latin typeface="Times"/>
                <a:ea typeface="Times"/>
                <a:cs typeface="Times"/>
                <a:sym typeface="Times"/>
              </a:defRPr>
            </a:pPr>
            <a:r>
              <a:rPr lang="fr-ca" sz="1600" dirty="0">
                <a:latin typeface="Times New Roman"/>
                <a:ea typeface="Times New Roman"/>
                <a:cs typeface="Times New Roman"/>
                <a:sym typeface="Times New Roman"/>
              </a:rPr>
              <a:t/>
            </a:r>
            <a:br>
              <a:rPr lang="fr-ca" sz="1600" dirty="0">
                <a:latin typeface="Times New Roman"/>
                <a:ea typeface="Times New Roman"/>
                <a:cs typeface="Times New Roman"/>
                <a:sym typeface="Times New Roman"/>
              </a:rPr>
            </a:br>
            <a:endParaRPr sz="1600" dirty="0">
              <a:latin typeface="Times New Roman"/>
              <a:ea typeface="Times New Roman"/>
              <a:cs typeface="Times New Roman"/>
              <a:sym typeface="Times New Roman"/>
            </a:endParaRPr>
          </a:p>
        </p:txBody>
      </p:sp>
      <p:pic>
        <p:nvPicPr>
          <p:cNvPr id="1066" name="image24.png"/>
          <p:cNvPicPr>
            <a:picLocks noChangeAspect="1"/>
          </p:cNvPicPr>
          <p:nvPr/>
        </p:nvPicPr>
        <p:blipFill>
          <a:blip r:embed="rId2">
            <a:alphaModFix amt="6170"/>
          </a:blip>
          <a:stretch>
            <a:fillRect/>
          </a:stretch>
        </p:blipFill>
        <p:spPr>
          <a:xfrm>
            <a:off x="5950610" y="1002030"/>
            <a:ext cx="3922980" cy="4003041"/>
          </a:xfrm>
          <a:prstGeom prst="rect">
            <a:avLst/>
          </a:prstGeom>
          <a:ln w="12700">
            <a:miter lim="400000"/>
          </a:ln>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BC5CC"/>
        </a:solidFill>
        <a:effectLst/>
      </p:bgPr>
    </p:bg>
    <p:spTree>
      <p:nvGrpSpPr>
        <p:cNvPr id="1" name=""/>
        <p:cNvGrpSpPr/>
        <p:nvPr/>
      </p:nvGrpSpPr>
      <p:grpSpPr>
        <a:xfrm>
          <a:off x="0" y="0"/>
          <a:ext cx="0" cy="0"/>
          <a:chOff x="0" y="0"/>
          <a:chExt cx="0" cy="0"/>
        </a:xfrm>
      </p:grpSpPr>
      <p:sp>
        <p:nvSpPr>
          <p:cNvPr id="1068" name="Shape 1068"/>
          <p:cNvSpPr>
            <a:spLocks noGrp="1"/>
          </p:cNvSpPr>
          <p:nvPr>
            <p:ph type="title"/>
          </p:nvPr>
        </p:nvSpPr>
        <p:spPr>
          <a:xfrm>
            <a:off x="311699" y="116916"/>
            <a:ext cx="8520602" cy="5143503"/>
          </a:xfrm>
          <a:prstGeom prst="rect">
            <a:avLst/>
          </a:prstGeom>
        </p:spPr>
        <p:txBody>
          <a:bodyPr>
            <a:normAutofit fontScale="90000"/>
          </a:bodyPr>
          <a:lstStyle/>
          <a:p>
            <a:pPr algn="l" defTabSz="379474" rtl="0">
              <a:spcBef>
                <a:spcPts val="900"/>
              </a:spcBef>
              <a:defRPr sz="1500" u="sng">
                <a:solidFill>
                  <a:srgbClr val="F52B02"/>
                </a:solidFill>
                <a:latin typeface="Impact"/>
                <a:ea typeface="Impact"/>
                <a:cs typeface="Impact"/>
                <a:sym typeface="Impact"/>
              </a:defRPr>
            </a:pPr>
            <a:r>
              <a:rPr lang="fr-ca" b="0" i="0" u="none" baseline="0" dirty="0"/>
              <a:t>SIMILAIRE à ce qu’a indiqué la diapositive n</a:t>
            </a:r>
            <a:r>
              <a:rPr lang="fr-ca" b="0" i="0" u="none" baseline="30000" dirty="0"/>
              <a:t>o</a:t>
            </a:r>
            <a:r>
              <a:rPr lang="fr-ca" b="0" i="0" u="none" baseline="0" dirty="0"/>
              <a:t> 19 concernant :  Besoins au sein de la dynamique familiale </a:t>
            </a:r>
          </a:p>
          <a:p>
            <a:pPr algn="l" defTabSz="379474" rtl="0">
              <a:spcBef>
                <a:spcPts val="900"/>
              </a:spcBef>
              <a:defRPr sz="1600">
                <a:latin typeface="Impact"/>
                <a:ea typeface="Impact"/>
                <a:cs typeface="Impact"/>
                <a:sym typeface="Impact"/>
              </a:defRPr>
            </a:pPr>
            <a:r>
              <a:rPr lang="fr-ca" b="0" i="0" u="none" baseline="0" dirty="0"/>
              <a:t>- Les enfants ayant des fournisseurs de soins non délinquants qui leur donnent un soutien montrent une capacité à se dévoiler beaucoup plus que ceux ayant des fournisseurs de soins qui ne les soutiennent pas. </a:t>
            </a:r>
          </a:p>
          <a:p>
            <a:pPr algn="l" defTabSz="379474" rtl="0">
              <a:spcBef>
                <a:spcPts val="900"/>
              </a:spcBef>
              <a:defRPr sz="1600">
                <a:latin typeface="Impact"/>
                <a:ea typeface="Impact"/>
                <a:cs typeface="Impact"/>
                <a:sym typeface="Impact"/>
              </a:defRPr>
            </a:pPr>
            <a:r>
              <a:rPr lang="fr-ca" b="0" i="0" u="none" baseline="0" dirty="0"/>
              <a:t>- Par conséquent, aider les fournisseurs de soins à soutenir leur enfant peut contribuer à faciliter la divulgation. </a:t>
            </a:r>
          </a:p>
          <a:p>
            <a:pPr algn="l" defTabSz="379474" rtl="0">
              <a:spcBef>
                <a:spcPts val="900"/>
              </a:spcBef>
              <a:defRPr sz="1600">
                <a:latin typeface="Impact"/>
                <a:ea typeface="Impact"/>
                <a:cs typeface="Impact"/>
                <a:sym typeface="Impact"/>
              </a:defRPr>
            </a:pPr>
            <a:r>
              <a:rPr lang="fr-ca" b="0" i="0" u="none" baseline="0" dirty="0"/>
              <a:t>- Le fait de soutenir la mère (ou tout autre fournisseur de soins principal) renforcera également sa capacité à soutenir son enfant et augmentera les chances de résultats plus sains. </a:t>
            </a:r>
          </a:p>
          <a:p>
            <a:pPr algn="l" defTabSz="379474" rtl="0">
              <a:spcBef>
                <a:spcPts val="900"/>
              </a:spcBef>
              <a:defRPr sz="1500">
                <a:latin typeface="Impact"/>
                <a:ea typeface="Impact"/>
                <a:cs typeface="Impact"/>
                <a:sym typeface="Impact"/>
              </a:defRPr>
            </a:pPr>
            <a:endParaRPr dirty="0"/>
          </a:p>
          <a:p>
            <a:pPr algn="l" defTabSz="379474" rtl="0">
              <a:spcBef>
                <a:spcPts val="900"/>
              </a:spcBef>
              <a:defRPr sz="900">
                <a:latin typeface="Times"/>
                <a:ea typeface="Times"/>
                <a:cs typeface="Times"/>
                <a:sym typeface="Times"/>
              </a:defRPr>
            </a:pPr>
            <a:endParaRPr dirty="0"/>
          </a:p>
          <a:p>
            <a:pPr algn="l" defTabSz="379474" rtl="0">
              <a:spcBef>
                <a:spcPts val="900"/>
              </a:spcBef>
              <a:defRPr sz="1400">
                <a:latin typeface="Times"/>
                <a:ea typeface="Times"/>
                <a:cs typeface="Times"/>
                <a:sym typeface="Times"/>
              </a:defRPr>
            </a:pPr>
            <a:endParaRPr dirty="0"/>
          </a:p>
          <a:p>
            <a:pPr algn="l" defTabSz="379474" rtl="0">
              <a:spcBef>
                <a:spcPts val="900"/>
              </a:spcBef>
              <a:defRPr sz="1400">
                <a:solidFill>
                  <a:srgbClr val="F62A25"/>
                </a:solidFill>
                <a:latin typeface="Impact"/>
                <a:ea typeface="Impact"/>
                <a:cs typeface="Impact"/>
                <a:sym typeface="Impact"/>
              </a:defRPr>
            </a:pPr>
            <a:r>
              <a:rPr lang="fr-ca" b="0" i="0" u="none" baseline="0" dirty="0"/>
              <a:t>* Les communautés autochtones sont des cultures collectivistes. </a:t>
            </a:r>
          </a:p>
          <a:p>
            <a:pPr algn="l" defTabSz="379474" rtl="0">
              <a:spcBef>
                <a:spcPts val="900"/>
              </a:spcBef>
              <a:defRPr sz="1400">
                <a:solidFill>
                  <a:srgbClr val="F62A25"/>
                </a:solidFill>
                <a:latin typeface="Impact"/>
                <a:ea typeface="Impact"/>
                <a:cs typeface="Impact"/>
                <a:sym typeface="Impact"/>
              </a:defRPr>
            </a:pPr>
            <a:r>
              <a:rPr lang="fr-ca" b="0" i="0" u="none" baseline="0" dirty="0"/>
              <a:t>* La famille ne peut pas être définie à partir d’une perspective occidentale.</a:t>
            </a:r>
            <a:endParaRPr sz="900" dirty="0">
              <a:latin typeface="Times"/>
              <a:ea typeface="Times"/>
              <a:cs typeface="Times"/>
              <a:sym typeface="Times"/>
            </a:endParaRPr>
          </a:p>
          <a:p>
            <a:pPr algn="l" defTabSz="379474" rtl="0">
              <a:spcBef>
                <a:spcPts val="900"/>
              </a:spcBef>
              <a:defRPr sz="900">
                <a:latin typeface="Times"/>
                <a:ea typeface="Times"/>
                <a:cs typeface="Times"/>
                <a:sym typeface="Times"/>
              </a:defRPr>
            </a:pPr>
            <a:endParaRPr sz="900" dirty="0">
              <a:latin typeface="Times"/>
              <a:ea typeface="Times"/>
              <a:cs typeface="Times"/>
              <a:sym typeface="Times"/>
            </a:endParaRPr>
          </a:p>
          <a:p>
            <a:pPr algn="l" defTabSz="379474" rtl="0">
              <a:spcBef>
                <a:spcPts val="900"/>
              </a:spcBef>
              <a:defRPr sz="900">
                <a:latin typeface="Times"/>
                <a:ea typeface="Times"/>
                <a:cs typeface="Times"/>
                <a:sym typeface="Times"/>
              </a:defRPr>
            </a:pPr>
            <a:endParaRPr sz="900" dirty="0">
              <a:latin typeface="Times"/>
              <a:ea typeface="Times"/>
              <a:cs typeface="Times"/>
              <a:sym typeface="Times"/>
            </a:endParaRPr>
          </a:p>
          <a:p>
            <a:pPr algn="l" defTabSz="379474" rtl="0">
              <a:spcBef>
                <a:spcPts val="900"/>
              </a:spcBef>
              <a:defRPr sz="900">
                <a:latin typeface="Times"/>
                <a:ea typeface="Times"/>
                <a:cs typeface="Times"/>
                <a:sym typeface="Times"/>
              </a:defRPr>
            </a:pPr>
            <a:endParaRPr sz="900" dirty="0">
              <a:latin typeface="Times"/>
              <a:ea typeface="Times"/>
              <a:cs typeface="Times"/>
              <a:sym typeface="Times"/>
            </a:endParaRPr>
          </a:p>
          <a:p>
            <a:pPr algn="l" defTabSz="379474" rtl="0">
              <a:spcBef>
                <a:spcPts val="900"/>
              </a:spcBef>
              <a:defRPr sz="900">
                <a:latin typeface="Times"/>
                <a:ea typeface="Times"/>
                <a:cs typeface="Times"/>
                <a:sym typeface="Times"/>
              </a:defRPr>
            </a:pPr>
            <a:endParaRPr sz="900" dirty="0">
              <a:latin typeface="Times"/>
              <a:ea typeface="Times"/>
              <a:cs typeface="Times"/>
              <a:sym typeface="Times"/>
            </a:endParaRPr>
          </a:p>
          <a:p>
            <a:pPr algn="l" defTabSz="379474" rtl="0">
              <a:spcBef>
                <a:spcPts val="900"/>
              </a:spcBef>
              <a:defRPr sz="600">
                <a:latin typeface="Times New Roman"/>
                <a:ea typeface="Times New Roman"/>
                <a:cs typeface="Times New Roman"/>
                <a:sym typeface="Times New Roman"/>
              </a:defRPr>
            </a:pPr>
            <a:r>
              <a:rPr lang="fr-ca" b="0" i="0" u="none" baseline="0" dirty="0"/>
              <a:t>(Middleton, 2017; Paine et Hansen, 2002; Schaeffer et coll., 2011; </a:t>
            </a:r>
            <a:r>
              <a:rPr lang="fr-ca" b="0" i="0" u="none" baseline="0" dirty="0" err="1"/>
              <a:t>Ungar</a:t>
            </a:r>
            <a:r>
              <a:rPr lang="fr-ca" b="0" i="0" u="none" baseline="0" dirty="0"/>
              <a:t> et coll., 2009)</a:t>
            </a:r>
          </a:p>
        </p:txBody>
      </p:sp>
      <p:sp>
        <p:nvSpPr>
          <p:cNvPr id="1069" name="Shape 1069"/>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45</a:t>
            </a:fld>
            <a:endParaRPr/>
          </a:p>
        </p:txBody>
      </p:sp>
      <p:pic>
        <p:nvPicPr>
          <p:cNvPr id="1070" name="image7.png"/>
          <p:cNvPicPr>
            <a:picLocks noChangeAspect="1"/>
          </p:cNvPicPr>
          <p:nvPr/>
        </p:nvPicPr>
        <p:blipFill>
          <a:blip r:embed="rId2"/>
          <a:stretch>
            <a:fillRect/>
          </a:stretch>
        </p:blipFill>
        <p:spPr>
          <a:xfrm>
            <a:off x="4765700" y="3333313"/>
            <a:ext cx="4378300" cy="2291110"/>
          </a:xfrm>
          <a:prstGeom prst="rect">
            <a:avLst/>
          </a:prstGeom>
          <a:ln w="12700">
            <a:miter lim="400000"/>
          </a:ln>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46</a:t>
            </a:fld>
            <a:endParaRPr/>
          </a:p>
        </p:txBody>
      </p:sp>
      <p:sp>
        <p:nvSpPr>
          <p:cNvPr id="1073" name="Shape 1073"/>
          <p:cNvSpPr/>
          <p:nvPr/>
        </p:nvSpPr>
        <p:spPr>
          <a:xfrm>
            <a:off x="138305" y="265430"/>
            <a:ext cx="8918463" cy="409342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l" defTabSz="457200" rtl="0">
              <a:spcBef>
                <a:spcPts val="1200"/>
              </a:spcBef>
              <a:defRPr sz="2500">
                <a:latin typeface="Impact"/>
                <a:ea typeface="Impact"/>
                <a:cs typeface="Impact"/>
                <a:sym typeface="Impact"/>
              </a:defRPr>
            </a:pPr>
            <a:r>
              <a:rPr lang="fr-ca" b="0" i="0" u="none" baseline="0" dirty="0"/>
              <a:t>MÉSO (niveau de l’organisme)</a:t>
            </a:r>
          </a:p>
          <a:p>
            <a:pPr algn="l" defTabSz="457200" rtl="0">
              <a:spcBef>
                <a:spcPts val="1200"/>
              </a:spcBef>
              <a:defRPr sz="2500">
                <a:latin typeface="Impact"/>
                <a:ea typeface="Impact"/>
                <a:cs typeface="Impact"/>
                <a:sym typeface="Impact"/>
              </a:defRPr>
            </a:pPr>
            <a:endParaRPr dirty="0"/>
          </a:p>
          <a:p>
            <a:pPr marL="220578" indent="-220578" algn="l" defTabSz="457200" rtl="0">
              <a:spcBef>
                <a:spcPts val="1200"/>
              </a:spcBef>
              <a:buSzPct val="100000"/>
              <a:buChar char="-"/>
              <a:defRPr sz="2500">
                <a:latin typeface="Impact"/>
                <a:ea typeface="Impact"/>
                <a:cs typeface="Impact"/>
                <a:sym typeface="Impact"/>
              </a:defRPr>
            </a:pPr>
            <a:r>
              <a:rPr lang="fr-ca" b="0" i="0" u="none" baseline="0" dirty="0"/>
              <a:t>Établir des partenariats, des accords de pratique, des résultats </a:t>
            </a:r>
          </a:p>
          <a:p>
            <a:pPr algn="l" defTabSz="457200" rtl="0">
              <a:spcBef>
                <a:spcPts val="1200"/>
              </a:spcBef>
              <a:buSzPct val="100000"/>
              <a:defRPr sz="2500">
                <a:latin typeface="Impact"/>
                <a:ea typeface="Impact"/>
                <a:cs typeface="Impact"/>
                <a:sym typeface="Impact"/>
              </a:defRPr>
            </a:pPr>
            <a:r>
              <a:rPr lang="fr-ca" b="0" i="0" u="none" baseline="0" dirty="0"/>
              <a:t>d’évaluation, etc., avec les communautés/organismes autochtones </a:t>
            </a:r>
          </a:p>
          <a:p>
            <a:pPr algn="l" defTabSz="457200" rtl="0">
              <a:spcBef>
                <a:spcPts val="1200"/>
              </a:spcBef>
              <a:buSzPct val="100000"/>
              <a:defRPr sz="2500">
                <a:latin typeface="Impact"/>
                <a:ea typeface="Impact"/>
                <a:cs typeface="Impact"/>
                <a:sym typeface="Impact"/>
              </a:defRPr>
            </a:pPr>
            <a:r>
              <a:rPr lang="fr-ca" b="0" i="0" u="none" baseline="0" dirty="0"/>
              <a:t>locaux. </a:t>
            </a:r>
            <a:endParaRPr dirty="0"/>
          </a:p>
          <a:p>
            <a:pPr marL="220578" indent="-220578" algn="l" defTabSz="457200" rtl="0">
              <a:spcBef>
                <a:spcPts val="1200"/>
              </a:spcBef>
              <a:buSzPct val="100000"/>
              <a:buChar char="-"/>
              <a:defRPr sz="2500">
                <a:latin typeface="Impact"/>
                <a:ea typeface="Impact"/>
                <a:cs typeface="Impact"/>
                <a:sym typeface="Impact"/>
              </a:defRPr>
            </a:pPr>
            <a:r>
              <a:rPr lang="fr-ca" b="0" i="0" u="none" baseline="0" dirty="0"/>
              <a:t>S’engager à apprendre (chaque communauté autochtone </a:t>
            </a:r>
          </a:p>
          <a:p>
            <a:pPr algn="l" defTabSz="457200" rtl="0">
              <a:spcBef>
                <a:spcPts val="1200"/>
              </a:spcBef>
              <a:buSzPct val="100000"/>
              <a:defRPr sz="2500">
                <a:latin typeface="Impact"/>
                <a:ea typeface="Impact"/>
                <a:cs typeface="Impact"/>
                <a:sym typeface="Impact"/>
              </a:defRPr>
            </a:pPr>
            <a:r>
              <a:rPr lang="fr-ca" b="0" i="0" u="none" baseline="0" dirty="0"/>
              <a:t>a ses propres normes).</a:t>
            </a:r>
            <a:endParaRPr dirty="0"/>
          </a:p>
          <a:p>
            <a:pPr algn="l" defTabSz="457200" rtl="0">
              <a:defRPr sz="2500">
                <a:solidFill>
                  <a:srgbClr val="1D52FF"/>
                </a:solidFill>
                <a:latin typeface="Impact"/>
                <a:ea typeface="Impact"/>
                <a:cs typeface="Impact"/>
                <a:sym typeface="Impact"/>
              </a:defRPr>
            </a:pPr>
            <a:r>
              <a:rPr lang="fr-ca" b="0" i="0" u="none" baseline="0" dirty="0"/>
              <a:t>         « Vous voulez des réponses ou vous voulez comprendre? »</a:t>
            </a:r>
          </a:p>
        </p:txBody>
      </p:sp>
      <p:pic>
        <p:nvPicPr>
          <p:cNvPr id="1074" name="image25.png"/>
          <p:cNvPicPr>
            <a:picLocks noChangeAspect="1"/>
          </p:cNvPicPr>
          <p:nvPr/>
        </p:nvPicPr>
        <p:blipFill>
          <a:blip r:embed="rId2">
            <a:alphaModFix amt="5435"/>
          </a:blip>
          <a:srcRect l="1662" b="35173"/>
          <a:stretch>
            <a:fillRect/>
          </a:stretch>
        </p:blipFill>
        <p:spPr>
          <a:xfrm>
            <a:off x="-4268857" y="124287"/>
            <a:ext cx="16369978" cy="3954172"/>
          </a:xfrm>
          <a:prstGeom prst="rect">
            <a:avLst/>
          </a:prstGeom>
          <a:ln w="12700">
            <a:miter lim="400000"/>
          </a:ln>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Shape 1076"/>
          <p:cNvSpPr>
            <a:spLocks noGrp="1"/>
          </p:cNvSpPr>
          <p:nvPr>
            <p:ph type="body" idx="4294967295"/>
          </p:nvPr>
        </p:nvSpPr>
        <p:spPr>
          <a:xfrm>
            <a:off x="695036" y="-1423078"/>
            <a:ext cx="8574155" cy="3285723"/>
          </a:xfrm>
          <a:prstGeom prst="rect">
            <a:avLst/>
          </a:prstGeom>
        </p:spPr>
        <p:txBody>
          <a:bodyPr lIns="34287" tIns="34287" rIns="34287" bIns="34287" anchor="ctr"/>
          <a:lstStyle/>
          <a:p>
            <a:pPr marL="0" indent="0" algn="l" defTabSz="342900" rtl="0">
              <a:lnSpc>
                <a:spcPct val="100000"/>
              </a:lnSpc>
              <a:spcBef>
                <a:spcPts val="900"/>
              </a:spcBef>
              <a:buSzTx/>
              <a:buNone/>
              <a:defRPr sz="2600" u="sng">
                <a:solidFill>
                  <a:srgbClr val="000000"/>
                </a:solidFill>
                <a:latin typeface="Impact"/>
                <a:ea typeface="Impact"/>
                <a:cs typeface="Impact"/>
                <a:sym typeface="Impact"/>
              </a:defRPr>
            </a:pPr>
            <a:r>
              <a:rPr lang="fr-ca" b="0" i="0" u="none" baseline="0"/>
              <a:t>Meilleures pratiques pour l’engagement des Autochtones</a:t>
            </a:r>
            <a:r>
              <a:rPr lang="fr-ca" b="1" i="0" u="none" baseline="0">
                <a:solidFill>
                  <a:srgbClr val="FFFFFF"/>
                </a:solidFill>
                <a:latin typeface="+mj-lt"/>
                <a:ea typeface="+mj-ea"/>
                <a:cs typeface="+mj-cs"/>
                <a:sym typeface="Arial"/>
              </a:rPr>
              <a:t> </a:t>
            </a:r>
          </a:p>
        </p:txBody>
      </p:sp>
      <p:sp>
        <p:nvSpPr>
          <p:cNvPr id="1077" name="Shape 1077"/>
          <p:cNvSpPr/>
          <p:nvPr/>
        </p:nvSpPr>
        <p:spPr>
          <a:xfrm>
            <a:off x="205277" y="777668"/>
            <a:ext cx="9553672" cy="3949922"/>
          </a:xfrm>
          <a:prstGeom prst="rect">
            <a:avLst/>
          </a:prstGeom>
          <a:ln w="12700">
            <a:miter lim="400000"/>
          </a:ln>
          <a:extLst>
            <a:ext uri="{C572A759-6A51-4108-AA02-DFA0A04FC94B}">
              <ma14:wrappingTextBoxFlag xmlns="" xmlns:ma14="http://schemas.microsoft.com/office/mac/drawingml/2011/main" val="1"/>
            </a:ext>
          </a:extLst>
        </p:spPr>
        <p:txBody>
          <a:bodyPr lIns="34287" tIns="34287" rIns="34287" bIns="34287">
            <a:spAutoFit/>
          </a:bodyPr>
          <a:lstStyle/>
          <a:p>
            <a:pPr algn="l" defTabSz="342900" rtl="0">
              <a:defRPr sz="2200">
                <a:latin typeface="Impact"/>
                <a:ea typeface="Impact"/>
                <a:cs typeface="Impact"/>
                <a:sym typeface="Impact"/>
              </a:defRPr>
            </a:pPr>
            <a:r>
              <a:rPr lang="fr-ca" b="0" i="0" u="none" baseline="0"/>
              <a:t>Identifier </a:t>
            </a:r>
          </a:p>
          <a:p>
            <a:pPr algn="l" defTabSz="342900" rtl="0">
              <a:defRPr sz="2200">
                <a:latin typeface="Impact"/>
                <a:ea typeface="Impact"/>
                <a:cs typeface="Impact"/>
                <a:sym typeface="Impact"/>
              </a:defRPr>
            </a:pPr>
            <a:endParaRPr/>
          </a:p>
          <a:p>
            <a:pPr algn="l" defTabSz="342900" rtl="0">
              <a:defRPr sz="2200">
                <a:latin typeface="Impact"/>
                <a:ea typeface="Impact"/>
                <a:cs typeface="Impact"/>
                <a:sym typeface="Impact"/>
              </a:defRPr>
            </a:pPr>
            <a:r>
              <a:rPr lang="fr-ca" b="0" i="0" u="none" baseline="0"/>
              <a:t>Apprendre/faire des recherches </a:t>
            </a:r>
            <a:endParaRPr sz="1800"/>
          </a:p>
          <a:p>
            <a:pPr algn="l" defTabSz="342900" rtl="0">
              <a:defRPr sz="1800">
                <a:latin typeface="Impact"/>
                <a:ea typeface="Impact"/>
                <a:cs typeface="Impact"/>
                <a:sym typeface="Impact"/>
              </a:defRPr>
            </a:pPr>
            <a:endParaRPr sz="1800"/>
          </a:p>
          <a:p>
            <a:pPr algn="l" defTabSz="342900" rtl="0">
              <a:defRPr sz="2200">
                <a:latin typeface="Impact"/>
                <a:ea typeface="Impact"/>
                <a:cs typeface="Impact"/>
                <a:sym typeface="Impact"/>
              </a:defRPr>
            </a:pPr>
            <a:r>
              <a:rPr lang="fr-ca" b="0" i="0" u="none" baseline="0"/>
              <a:t>Planifier</a:t>
            </a:r>
            <a:endParaRPr sz="1800"/>
          </a:p>
          <a:p>
            <a:pPr algn="l" defTabSz="342900" rtl="0">
              <a:defRPr sz="1800">
                <a:latin typeface="Impact"/>
                <a:ea typeface="Impact"/>
                <a:cs typeface="Impact"/>
                <a:sym typeface="Impact"/>
              </a:defRPr>
            </a:pPr>
            <a:endParaRPr sz="1800"/>
          </a:p>
          <a:p>
            <a:pPr algn="l" defTabSz="342900" rtl="0">
              <a:defRPr sz="2200">
                <a:latin typeface="Impact"/>
                <a:ea typeface="Impact"/>
                <a:cs typeface="Impact"/>
                <a:sym typeface="Impact"/>
              </a:defRPr>
            </a:pPr>
            <a:r>
              <a:rPr lang="fr-ca" b="0" i="0" u="none" baseline="0"/>
              <a:t>Mobiliser</a:t>
            </a:r>
            <a:endParaRPr sz="1800"/>
          </a:p>
          <a:p>
            <a:pPr algn="l" defTabSz="342900" rtl="0">
              <a:defRPr sz="1800">
                <a:latin typeface="Impact"/>
                <a:ea typeface="Impact"/>
                <a:cs typeface="Impact"/>
                <a:sym typeface="Impact"/>
              </a:defRPr>
            </a:pPr>
            <a:endParaRPr sz="1800"/>
          </a:p>
          <a:p>
            <a:pPr algn="l" defTabSz="342900" rtl="0">
              <a:defRPr sz="2200">
                <a:latin typeface="Impact"/>
                <a:ea typeface="Impact"/>
                <a:cs typeface="Impact"/>
                <a:sym typeface="Impact"/>
              </a:defRPr>
            </a:pPr>
            <a:r>
              <a:rPr lang="fr-ca" b="0" i="0" u="none" baseline="0"/>
              <a:t>Maintenir</a:t>
            </a:r>
            <a:endParaRPr b="1">
              <a:solidFill>
                <a:srgbClr val="FFFFFF"/>
              </a:solidFill>
              <a:latin typeface="+mj-lt"/>
              <a:ea typeface="+mj-ea"/>
              <a:cs typeface="+mj-cs"/>
              <a:sym typeface="Arial"/>
            </a:endParaRPr>
          </a:p>
          <a:p>
            <a:pPr algn="l" defTabSz="342900" rtl="0">
              <a:defRPr sz="2200" b="1">
                <a:solidFill>
                  <a:srgbClr val="FFFFFF"/>
                </a:solidFill>
              </a:defRPr>
            </a:pPr>
            <a:endParaRPr b="1">
              <a:solidFill>
                <a:srgbClr val="FFFFFF"/>
              </a:solidFill>
              <a:latin typeface="+mj-lt"/>
              <a:ea typeface="+mj-ea"/>
              <a:cs typeface="+mj-cs"/>
              <a:sym typeface="Arial"/>
            </a:endParaRPr>
          </a:p>
          <a:p>
            <a:pPr algn="l" defTabSz="342900" rtl="0">
              <a:defRPr sz="1800" b="1">
                <a:solidFill>
                  <a:srgbClr val="FFFFFF"/>
                </a:solidFill>
              </a:defRPr>
            </a:pPr>
            <a:endParaRPr b="1">
              <a:solidFill>
                <a:srgbClr val="FFFFFF"/>
              </a:solidFill>
              <a:latin typeface="+mj-lt"/>
              <a:ea typeface="+mj-ea"/>
              <a:cs typeface="+mj-cs"/>
              <a:sym typeface="Arial"/>
            </a:endParaRPr>
          </a:p>
          <a:p>
            <a:pPr algn="l" defTabSz="342900" rtl="0">
              <a:defRPr sz="1800" b="1">
                <a:solidFill>
                  <a:srgbClr val="FFFFFF"/>
                </a:solidFill>
              </a:defRPr>
            </a:pPr>
            <a:endParaRPr b="1">
              <a:solidFill>
                <a:srgbClr val="FFFFFF"/>
              </a:solidFill>
              <a:latin typeface="+mj-lt"/>
              <a:ea typeface="+mj-ea"/>
              <a:cs typeface="+mj-cs"/>
              <a:sym typeface="Arial"/>
            </a:endParaRPr>
          </a:p>
          <a:p>
            <a:pPr algn="l" defTabSz="342900" rtl="0">
              <a:defRPr sz="700" b="1">
                <a:uFill>
                  <a:solidFill>
                    <a:srgbClr val="222222"/>
                  </a:solidFill>
                </a:uFill>
                <a:latin typeface="Times New Roman"/>
                <a:ea typeface="Times New Roman"/>
                <a:cs typeface="Times New Roman"/>
                <a:sym typeface="Times New Roman"/>
              </a:defRPr>
            </a:pPr>
            <a:r>
              <a:rPr lang="fr-ca" b="0" i="0" u="none" baseline="0"/>
              <a:t>GAMBLE &amp; McQUEEN, 2019; </a:t>
            </a:r>
            <a:r>
              <a:rPr lang="fr-ca" sz="900" b="0" i="0" u="none" baseline="0">
                <a:uFillTx/>
              </a:rPr>
              <a:t>Indigenous Corporate Training, 2022</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Shape 1079"/>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48</a:t>
            </a:fld>
            <a:endParaRPr/>
          </a:p>
        </p:txBody>
      </p:sp>
      <p:sp>
        <p:nvSpPr>
          <p:cNvPr id="1080" name="Shape 1080"/>
          <p:cNvSpPr/>
          <p:nvPr/>
        </p:nvSpPr>
        <p:spPr>
          <a:xfrm>
            <a:off x="204235" y="659128"/>
            <a:ext cx="8316678" cy="31393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l" rtl="0">
              <a:defRPr sz="2200">
                <a:latin typeface="Impact"/>
                <a:ea typeface="Impact"/>
                <a:cs typeface="Impact"/>
                <a:sym typeface="Impact"/>
              </a:defRPr>
            </a:pPr>
            <a:r>
              <a:rPr lang="fr-ca" b="0" i="0" u="none" baseline="0" dirty="0"/>
              <a:t>MACRO (communauté/gouvernement)</a:t>
            </a:r>
          </a:p>
          <a:p>
            <a:pPr algn="l" rtl="0">
              <a:defRPr sz="2200">
                <a:latin typeface="Impact"/>
                <a:ea typeface="Impact"/>
                <a:cs typeface="Impact"/>
                <a:sym typeface="Impact"/>
              </a:defRPr>
            </a:pPr>
            <a:endParaRPr dirty="0"/>
          </a:p>
          <a:p>
            <a:pPr algn="l" rtl="0">
              <a:defRPr sz="2200">
                <a:latin typeface="Impact"/>
                <a:ea typeface="Impact"/>
                <a:cs typeface="Impact"/>
                <a:sym typeface="Impact"/>
              </a:defRPr>
            </a:pPr>
            <a:endParaRPr dirty="0"/>
          </a:p>
          <a:p>
            <a:pPr algn="l" rtl="0">
              <a:defRPr sz="2200">
                <a:latin typeface="Impact"/>
                <a:ea typeface="Impact"/>
                <a:cs typeface="Impact"/>
                <a:sym typeface="Impact"/>
              </a:defRPr>
            </a:pPr>
            <a:r>
              <a:rPr lang="fr-ca" b="0" i="0" u="none" baseline="0" dirty="0"/>
              <a:t>Tenir les groupes, communautés ou organisations méso responsables de la reconnaissance et de la satisfaction des besoins au niveau micro et méso (par exemple, montrer l’existence de partenariats avec les communautés autochtones locales dans les demandes de financement, les lettres de soutien, les protocoles d’entente). </a:t>
            </a:r>
            <a:r>
              <a:rPr dirty="0"/>
              <a:t/>
            </a:r>
            <a:br>
              <a:rPr dirty="0"/>
            </a:br>
            <a:endParaRPr dirty="0"/>
          </a:p>
        </p:txBody>
      </p:sp>
      <p:pic>
        <p:nvPicPr>
          <p:cNvPr id="1081" name="image26.png"/>
          <p:cNvPicPr>
            <a:picLocks noChangeAspect="1"/>
          </p:cNvPicPr>
          <p:nvPr/>
        </p:nvPicPr>
        <p:blipFill>
          <a:blip r:embed="rId2">
            <a:alphaModFix amt="11344"/>
          </a:blip>
          <a:stretch>
            <a:fillRect/>
          </a:stretch>
        </p:blipFill>
        <p:spPr>
          <a:xfrm>
            <a:off x="-885611" y="-31677"/>
            <a:ext cx="11880423" cy="5206853"/>
          </a:xfrm>
          <a:prstGeom prst="rect">
            <a:avLst/>
          </a:prstGeom>
          <a:ln w="12700">
            <a:miter lim="400000"/>
          </a:ln>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Shape 1083"/>
          <p:cNvSpPr>
            <a:spLocks noGrp="1"/>
          </p:cNvSpPr>
          <p:nvPr>
            <p:ph type="title"/>
          </p:nvPr>
        </p:nvSpPr>
        <p:spPr>
          <a:xfrm>
            <a:off x="-8190" y="-32227"/>
            <a:ext cx="9160380" cy="5207954"/>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lgn="l" defTabSz="886967" rtl="0">
              <a:defRPr>
                <a:latin typeface="Impact"/>
                <a:ea typeface="Impact"/>
                <a:cs typeface="Impact"/>
                <a:sym typeface="Impact"/>
              </a:defRPr>
            </a:pPr>
            <a:r>
              <a:rPr lang="fr-ca" b="0" i="0" u="none" baseline="0" dirty="0"/>
              <a:t>- </a:t>
            </a:r>
            <a:r>
              <a:rPr lang="fr-ca" b="0" i="0" u="none" baseline="0" dirty="0">
                <a:solidFill>
                  <a:srgbClr val="F42920"/>
                </a:solidFill>
              </a:rPr>
              <a:t>Des approches tenant compte des traumatismes doivent être mises en œuvre dans tous les services et pour toutes les populations. </a:t>
            </a:r>
          </a:p>
          <a:p>
            <a:pPr algn="l" defTabSz="886967" rtl="0">
              <a:defRPr>
                <a:latin typeface="Impact"/>
                <a:ea typeface="Impact"/>
                <a:cs typeface="Impact"/>
                <a:sym typeface="Impact"/>
              </a:defRPr>
            </a:pPr>
            <a:endParaRPr dirty="0"/>
          </a:p>
          <a:p>
            <a:pPr algn="l" defTabSz="886967" rtl="0">
              <a:defRPr>
                <a:latin typeface="Impact"/>
                <a:ea typeface="Impact"/>
                <a:cs typeface="Impact"/>
                <a:sym typeface="Impact"/>
              </a:defRPr>
            </a:pPr>
            <a:endParaRPr dirty="0"/>
          </a:p>
          <a:p>
            <a:pPr algn="l" defTabSz="886967" rtl="0">
              <a:defRPr>
                <a:latin typeface="Impact"/>
                <a:ea typeface="Impact"/>
                <a:cs typeface="Impact"/>
                <a:sym typeface="Impact"/>
              </a:defRPr>
            </a:pPr>
            <a:r>
              <a:rPr lang="fr-ca" b="0" i="0" u="none" baseline="0" dirty="0"/>
              <a:t>- L’accent est mis sur la reconnaissance et la priorité de la « vulnérabilité émotionnelle des survivants de traumatismes et, surtout, le travailleur évite de répéter par inadvertance la dynamique des interactions abusives dans la relation d’aide ». </a:t>
            </a:r>
            <a:r>
              <a:rPr lang="fr-ca" sz="700" b="0" i="0" u="none" baseline="0" dirty="0">
                <a:latin typeface="Times New Roman"/>
                <a:ea typeface="Times New Roman"/>
                <a:cs typeface="Times New Roman"/>
                <a:sym typeface="Times New Roman"/>
              </a:rPr>
              <a:t>(</a:t>
            </a:r>
            <a:r>
              <a:rPr lang="fr-ca" sz="700" b="0" i="0" u="none" baseline="0" dirty="0" err="1">
                <a:latin typeface="Times New Roman"/>
                <a:ea typeface="Times New Roman"/>
                <a:cs typeface="Times New Roman"/>
                <a:sym typeface="Times New Roman"/>
              </a:rPr>
              <a:t>Levenson</a:t>
            </a:r>
            <a:r>
              <a:rPr lang="fr-ca" sz="700" b="0" i="0" u="none" baseline="0" dirty="0">
                <a:latin typeface="Times New Roman"/>
                <a:ea typeface="Times New Roman"/>
                <a:cs typeface="Times New Roman"/>
                <a:sym typeface="Times New Roman"/>
              </a:rPr>
              <a:t> et </a:t>
            </a:r>
            <a:r>
              <a:rPr lang="fr-ca" sz="700" b="0" i="0" u="none" baseline="0" dirty="0" err="1">
                <a:latin typeface="Times New Roman"/>
                <a:ea typeface="Times New Roman"/>
                <a:cs typeface="Times New Roman"/>
                <a:sym typeface="Times New Roman"/>
              </a:rPr>
              <a:t>Levenson</a:t>
            </a:r>
            <a:r>
              <a:rPr lang="fr-ca" sz="700" b="0" i="0" u="none" baseline="0" dirty="0">
                <a:latin typeface="Times New Roman"/>
                <a:ea typeface="Times New Roman"/>
                <a:cs typeface="Times New Roman"/>
                <a:sym typeface="Times New Roman"/>
              </a:rPr>
              <a:t>, 2017, p. 106)</a:t>
            </a:r>
          </a:p>
          <a:p>
            <a:pPr algn="l" defTabSz="886967" rtl="0">
              <a:defRPr>
                <a:latin typeface="Impact"/>
                <a:ea typeface="Impact"/>
                <a:cs typeface="Impact"/>
                <a:sym typeface="Impact"/>
              </a:defRPr>
            </a:pPr>
            <a:endParaRPr sz="700" dirty="0">
              <a:latin typeface="Times New Roman"/>
              <a:ea typeface="Times New Roman"/>
              <a:cs typeface="Times New Roman"/>
              <a:sym typeface="Times New Roman"/>
            </a:endParaRPr>
          </a:p>
          <a:p>
            <a:pPr algn="l" defTabSz="886967" rtl="0">
              <a:defRPr>
                <a:latin typeface="Impact"/>
                <a:ea typeface="Impact"/>
                <a:cs typeface="Impact"/>
                <a:sym typeface="Impact"/>
              </a:defRPr>
            </a:pPr>
            <a:endParaRPr sz="700" dirty="0">
              <a:latin typeface="Times New Roman"/>
              <a:ea typeface="Times New Roman"/>
              <a:cs typeface="Times New Roman"/>
              <a:sym typeface="Times New Roman"/>
            </a:endParaRPr>
          </a:p>
        </p:txBody>
      </p:sp>
      <p:sp>
        <p:nvSpPr>
          <p:cNvPr id="1084" name="Shape 1084"/>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49</a:t>
            </a:fld>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xfrm>
            <a:off x="161325" y="4503875"/>
            <a:ext cx="6288000" cy="21602"/>
          </a:xfrm>
          <a:prstGeom prst="rect">
            <a:avLst/>
          </a:prstGeom>
        </p:spPr>
        <p:txBody>
          <a:bodyPr>
            <a:normAutofit fontScale="90000"/>
          </a:bodyPr>
          <a:lstStyle>
            <a:lvl1pPr defTabSz="299923">
              <a:defRPr sz="164"/>
            </a:lvl1pPr>
          </a:lstStyle>
          <a:p>
            <a:pPr algn="l" rtl="0"/>
            <a:r>
              <a:rPr lang="fr-ca" b="0" i="0" u="none" baseline="0"/>
              <a:t>.</a:t>
            </a:r>
          </a:p>
        </p:txBody>
      </p:sp>
      <p:sp>
        <p:nvSpPr>
          <p:cNvPr id="155" name="Shape 155"/>
          <p:cNvSpPr/>
          <p:nvPr/>
        </p:nvSpPr>
        <p:spPr>
          <a:xfrm>
            <a:off x="-23251" y="-460376"/>
            <a:ext cx="9190502" cy="6363178"/>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l" rtl="0"/>
            <a:r>
              <a:rPr lang="fr-ca" b="0" i="0" u="none" baseline="0"/>
              <a:t> </a:t>
            </a:r>
            <a:r>
              <a:rPr lang="fr-ca" sz="1100" b="0" i="0" u="none" baseline="0"/>
              <a:t>		 	 	 		</a:t>
            </a:r>
          </a:p>
          <a:p>
            <a:pPr algn="l" rtl="0">
              <a:defRPr sz="1900">
                <a:latin typeface="Times New Roman"/>
                <a:ea typeface="Times New Roman"/>
                <a:cs typeface="Times New Roman"/>
                <a:sym typeface="Times New Roman"/>
              </a:defRPr>
            </a:pPr>
            <a:r>
              <a:rPr lang="fr-ca" b="0" i="0" u="none" baseline="0"/>
              <a:t>			</a:t>
            </a:r>
          </a:p>
          <a:p>
            <a:pPr algn="l" rtl="0">
              <a:defRPr sz="1900">
                <a:latin typeface="Impact"/>
                <a:ea typeface="Impact"/>
                <a:cs typeface="Impact"/>
                <a:sym typeface="Impact"/>
              </a:defRPr>
            </a:pPr>
            <a:r>
              <a:rPr lang="fr-ca" b="0" i="0" u="none" baseline="0"/>
              <a:t>Raconter une expérience et être entendu sont des ingrédients essentiels dans un cheminement </a:t>
            </a:r>
          </a:p>
          <a:p>
            <a:pPr algn="l" rtl="0">
              <a:defRPr sz="1900">
                <a:latin typeface="Impact"/>
                <a:ea typeface="Impact"/>
                <a:cs typeface="Impact"/>
                <a:sym typeface="Impact"/>
              </a:defRPr>
            </a:pPr>
            <a:endParaRPr/>
          </a:p>
          <a:p>
            <a:pPr algn="l" rtl="0">
              <a:defRPr sz="1900">
                <a:latin typeface="Impact"/>
                <a:ea typeface="Impact"/>
                <a:cs typeface="Impact"/>
                <a:sym typeface="Impact"/>
              </a:defRPr>
            </a:pPr>
            <a:r>
              <a:rPr lang="fr-ca" b="0" i="0" u="none" baseline="0"/>
              <a:t>de guérison... </a:t>
            </a:r>
          </a:p>
          <a:p>
            <a:pPr algn="l" rtl="0">
              <a:defRPr sz="1900">
                <a:latin typeface="Impact"/>
                <a:ea typeface="Impact"/>
                <a:cs typeface="Impact"/>
                <a:sym typeface="Impact"/>
              </a:defRPr>
            </a:pPr>
            <a:endParaRPr/>
          </a:p>
          <a:p>
            <a:pPr algn="l" rtl="0">
              <a:defRPr sz="1900">
                <a:latin typeface="Impact"/>
                <a:ea typeface="Impact"/>
                <a:cs typeface="Impact"/>
                <a:sym typeface="Impact"/>
              </a:defRPr>
            </a:pPr>
            <a:r>
              <a:rPr lang="fr-ca" b="0" i="0" u="none" baseline="0"/>
              <a:t>Une divulgation formelle faite lors d’une </a:t>
            </a:r>
          </a:p>
          <a:p>
            <a:pPr algn="l" rtl="0">
              <a:defRPr sz="1900">
                <a:latin typeface="Impact"/>
                <a:ea typeface="Impact"/>
                <a:cs typeface="Impact"/>
                <a:sym typeface="Impact"/>
              </a:defRPr>
            </a:pPr>
            <a:endParaRPr/>
          </a:p>
          <a:p>
            <a:pPr algn="l" rtl="0">
              <a:defRPr sz="1900">
                <a:latin typeface="Impact"/>
                <a:ea typeface="Impact"/>
                <a:cs typeface="Impact"/>
                <a:sym typeface="Impact"/>
              </a:defRPr>
            </a:pPr>
            <a:r>
              <a:rPr lang="fr-ca" b="0" i="0" u="none" baseline="0"/>
              <a:t>entrevue judiciaire peut offrir </a:t>
            </a:r>
          </a:p>
          <a:p>
            <a:pPr algn="l" rtl="0">
              <a:defRPr sz="1900">
                <a:latin typeface="Impact"/>
                <a:ea typeface="Impact"/>
                <a:cs typeface="Impact"/>
                <a:sym typeface="Impact"/>
              </a:defRPr>
            </a:pPr>
            <a:endParaRPr/>
          </a:p>
          <a:p>
            <a:pPr algn="l" rtl="0">
              <a:defRPr sz="1900">
                <a:latin typeface="Impact"/>
                <a:ea typeface="Impact"/>
                <a:cs typeface="Impact"/>
                <a:sym typeface="Impact"/>
              </a:defRPr>
            </a:pPr>
            <a:r>
              <a:rPr lang="fr-ca" b="0" i="0" u="none" baseline="0"/>
              <a:t>ces occasions aux enfants et aux </a:t>
            </a:r>
          </a:p>
          <a:p>
            <a:pPr algn="l" rtl="0">
              <a:defRPr sz="1900">
                <a:latin typeface="Impact"/>
                <a:ea typeface="Impact"/>
                <a:cs typeface="Impact"/>
                <a:sym typeface="Impact"/>
              </a:defRPr>
            </a:pPr>
            <a:endParaRPr/>
          </a:p>
          <a:p>
            <a:pPr algn="l" rtl="0">
              <a:defRPr sz="1900">
                <a:latin typeface="Impact"/>
                <a:ea typeface="Impact"/>
                <a:cs typeface="Impact"/>
                <a:sym typeface="Impact"/>
              </a:defRPr>
            </a:pPr>
            <a:r>
              <a:rPr lang="fr-ca" b="0" i="0" u="none" baseline="0"/>
              <a:t>jeunes. </a:t>
            </a:r>
          </a:p>
          <a:p>
            <a:pPr algn="l" rtl="0">
              <a:defRPr sz="1900">
                <a:latin typeface="Times New Roman"/>
                <a:ea typeface="Times New Roman"/>
                <a:cs typeface="Times New Roman"/>
                <a:sym typeface="Times New Roman"/>
              </a:defRPr>
            </a:pPr>
            <a:r>
              <a:rPr lang="fr-ca" b="0" i="0" u="none" baseline="0"/>
              <a:t>				</a:t>
            </a:r>
            <a:endParaRPr sz="1100"/>
          </a:p>
          <a:p>
            <a:pPr algn="l" rtl="0">
              <a:defRPr sz="3600" b="1"/>
            </a:pPr>
            <a:endParaRPr sz="1100"/>
          </a:p>
          <a:p>
            <a:pPr algn="l" rtl="0">
              <a:defRPr sz="3600" b="1"/>
            </a:pPr>
            <a:endParaRPr sz="1100"/>
          </a:p>
          <a:p>
            <a:pPr algn="l" rtl="0">
              <a:defRPr sz="3600"/>
            </a:pPr>
            <a:endParaRPr sz="1100"/>
          </a:p>
          <a:p>
            <a:pPr algn="l" rtl="0">
              <a:defRPr sz="1100"/>
            </a:pPr>
            <a:r>
              <a:rPr lang="fr-ca" b="0" i="0" u="none" baseline="0"/>
              <a:t>					</a:t>
            </a:r>
          </a:p>
          <a:p>
            <a:pPr algn="l" rtl="0">
              <a:defRPr sz="1100"/>
            </a:pPr>
            <a:r>
              <a:rPr lang="fr-ca" b="0" i="0" u="none" baseline="0"/>
              <a:t>				</a:t>
            </a:r>
          </a:p>
          <a:p>
            <a:pPr algn="l" rtl="0">
              <a:defRPr sz="1100"/>
            </a:pPr>
            <a:r>
              <a:rPr lang="fr-ca" b="0" i="0" u="none" baseline="0"/>
              <a:t>			</a:t>
            </a:r>
          </a:p>
          <a:p>
            <a:pPr algn="l" rtl="0">
              <a:defRPr sz="1100"/>
            </a:pPr>
            <a:r>
              <a:rPr lang="fr-ca" b="0" i="0" u="none" baseline="0"/>
              <a:t>		                                                                                                                                                            </a:t>
            </a:r>
          </a:p>
        </p:txBody>
      </p:sp>
      <p:pic>
        <p:nvPicPr>
          <p:cNvPr id="156" name="image2.jpeg"/>
          <p:cNvPicPr>
            <a:picLocks noChangeAspect="1"/>
          </p:cNvPicPr>
          <p:nvPr/>
        </p:nvPicPr>
        <p:blipFill>
          <a:blip r:embed="rId2">
            <a:alphaModFix amt="21000"/>
          </a:blip>
          <a:stretch>
            <a:fillRect/>
          </a:stretch>
        </p:blipFill>
        <p:spPr>
          <a:xfrm>
            <a:off x="-28837" y="-494931"/>
            <a:ext cx="9201673" cy="5745635"/>
          </a:xfrm>
          <a:prstGeom prst="rect">
            <a:avLst/>
          </a:prstGeom>
          <a:ln w="12700">
            <a:miter lim="400000"/>
          </a:ln>
        </p:spPr>
      </p:pic>
      <p:sp>
        <p:nvSpPr>
          <p:cNvPr id="157" name="Shape 157"/>
          <p:cNvSpPr>
            <a:spLocks noGrp="1"/>
          </p:cNvSpPr>
          <p:nvPr>
            <p:ph type="sldNum" sz="quarter" idx="4294967295"/>
          </p:nvPr>
        </p:nvSpPr>
        <p:spPr>
          <a:xfrm>
            <a:off x="8754975" y="4700818"/>
            <a:ext cx="26618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5</a:t>
            </a:fld>
            <a:endParaRPr/>
          </a:p>
        </p:txBody>
      </p:sp>
      <p:sp>
        <p:nvSpPr>
          <p:cNvPr id="158" name="Shape 158"/>
          <p:cNvSpPr/>
          <p:nvPr/>
        </p:nvSpPr>
        <p:spPr>
          <a:xfrm>
            <a:off x="3519349" y="4920050"/>
            <a:ext cx="5308202" cy="256556"/>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defRPr sz="600">
                <a:solidFill>
                  <a:srgbClr val="666666"/>
                </a:solidFill>
              </a:defRPr>
            </a:lvl1pPr>
          </a:lstStyle>
          <a:p>
            <a:pPr algn="l" rtl="0"/>
            <a:r>
              <a:rPr lang="fr-ca" b="0" i="0" u="none" baseline="0"/>
              <a:t>https://www.google.com/search?as_st=y&amp;tbm=isch&amp;as_q=youth+street&amp;as_epq=&amp;as_oq=&amp;as_eq=&amp;cr=&amp;as_sitesearch=&amp;safe=images&amp;tbs=sur:fmc</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Shape 1086"/>
          <p:cNvSpPr>
            <a:spLocks noGrp="1"/>
          </p:cNvSpPr>
          <p:nvPr>
            <p:ph type="title"/>
          </p:nvPr>
        </p:nvSpPr>
        <p:spPr>
          <a:xfrm>
            <a:off x="6899" y="8973"/>
            <a:ext cx="9130201" cy="5125554"/>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lgn="l" defTabSz="841247" rtl="0">
              <a:defRPr sz="2200">
                <a:latin typeface="Impact"/>
                <a:ea typeface="Impact"/>
                <a:cs typeface="Impact"/>
                <a:sym typeface="Impact"/>
              </a:defRPr>
            </a:pPr>
            <a:r>
              <a:rPr lang="fr-ca" b="0" i="0" u="none" baseline="0" dirty="0"/>
              <a:t>- Étude des enfants adultes de survivants de l’Holocauste. Leurs parents, insensibles ou désensibilisés par suite d’expériences extrêmement douloureuses et horribles, peuvent ne pas avoir été en mesure de fournir la connectivité émotionnelle dont les enfants avaient besoin</a:t>
            </a:r>
            <a:r>
              <a:rPr lang="fr-ca" sz="700" b="0" i="0" u="none" baseline="0" dirty="0">
                <a:latin typeface="Times New Roman"/>
                <a:ea typeface="Times New Roman"/>
                <a:cs typeface="Times New Roman"/>
                <a:sym typeface="Times New Roman"/>
              </a:rPr>
              <a:t> (</a:t>
            </a:r>
            <a:r>
              <a:rPr lang="fr-ca" sz="700" b="0" i="0" u="none" baseline="0" dirty="0" err="1">
                <a:latin typeface="Times New Roman"/>
                <a:ea typeface="Times New Roman"/>
                <a:cs typeface="Times New Roman"/>
                <a:sym typeface="Times New Roman"/>
              </a:rPr>
              <a:t>Yehuda</a:t>
            </a:r>
            <a:r>
              <a:rPr lang="fr-ca" sz="700" b="0" i="0" u="none" baseline="0" dirty="0">
                <a:latin typeface="Times New Roman"/>
                <a:ea typeface="Times New Roman"/>
                <a:cs typeface="Times New Roman"/>
                <a:sym typeface="Times New Roman"/>
              </a:rPr>
              <a:t> et coll., 2001)</a:t>
            </a:r>
            <a:r>
              <a:rPr lang="fr-ca" b="0" i="0" u="none" baseline="0" dirty="0"/>
              <a:t>.</a:t>
            </a:r>
          </a:p>
          <a:p>
            <a:pPr algn="l" defTabSz="841247" rtl="0">
              <a:defRPr sz="2200">
                <a:latin typeface="Impact"/>
                <a:ea typeface="Impact"/>
                <a:cs typeface="Impact"/>
                <a:sym typeface="Impact"/>
              </a:defRPr>
            </a:pPr>
            <a:endParaRPr dirty="0"/>
          </a:p>
          <a:p>
            <a:pPr algn="l" defTabSz="841247" rtl="0">
              <a:defRPr sz="2200">
                <a:latin typeface="Impact"/>
                <a:ea typeface="Impact"/>
                <a:cs typeface="Impact"/>
                <a:sym typeface="Impact"/>
              </a:defRPr>
            </a:pPr>
            <a:r>
              <a:rPr lang="fr-ca" b="0" i="0" u="none" baseline="0" dirty="0"/>
              <a:t>- Le traumatisme a façonné les communautés autochtones et l’absence de guérison pour une génération peut créer des problèmes pour la suivante, ayant un effet sur chaque personne autochtone </a:t>
            </a:r>
            <a:r>
              <a:rPr lang="fr-ca" sz="700" b="0" i="0" u="none" baseline="0" dirty="0">
                <a:latin typeface="Times New Roman"/>
                <a:ea typeface="Times New Roman"/>
                <a:cs typeface="Times New Roman"/>
                <a:sym typeface="Times New Roman"/>
              </a:rPr>
              <a:t>(</a:t>
            </a:r>
            <a:r>
              <a:rPr lang="fr-ca" sz="700" b="0" i="0" u="none" baseline="0" dirty="0" err="1">
                <a:latin typeface="Times New Roman"/>
                <a:ea typeface="Times New Roman"/>
                <a:cs typeface="Times New Roman"/>
                <a:sym typeface="Times New Roman"/>
              </a:rPr>
              <a:t>Brokenleg</a:t>
            </a:r>
            <a:r>
              <a:rPr lang="fr-ca" sz="700" b="0" i="0" u="none" baseline="0" dirty="0">
                <a:latin typeface="Times New Roman"/>
                <a:ea typeface="Times New Roman"/>
                <a:cs typeface="Times New Roman"/>
                <a:sym typeface="Times New Roman"/>
              </a:rPr>
              <a:t>, 2012)</a:t>
            </a:r>
            <a:r>
              <a:rPr lang="fr-ca" b="0" i="0" u="none" baseline="0" dirty="0"/>
              <a:t>. </a:t>
            </a:r>
          </a:p>
          <a:p>
            <a:pPr algn="l" defTabSz="841247" rtl="0">
              <a:defRPr sz="2200">
                <a:latin typeface="Impact"/>
                <a:ea typeface="Impact"/>
                <a:cs typeface="Impact"/>
                <a:sym typeface="Impact"/>
              </a:defRPr>
            </a:pPr>
            <a:endParaRPr dirty="0"/>
          </a:p>
          <a:p>
            <a:pPr algn="l" defTabSz="841247" rtl="0">
              <a:defRPr sz="2200">
                <a:latin typeface="Impact"/>
                <a:ea typeface="Impact"/>
                <a:cs typeface="Impact"/>
                <a:sym typeface="Impact"/>
              </a:defRPr>
            </a:pPr>
            <a:r>
              <a:rPr lang="fr-ca" b="0" i="0" u="none" baseline="0" dirty="0"/>
              <a:t>- Par conséquent, de nombreux individus continuent à faire face à l'adversité. Le suicide, la dépression et la toxicomanie ne sont que quelques-unes des conséquences attribuées au traumatisme intergénérationnel que les Autochtones subissent encore aujourd’hui </a:t>
            </a:r>
            <a:r>
              <a:rPr lang="fr-ca" sz="700" b="0" i="0" u="none" baseline="0" dirty="0">
                <a:latin typeface="Times New Roman"/>
                <a:ea typeface="Times New Roman"/>
                <a:cs typeface="Times New Roman"/>
                <a:sym typeface="Times New Roman"/>
              </a:rPr>
              <a:t>(</a:t>
            </a:r>
            <a:r>
              <a:rPr lang="fr-ca" sz="700" b="0" i="0" u="none" baseline="0" dirty="0" err="1">
                <a:latin typeface="Times New Roman"/>
                <a:ea typeface="Times New Roman"/>
                <a:cs typeface="Times New Roman"/>
                <a:sym typeface="Times New Roman"/>
              </a:rPr>
              <a:t>Hackett</a:t>
            </a:r>
            <a:r>
              <a:rPr lang="fr-ca" sz="700" b="0" i="0" u="none" baseline="0" dirty="0">
                <a:latin typeface="Times New Roman"/>
                <a:ea typeface="Times New Roman"/>
                <a:cs typeface="Times New Roman"/>
                <a:sym typeface="Times New Roman"/>
              </a:rPr>
              <a:t> et coll., 2016)</a:t>
            </a:r>
            <a:r>
              <a:rPr lang="fr-ca" b="0" i="0" u="none" baseline="0" dirty="0"/>
              <a:t>.</a:t>
            </a:r>
          </a:p>
          <a:p>
            <a:pPr algn="l" defTabSz="841247" rtl="0">
              <a:defRPr sz="1200">
                <a:solidFill>
                  <a:srgbClr val="FFFFFF"/>
                </a:solidFill>
              </a:defRPr>
            </a:pPr>
            <a:endParaRPr dirty="0"/>
          </a:p>
          <a:p>
            <a:pPr algn="l" defTabSz="841247" rtl="0">
              <a:defRPr sz="1100">
                <a:solidFill>
                  <a:srgbClr val="FFFFFF"/>
                </a:solidFill>
                <a:latin typeface="Times"/>
                <a:ea typeface="Times"/>
                <a:cs typeface="Times"/>
                <a:sym typeface="Times"/>
              </a:defRPr>
            </a:pPr>
            <a:endParaRPr dirty="0"/>
          </a:p>
        </p:txBody>
      </p:sp>
      <p:sp>
        <p:nvSpPr>
          <p:cNvPr id="1087" name="Shape 1087"/>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50</a:t>
            </a:fld>
            <a:endParaRP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Shape 1089"/>
          <p:cNvSpPr/>
          <p:nvPr/>
        </p:nvSpPr>
        <p:spPr>
          <a:xfrm>
            <a:off x="-20320" y="538354"/>
            <a:ext cx="9115633" cy="4093424"/>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marL="342900" indent="-342900" algn="l" rtl="0">
              <a:buFontTx/>
              <a:buChar char="-"/>
              <a:defRPr sz="2000">
                <a:latin typeface="Impact"/>
                <a:ea typeface="Impact"/>
                <a:cs typeface="Impact"/>
                <a:sym typeface="Impact"/>
              </a:defRPr>
            </a:pPr>
            <a:r>
              <a:rPr lang="fr-ca" b="0" i="0" u="none" baseline="0" dirty="0"/>
              <a:t>Les expériences intenses envoient au cerveau des réponses neurobiologiques, </a:t>
            </a:r>
          </a:p>
          <a:p>
            <a:pPr algn="l" rtl="0">
              <a:defRPr sz="2000">
                <a:latin typeface="Impact"/>
                <a:ea typeface="Impact"/>
                <a:cs typeface="Impact"/>
                <a:sym typeface="Impact"/>
              </a:defRPr>
            </a:pPr>
            <a:r>
              <a:rPr lang="fr-ca" b="0" i="0" u="none" baseline="0" dirty="0"/>
              <a:t>neuronales et neuropsychologiques, pouvant déclencher des stratégies de survie de </a:t>
            </a:r>
          </a:p>
          <a:p>
            <a:pPr algn="l" rtl="0">
              <a:defRPr sz="2000">
                <a:latin typeface="Impact"/>
                <a:ea typeface="Impact"/>
                <a:cs typeface="Impact"/>
                <a:sym typeface="Impact"/>
              </a:defRPr>
            </a:pPr>
            <a:r>
              <a:rPr lang="fr-ca" b="0" i="0" u="none" baseline="0" dirty="0"/>
              <a:t>type combat ou fuite</a:t>
            </a:r>
            <a:r>
              <a:rPr lang="fr-ca" sz="800" b="0" i="0" u="none" baseline="0" dirty="0">
                <a:latin typeface="Times New Roman"/>
                <a:ea typeface="Times New Roman"/>
                <a:cs typeface="Times New Roman"/>
                <a:sym typeface="Times New Roman"/>
              </a:rPr>
              <a:t> (Perry, 2003)</a:t>
            </a:r>
            <a:r>
              <a:rPr lang="fr-ca" b="0" i="0" u="none" baseline="0" dirty="0"/>
              <a:t>. Il est biologiquement prouvé que les mères qui ont subi un </a:t>
            </a:r>
          </a:p>
          <a:p>
            <a:pPr algn="l" rtl="0">
              <a:defRPr sz="2000">
                <a:latin typeface="Impact"/>
                <a:ea typeface="Impact"/>
                <a:cs typeface="Impact"/>
                <a:sym typeface="Impact"/>
              </a:defRPr>
            </a:pPr>
            <a:r>
              <a:rPr lang="fr-ca" b="0" i="0" u="none" baseline="0" dirty="0"/>
              <a:t>traumatisme dans leur enfance peuvent transmettre ce souvenir à l’utérus.</a:t>
            </a:r>
          </a:p>
          <a:p>
            <a:pPr algn="l" rtl="0">
              <a:defRPr sz="2000">
                <a:latin typeface="Impact"/>
                <a:ea typeface="Impact"/>
                <a:cs typeface="Impact"/>
                <a:sym typeface="Impact"/>
              </a:defRPr>
            </a:pPr>
            <a:endParaRPr dirty="0"/>
          </a:p>
          <a:p>
            <a:pPr algn="l" rtl="0">
              <a:defRPr sz="2000">
                <a:latin typeface="Impact"/>
                <a:ea typeface="Impact"/>
                <a:cs typeface="Impact"/>
                <a:sym typeface="Impact"/>
              </a:defRPr>
            </a:pPr>
            <a:endParaRPr dirty="0"/>
          </a:p>
          <a:p>
            <a:pPr marL="176463" indent="-176463" algn="l" rtl="0">
              <a:buSzPct val="100000"/>
              <a:buChar char="-"/>
              <a:defRPr sz="2000">
                <a:latin typeface="Impact"/>
                <a:ea typeface="Impact"/>
                <a:cs typeface="Impact"/>
                <a:sym typeface="Impact"/>
              </a:defRPr>
            </a:pPr>
            <a:r>
              <a:rPr lang="fr-ca" b="0" i="0" u="none" baseline="0" dirty="0"/>
              <a:t>Le fait d'être continuellement en présence d’adversités répétées pendant l’enfance </a:t>
            </a:r>
          </a:p>
          <a:p>
            <a:pPr algn="l" rtl="0">
              <a:buSzPct val="100000"/>
              <a:defRPr sz="2000">
                <a:latin typeface="Impact"/>
                <a:ea typeface="Impact"/>
                <a:cs typeface="Impact"/>
                <a:sym typeface="Impact"/>
              </a:defRPr>
            </a:pPr>
            <a:r>
              <a:rPr lang="fr-ca" b="0" i="0" u="none" baseline="0" dirty="0"/>
              <a:t>peut amener un enfant à intérioriser ces événements, contribuant ainsi à la poursuite </a:t>
            </a:r>
          </a:p>
          <a:p>
            <a:pPr algn="l" rtl="0">
              <a:buSzPct val="100000"/>
              <a:defRPr sz="2000">
                <a:latin typeface="Impact"/>
                <a:ea typeface="Impact"/>
                <a:cs typeface="Impact"/>
                <a:sym typeface="Impact"/>
              </a:defRPr>
            </a:pPr>
            <a:r>
              <a:rPr lang="fr-ca" b="0" i="0" u="none" baseline="0" dirty="0"/>
              <a:t>de ce cycle intergénérationnel </a:t>
            </a:r>
            <a:r>
              <a:rPr lang="fr-ca" sz="800" b="0" i="0" u="none" baseline="0" dirty="0">
                <a:latin typeface="Times New Roman"/>
                <a:ea typeface="Times New Roman"/>
                <a:cs typeface="Times New Roman"/>
                <a:sym typeface="Times New Roman"/>
              </a:rPr>
              <a:t>(Bombay et coll., 2009)</a:t>
            </a:r>
            <a:r>
              <a:rPr lang="fr-ca" b="0" i="0" u="none" baseline="0" dirty="0"/>
              <a:t>. </a:t>
            </a:r>
          </a:p>
          <a:p>
            <a:pPr marL="176463" indent="-176463" algn="l" rtl="0">
              <a:buSzPct val="100000"/>
              <a:buChar char="-"/>
              <a:defRPr sz="2000">
                <a:latin typeface="Impact"/>
                <a:ea typeface="Impact"/>
                <a:cs typeface="Impact"/>
                <a:sym typeface="Impact"/>
              </a:defRPr>
            </a:pPr>
            <a:endParaRPr dirty="0"/>
          </a:p>
          <a:p>
            <a:pPr marL="176463" indent="-176463" algn="l" rtl="0">
              <a:buSzPct val="100000"/>
              <a:buChar char="-"/>
              <a:defRPr sz="2000">
                <a:latin typeface="Impact"/>
                <a:ea typeface="Impact"/>
                <a:cs typeface="Impact"/>
                <a:sym typeface="Impact"/>
              </a:defRPr>
            </a:pPr>
            <a:r>
              <a:rPr lang="fr-ca" b="0" i="0" u="none" baseline="0" dirty="0"/>
              <a:t>Les effets d’un traumatisme intergénérationnel peuvent avoir des répercussions </a:t>
            </a:r>
          </a:p>
          <a:p>
            <a:pPr algn="l" rtl="0">
              <a:buSzPct val="100000"/>
              <a:defRPr sz="2000">
                <a:latin typeface="Impact"/>
                <a:ea typeface="Impact"/>
                <a:cs typeface="Impact"/>
                <a:sym typeface="Impact"/>
              </a:defRPr>
            </a:pPr>
            <a:r>
              <a:rPr lang="fr-ca" b="0" i="0" u="none" baseline="0" dirty="0"/>
              <a:t>profondes sur de nombreux aspects de la vie d’un enfant, de la façon dont il se perçoit </a:t>
            </a:r>
          </a:p>
          <a:p>
            <a:pPr algn="l" rtl="0">
              <a:buSzPct val="100000"/>
              <a:defRPr sz="2000">
                <a:latin typeface="Impact"/>
                <a:ea typeface="Impact"/>
                <a:cs typeface="Impact"/>
                <a:sym typeface="Impact"/>
              </a:defRPr>
            </a:pPr>
            <a:r>
              <a:rPr lang="fr-ca" b="0" i="0" u="none" baseline="0" dirty="0"/>
              <a:t>à la façon dont il communique avec les autres </a:t>
            </a:r>
            <a:r>
              <a:rPr lang="fr-ca" sz="800" b="0" i="0" u="none" baseline="0" dirty="0">
                <a:latin typeface="Times New Roman"/>
                <a:ea typeface="Times New Roman"/>
                <a:cs typeface="Times New Roman"/>
                <a:sym typeface="Times New Roman"/>
              </a:rPr>
              <a:t>(</a:t>
            </a:r>
            <a:r>
              <a:rPr lang="fr-ca" sz="800" b="0" i="0" u="none" baseline="0" dirty="0" err="1">
                <a:latin typeface="Times New Roman"/>
                <a:ea typeface="Times New Roman"/>
                <a:cs typeface="Times New Roman"/>
                <a:sym typeface="Times New Roman"/>
              </a:rPr>
              <a:t>PsychCentral</a:t>
            </a:r>
            <a:r>
              <a:rPr lang="fr-ca" sz="800" b="0" i="0" u="none" baseline="0" dirty="0">
                <a:latin typeface="Times New Roman"/>
                <a:ea typeface="Times New Roman"/>
                <a:cs typeface="Times New Roman"/>
                <a:sym typeface="Times New Roman"/>
              </a:rPr>
              <a:t>, 2022)</a:t>
            </a:r>
            <a:r>
              <a:rPr lang="fr-ca" b="0" i="0" u="none" baseline="0" dirty="0"/>
              <a:t>.</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Shape 1091"/>
          <p:cNvSpPr/>
          <p:nvPr/>
        </p:nvSpPr>
        <p:spPr>
          <a:xfrm>
            <a:off x="-3794" y="830578"/>
            <a:ext cx="9091587" cy="276998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l" rtl="0">
              <a:defRPr sz="2900">
                <a:solidFill>
                  <a:srgbClr val="FA2C18"/>
                </a:solidFill>
                <a:latin typeface="Impact"/>
                <a:ea typeface="Impact"/>
                <a:cs typeface="Impact"/>
                <a:sym typeface="Impact"/>
              </a:defRPr>
            </a:pPr>
            <a:r>
              <a:rPr lang="fr-ca" b="0" i="0" u="none" baseline="0" dirty="0"/>
              <a:t>Les approches tenant compte des traumatismes</a:t>
            </a:r>
            <a:r>
              <a:rPr lang="fr-ca" b="0" i="0" u="none" baseline="0" dirty="0">
                <a:solidFill>
                  <a:srgbClr val="000000"/>
                </a:solidFill>
              </a:rPr>
              <a:t> semblent </a:t>
            </a:r>
          </a:p>
          <a:p>
            <a:pPr algn="l" rtl="0">
              <a:defRPr sz="2900">
                <a:solidFill>
                  <a:srgbClr val="FA2C18"/>
                </a:solidFill>
                <a:latin typeface="Impact"/>
                <a:ea typeface="Impact"/>
                <a:cs typeface="Impact"/>
                <a:sym typeface="Impact"/>
              </a:defRPr>
            </a:pPr>
            <a:r>
              <a:rPr lang="fr-ca" b="0" i="0" u="none" baseline="0" dirty="0">
                <a:solidFill>
                  <a:srgbClr val="000000"/>
                </a:solidFill>
              </a:rPr>
              <a:t>être essentielles pour pouvoir créer un travail </a:t>
            </a:r>
            <a:r>
              <a:rPr lang="fr-ca" b="0" i="0" u="none" baseline="0" dirty="0">
                <a:solidFill>
                  <a:srgbClr val="FF2D1A"/>
                </a:solidFill>
              </a:rPr>
              <a:t>inclusif</a:t>
            </a:r>
            <a:r>
              <a:rPr lang="fr-ca" b="0" i="0" u="none" baseline="0" dirty="0">
                <a:solidFill>
                  <a:srgbClr val="000000"/>
                </a:solidFill>
              </a:rPr>
              <a:t> et </a:t>
            </a:r>
          </a:p>
          <a:p>
            <a:pPr algn="l" rtl="0">
              <a:defRPr sz="2900">
                <a:solidFill>
                  <a:srgbClr val="FA2C18"/>
                </a:solidFill>
                <a:latin typeface="Impact"/>
                <a:ea typeface="Impact"/>
                <a:cs typeface="Impact"/>
                <a:sym typeface="Impact"/>
              </a:defRPr>
            </a:pPr>
            <a:r>
              <a:rPr lang="fr-ca" b="0" i="0" u="none" baseline="0" dirty="0">
                <a:solidFill>
                  <a:srgbClr val="FF4620"/>
                </a:solidFill>
              </a:rPr>
              <a:t>culturellement</a:t>
            </a:r>
            <a:r>
              <a:rPr lang="fr-ca" b="0" i="0" u="none" baseline="0" dirty="0">
                <a:solidFill>
                  <a:srgbClr val="000000"/>
                </a:solidFill>
              </a:rPr>
              <a:t> </a:t>
            </a:r>
            <a:r>
              <a:rPr lang="fr-ca" b="0" i="0" u="none" baseline="0" dirty="0">
                <a:solidFill>
                  <a:srgbClr val="FF2A0F"/>
                </a:solidFill>
              </a:rPr>
              <a:t>sécurisé</a:t>
            </a:r>
            <a:r>
              <a:rPr lang="fr-ca" b="0" i="0" u="none" baseline="0" dirty="0">
                <a:solidFill>
                  <a:srgbClr val="000000"/>
                </a:solidFill>
              </a:rPr>
              <a:t>. Pour s’exercer à tenir compte des </a:t>
            </a:r>
          </a:p>
          <a:p>
            <a:pPr algn="l" rtl="0">
              <a:defRPr sz="2900">
                <a:solidFill>
                  <a:srgbClr val="FA2C18"/>
                </a:solidFill>
                <a:latin typeface="Impact"/>
                <a:ea typeface="Impact"/>
                <a:cs typeface="Impact"/>
                <a:sym typeface="Impact"/>
              </a:defRPr>
            </a:pPr>
            <a:r>
              <a:rPr lang="fr-ca" b="0" i="0" u="none" baseline="0" dirty="0">
                <a:solidFill>
                  <a:srgbClr val="000000"/>
                </a:solidFill>
              </a:rPr>
              <a:t>traumatismes, il faut comprendre les besoins culturels. </a:t>
            </a:r>
          </a:p>
          <a:p>
            <a:pPr algn="l" rtl="0">
              <a:defRPr sz="2900">
                <a:latin typeface="Impact"/>
                <a:ea typeface="Impact"/>
                <a:cs typeface="Impact"/>
                <a:sym typeface="Impact"/>
              </a:defRPr>
            </a:pPr>
            <a:endParaRPr dirty="0">
              <a:solidFill>
                <a:srgbClr val="000000"/>
              </a:solidFill>
            </a:endParaRPr>
          </a:p>
          <a:p>
            <a:pPr algn="l" rtl="0">
              <a:defRPr sz="2900">
                <a:latin typeface="Impact"/>
                <a:ea typeface="Impact"/>
                <a:cs typeface="Impact"/>
                <a:sym typeface="Impact"/>
              </a:defRPr>
            </a:pPr>
            <a:r>
              <a:rPr lang="fr-ca" b="0" i="0" u="none" baseline="0" dirty="0"/>
              <a:t>« Il peut être nuisible d’ignorer la </a:t>
            </a:r>
            <a:r>
              <a:rPr lang="fr-ca" b="0" i="0" u="none" baseline="0" dirty="0">
                <a:solidFill>
                  <a:srgbClr val="FB322C"/>
                </a:solidFill>
              </a:rPr>
              <a:t>culture</a:t>
            </a:r>
            <a:r>
              <a:rPr lang="fr-ca" b="0" i="0" u="none" baseline="0" dirty="0"/>
              <a:t>. » </a:t>
            </a:r>
            <a:r>
              <a:rPr lang="fr-ca" sz="800" b="0" i="0" u="none" baseline="0" dirty="0">
                <a:latin typeface="Times New Roman"/>
                <a:ea typeface="Times New Roman"/>
                <a:cs typeface="Times New Roman"/>
                <a:sym typeface="Times New Roman"/>
              </a:rPr>
              <a:t>(</a:t>
            </a:r>
            <a:r>
              <a:rPr lang="fr-ca" sz="800" b="0" i="0" u="none" baseline="0" dirty="0" err="1">
                <a:latin typeface="Times New Roman"/>
                <a:ea typeface="Times New Roman"/>
                <a:cs typeface="Times New Roman"/>
                <a:sym typeface="Times New Roman"/>
              </a:rPr>
              <a:t>Goelitz</a:t>
            </a:r>
            <a:r>
              <a:rPr lang="fr-ca" sz="800" b="0" i="0" u="none" baseline="0" dirty="0">
                <a:latin typeface="Times New Roman"/>
                <a:ea typeface="Times New Roman"/>
                <a:cs typeface="Times New Roman"/>
                <a:sym typeface="Times New Roman"/>
              </a:rPr>
              <a:t>, 2021, p. 22)</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Shape 1093"/>
          <p:cNvSpPr>
            <a:spLocks noGrp="1"/>
          </p:cNvSpPr>
          <p:nvPr>
            <p:ph type="title"/>
          </p:nvPr>
        </p:nvSpPr>
        <p:spPr>
          <a:xfrm>
            <a:off x="-16765" y="-8446"/>
            <a:ext cx="9177530" cy="5160392"/>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lgn="l" rtl="0">
              <a:defRPr sz="2100">
                <a:latin typeface="Impact"/>
                <a:ea typeface="Impact"/>
                <a:cs typeface="Impact"/>
                <a:sym typeface="Impact"/>
              </a:defRPr>
            </a:pPr>
            <a:endParaRPr dirty="0"/>
          </a:p>
          <a:p>
            <a:pPr algn="l" rtl="0">
              <a:defRPr sz="2700">
                <a:latin typeface="Impact"/>
                <a:ea typeface="Impact"/>
                <a:cs typeface="Impact"/>
                <a:sym typeface="Impact"/>
              </a:defRPr>
            </a:pPr>
            <a:r>
              <a:rPr lang="fr-ca" b="0" i="0" u="none" baseline="0" dirty="0"/>
              <a:t>- Le travail en partenariat et la curiosité respectueuse peuvent aider à comprendre la </a:t>
            </a:r>
            <a:r>
              <a:rPr lang="fr-ca" b="0" i="0" u="none" baseline="0" dirty="0">
                <a:solidFill>
                  <a:srgbClr val="FF3B12"/>
                </a:solidFill>
              </a:rPr>
              <a:t>culture</a:t>
            </a:r>
            <a:r>
              <a:rPr lang="fr-ca" b="0" i="0" u="none" baseline="0" dirty="0"/>
              <a:t> d'autrui et à trouver des moyens d’intégrer les aspects culturels dans les services – c’est l’</a:t>
            </a:r>
            <a:r>
              <a:rPr lang="fr-ca" b="0" i="0" u="none" baseline="0" dirty="0">
                <a:solidFill>
                  <a:srgbClr val="F72B00"/>
                </a:solidFill>
              </a:rPr>
              <a:t>inclusion</a:t>
            </a:r>
            <a:r>
              <a:rPr lang="fr-ca" b="0" i="0" u="none" baseline="0" dirty="0"/>
              <a:t> en pratique. </a:t>
            </a:r>
          </a:p>
          <a:p>
            <a:pPr algn="l" rtl="0">
              <a:defRPr sz="2700">
                <a:latin typeface="Impact"/>
                <a:ea typeface="Impact"/>
                <a:cs typeface="Impact"/>
                <a:sym typeface="Impact"/>
              </a:defRPr>
            </a:pPr>
            <a:endParaRPr dirty="0"/>
          </a:p>
          <a:p>
            <a:pPr algn="l" rtl="0">
              <a:defRPr sz="2700">
                <a:latin typeface="Impact"/>
                <a:ea typeface="Impact"/>
                <a:cs typeface="Impact"/>
                <a:sym typeface="Impact"/>
              </a:defRPr>
            </a:pPr>
            <a:r>
              <a:rPr lang="fr-ca" b="0" i="0" u="none" baseline="0" dirty="0"/>
              <a:t>- Poser des questions pour explorer et acquérir des connaissances sur qui est une personne, tout en « appréciant les attributs qui s'y trouvent » </a:t>
            </a:r>
            <a:r>
              <a:rPr lang="fr-ca" sz="800" b="0" i="0" u="none" baseline="0" dirty="0">
                <a:latin typeface="Times New Roman"/>
                <a:ea typeface="Times New Roman"/>
                <a:cs typeface="Times New Roman"/>
                <a:sym typeface="Times New Roman"/>
              </a:rPr>
              <a:t>(</a:t>
            </a:r>
            <a:r>
              <a:rPr lang="fr-ca" sz="800" b="0" i="0" u="none" baseline="0" dirty="0" err="1">
                <a:latin typeface="Times New Roman"/>
                <a:ea typeface="Times New Roman"/>
                <a:cs typeface="Times New Roman"/>
                <a:sym typeface="Times New Roman"/>
              </a:rPr>
              <a:t>Goelitz</a:t>
            </a:r>
            <a:r>
              <a:rPr lang="fr-ca" sz="800" b="0" i="0" u="none" baseline="0" dirty="0">
                <a:latin typeface="Times New Roman"/>
                <a:ea typeface="Times New Roman"/>
                <a:cs typeface="Times New Roman"/>
                <a:sym typeface="Times New Roman"/>
              </a:rPr>
              <a:t>, 2021, p. 22) </a:t>
            </a:r>
            <a:r>
              <a:rPr lang="fr-ca" b="0" i="0" u="none" baseline="0" dirty="0"/>
              <a:t> sont des éléments requis pour pouvoir </a:t>
            </a:r>
            <a:r>
              <a:rPr lang="fr-ca" b="0" i="0" u="none" baseline="0" dirty="0">
                <a:solidFill>
                  <a:srgbClr val="FA2C1C"/>
                </a:solidFill>
              </a:rPr>
              <a:t>tenir compte des traumatismes</a:t>
            </a:r>
            <a:r>
              <a:rPr lang="fr-ca" b="0" i="0" u="none" baseline="0" dirty="0"/>
              <a:t>.</a:t>
            </a:r>
          </a:p>
        </p:txBody>
      </p:sp>
      <p:sp>
        <p:nvSpPr>
          <p:cNvPr id="1094" name="Shape 1094"/>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53</a:t>
            </a:fld>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Shape 1096"/>
          <p:cNvSpPr>
            <a:spLocks noGrp="1"/>
          </p:cNvSpPr>
          <p:nvPr>
            <p:ph type="title"/>
          </p:nvPr>
        </p:nvSpPr>
        <p:spPr>
          <a:xfrm>
            <a:off x="-21974" y="-21918"/>
            <a:ext cx="9187948" cy="5187336"/>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lgn="l" rtl="0">
              <a:defRPr sz="2400">
                <a:latin typeface="Impact"/>
                <a:ea typeface="Impact"/>
                <a:cs typeface="Impact"/>
                <a:sym typeface="Impact"/>
              </a:defRPr>
            </a:pPr>
            <a:r>
              <a:rPr lang="fr-ca" b="0" i="0" u="none" baseline="0" dirty="0"/>
              <a:t>- Le fait de tenir compte des traumatismes peut renforcer la relation professionnel-client et encourager la guérison post-traumatique, car les principes de cette pratique consistent à créer un environnement sûr pour les clients qui priorisent le besoin de </a:t>
            </a:r>
            <a:r>
              <a:rPr lang="fr-ca" b="0" i="0" u="none" baseline="0" dirty="0">
                <a:solidFill>
                  <a:srgbClr val="FF382C"/>
                </a:solidFill>
              </a:rPr>
              <a:t>sécurité, de confiance, de collaboration, de choix et d’autonomisation </a:t>
            </a:r>
            <a:r>
              <a:rPr lang="fr-ca" b="0" i="0" u="none" baseline="0" dirty="0"/>
              <a:t>au premier plan de la prestation de services. </a:t>
            </a:r>
            <a:r>
              <a:rPr lang="fr-ca" sz="800" b="0" i="0" u="none" baseline="0" dirty="0">
                <a:latin typeface="Times New Roman"/>
                <a:ea typeface="Times New Roman"/>
                <a:cs typeface="Times New Roman"/>
                <a:sym typeface="Times New Roman"/>
              </a:rPr>
              <a:t>(</a:t>
            </a:r>
            <a:r>
              <a:rPr lang="fr-ca" sz="800" b="0" i="0" u="none" baseline="0" dirty="0" err="1">
                <a:latin typeface="Times New Roman"/>
                <a:ea typeface="Times New Roman"/>
                <a:cs typeface="Times New Roman"/>
                <a:sym typeface="Times New Roman"/>
              </a:rPr>
              <a:t>Levenson</a:t>
            </a:r>
            <a:r>
              <a:rPr lang="fr-ca" sz="800" b="0" i="0" u="none" baseline="0" dirty="0">
                <a:latin typeface="Times New Roman"/>
                <a:ea typeface="Times New Roman"/>
                <a:cs typeface="Times New Roman"/>
                <a:sym typeface="Times New Roman"/>
              </a:rPr>
              <a:t> et </a:t>
            </a:r>
            <a:r>
              <a:rPr lang="fr-ca" sz="800" b="0" i="0" u="none" baseline="0" dirty="0" err="1">
                <a:latin typeface="Times New Roman"/>
                <a:ea typeface="Times New Roman"/>
                <a:cs typeface="Times New Roman"/>
                <a:sym typeface="Times New Roman"/>
              </a:rPr>
              <a:t>Levenson</a:t>
            </a:r>
            <a:r>
              <a:rPr lang="fr-ca" sz="800" b="0" i="0" u="none" baseline="0" dirty="0">
                <a:latin typeface="Times New Roman"/>
                <a:ea typeface="Times New Roman"/>
                <a:cs typeface="Times New Roman"/>
                <a:sym typeface="Times New Roman"/>
              </a:rPr>
              <a:t>, 2017)</a:t>
            </a:r>
          </a:p>
          <a:p>
            <a:pPr algn="l" rtl="0">
              <a:defRPr sz="2400">
                <a:latin typeface="Impact"/>
                <a:ea typeface="Impact"/>
                <a:cs typeface="Impact"/>
                <a:sym typeface="Impact"/>
              </a:defRPr>
            </a:pPr>
            <a:endParaRPr sz="800" dirty="0">
              <a:latin typeface="Times New Roman"/>
              <a:ea typeface="Times New Roman"/>
              <a:cs typeface="Times New Roman"/>
              <a:sym typeface="Times New Roman"/>
            </a:endParaRPr>
          </a:p>
          <a:p>
            <a:pPr algn="l" rtl="0">
              <a:defRPr sz="2400">
                <a:latin typeface="Impact"/>
                <a:ea typeface="Impact"/>
                <a:cs typeface="Impact"/>
                <a:sym typeface="Impact"/>
              </a:defRPr>
            </a:pPr>
            <a:endParaRPr sz="800" dirty="0">
              <a:latin typeface="Times New Roman"/>
              <a:ea typeface="Times New Roman"/>
              <a:cs typeface="Times New Roman"/>
              <a:sym typeface="Times New Roman"/>
            </a:endParaRPr>
          </a:p>
          <a:p>
            <a:pPr algn="l" rtl="0">
              <a:defRPr sz="2400">
                <a:latin typeface="Impact"/>
                <a:ea typeface="Impact"/>
                <a:cs typeface="Impact"/>
                <a:sym typeface="Impact"/>
              </a:defRPr>
            </a:pPr>
            <a:r>
              <a:rPr lang="fr-ca" b="0" i="0" u="none" baseline="0" dirty="0"/>
              <a:t>- Il est intéressant de noter qu’il s’agit des mêmes principes que ceux que tous les participants autochtones ont indiqués comme étant ce dont les enfants et les jeunes autochtones ont besoin au sein des services et lors de leurs divulgations de sévices, en particulier dans le cadre d’entrevues judiciaires et dans le cadre des CAEJ. </a:t>
            </a:r>
          </a:p>
        </p:txBody>
      </p:sp>
      <p:sp>
        <p:nvSpPr>
          <p:cNvPr id="1097" name="Shape 1097"/>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54</a:t>
            </a:fld>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Shape 1099"/>
          <p:cNvSpPr>
            <a:spLocks noGrp="1"/>
          </p:cNvSpPr>
          <p:nvPr>
            <p:ph type="title"/>
          </p:nvPr>
        </p:nvSpPr>
        <p:spPr>
          <a:xfrm>
            <a:off x="-11456" y="-22016"/>
            <a:ext cx="9166912" cy="5187532"/>
          </a:xfrm>
          <a:prstGeom prst="rect">
            <a:avLst/>
          </a:prstGeom>
          <a:gradFill>
            <a:gsLst>
              <a:gs pos="0">
                <a:schemeClr val="accent5"/>
              </a:gs>
              <a:gs pos="100000">
                <a:srgbClr val="94EBFE"/>
              </a:gs>
            </a:gsLst>
            <a:lin ang="16200000"/>
          </a:gradFill>
          <a:ln w="9525">
            <a:solidFill>
              <a:srgbClr val="0094A3"/>
            </a:solidFill>
            <a:round/>
          </a:ln>
          <a:effectLst>
            <a:outerShdw blurRad="38100" dist="23000" dir="5400000" rotWithShape="0">
              <a:srgbClr val="000000">
                <a:alpha val="35000"/>
              </a:srgbClr>
            </a:outerShdw>
          </a:effectLst>
        </p:spPr>
        <p:txBody>
          <a:bodyPr/>
          <a:lstStyle/>
          <a:p>
            <a:pPr algn="l" defTabSz="365759" rtl="0">
              <a:defRPr sz="2100">
                <a:latin typeface="Impact"/>
                <a:ea typeface="Impact"/>
                <a:cs typeface="Impact"/>
                <a:sym typeface="Impact"/>
              </a:defRPr>
            </a:pPr>
            <a:r>
              <a:rPr lang="fr-ca" b="0" i="0" u="none" baseline="0"/>
              <a:t>- Il est également intéressant de souligner que les universitaires et les communautés autochtones ont démontré et demandé ces besoins en matière de prestation de services avec les populations autochtones pendant des années. </a:t>
            </a:r>
          </a:p>
          <a:p>
            <a:pPr algn="l" defTabSz="365759" rtl="0">
              <a:defRPr sz="2100">
                <a:latin typeface="Impact"/>
                <a:ea typeface="Impact"/>
                <a:cs typeface="Impact"/>
                <a:sym typeface="Impact"/>
              </a:defRPr>
            </a:pPr>
            <a:endParaRPr/>
          </a:p>
          <a:p>
            <a:pPr algn="l" defTabSz="365759" rtl="0">
              <a:defRPr sz="2100">
                <a:latin typeface="Impact"/>
                <a:ea typeface="Impact"/>
                <a:cs typeface="Impact"/>
                <a:sym typeface="Impact"/>
              </a:defRPr>
            </a:pPr>
            <a:endParaRPr/>
          </a:p>
          <a:p>
            <a:pPr algn="l" defTabSz="365759" rtl="0">
              <a:defRPr sz="2100">
                <a:latin typeface="Impact"/>
                <a:ea typeface="Impact"/>
                <a:cs typeface="Impact"/>
                <a:sym typeface="Impact"/>
              </a:defRPr>
            </a:pPr>
            <a:r>
              <a:rPr lang="fr-ca" b="0" i="0" u="none" baseline="0"/>
              <a:t>- Les pratiques s’améliorent lentement. Toutefois, l’expression </a:t>
            </a:r>
            <a:r>
              <a:rPr lang="fr-ca" b="1" i="1" u="none" baseline="0">
                <a:latin typeface="Times New Roman"/>
                <a:ea typeface="Times New Roman"/>
                <a:cs typeface="Times New Roman"/>
                <a:sym typeface="Times New Roman"/>
              </a:rPr>
              <a:t>il faut tout un village pour élever un enfant</a:t>
            </a:r>
            <a:r>
              <a:rPr lang="fr-ca" b="0" i="0" u="none" baseline="0"/>
              <a:t>, renvoie au message de cette recherche concernant la nécessité de s’engager à travailler ensemble et à fournir aux enfants et aux jeunes autochtones les services dont ils ont besoin. </a:t>
            </a:r>
          </a:p>
          <a:p>
            <a:pPr algn="l" defTabSz="365759" rtl="0">
              <a:defRPr sz="2100">
                <a:latin typeface="Impact"/>
                <a:ea typeface="Impact"/>
                <a:cs typeface="Impact"/>
                <a:sym typeface="Impact"/>
              </a:defRPr>
            </a:pPr>
            <a:endParaRPr/>
          </a:p>
          <a:p>
            <a:pPr algn="l" defTabSz="365759" rtl="0">
              <a:defRPr sz="2100">
                <a:latin typeface="Impact"/>
                <a:ea typeface="Impact"/>
                <a:cs typeface="Impact"/>
                <a:sym typeface="Impact"/>
              </a:defRPr>
            </a:pPr>
            <a:endParaRPr/>
          </a:p>
          <a:p>
            <a:pPr algn="l" defTabSz="365759" rtl="0">
              <a:defRPr sz="2100">
                <a:solidFill>
                  <a:schemeClr val="accent2">
                    <a:lumOff val="-2588"/>
                  </a:schemeClr>
                </a:solidFill>
                <a:latin typeface="Impact"/>
                <a:ea typeface="Impact"/>
                <a:cs typeface="Impact"/>
                <a:sym typeface="Impact"/>
              </a:defRPr>
            </a:pPr>
            <a:r>
              <a:rPr lang="fr-ca" b="0" i="0" u="none" baseline="0"/>
              <a:t>- Ces efforts d’éthique et de réconciliation ne valent que par l’engagement à les poursuivre, et toutes les personnes qui résident au Canada ont l’obligation de faire leur part.</a:t>
            </a:r>
          </a:p>
          <a:p>
            <a:pPr algn="l" defTabSz="365759" rtl="0">
              <a:defRPr sz="500">
                <a:solidFill>
                  <a:srgbClr val="FFFFFF"/>
                </a:solidFill>
              </a:defRPr>
            </a:pPr>
            <a:endParaRPr/>
          </a:p>
          <a:p>
            <a:pPr algn="l" defTabSz="365759" rtl="0">
              <a:defRPr sz="500">
                <a:solidFill>
                  <a:srgbClr val="FFFFFF"/>
                </a:solidFill>
              </a:defRPr>
            </a:pPr>
            <a:endParaRPr/>
          </a:p>
          <a:p>
            <a:pPr algn="l" defTabSz="365759" rtl="0">
              <a:defRPr sz="500">
                <a:solidFill>
                  <a:srgbClr val="FFFFFF"/>
                </a:solidFill>
              </a:defRPr>
            </a:pPr>
            <a:endParaRPr/>
          </a:p>
          <a:p>
            <a:pPr algn="l" defTabSz="365759" rtl="0">
              <a:defRPr sz="500">
                <a:solidFill>
                  <a:srgbClr val="FFFFFF"/>
                </a:solidFill>
              </a:defRPr>
            </a:pPr>
            <a:endParaRPr/>
          </a:p>
          <a:p>
            <a:pPr algn="l" defTabSz="365759" rtl="0">
              <a:defRPr sz="300"/>
            </a:pPr>
            <a:endParaRPr/>
          </a:p>
          <a:p>
            <a:pPr algn="l" defTabSz="365759" rtl="0">
              <a:defRPr sz="400">
                <a:latin typeface="Times New Roman"/>
                <a:ea typeface="Times New Roman"/>
                <a:cs typeface="Times New Roman"/>
                <a:sym typeface="Times New Roman"/>
              </a:defRPr>
            </a:pPr>
            <a:r>
              <a:rPr lang="fr-ca" b="0" i="0" u="none" baseline="0"/>
              <a:t> (traditionnellement un proverbe africain, maintenant adopté par de nombreuses communautés autochtones d’Amérique du Nord, Pence, 1999).</a:t>
            </a:r>
          </a:p>
        </p:txBody>
      </p:sp>
      <p:sp>
        <p:nvSpPr>
          <p:cNvPr id="1100" name="Shape 1100"/>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55</a:t>
            </a:fld>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Shape 1102"/>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56</a:t>
            </a:fld>
            <a:endParaRPr/>
          </a:p>
        </p:txBody>
      </p:sp>
      <p:sp>
        <p:nvSpPr>
          <p:cNvPr id="1103" name="Shape 1103"/>
          <p:cNvSpPr/>
          <p:nvPr/>
        </p:nvSpPr>
        <p:spPr>
          <a:xfrm>
            <a:off x="3469587" y="2183129"/>
            <a:ext cx="2204823" cy="7772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4400">
                <a:latin typeface="Brush Script MT"/>
                <a:ea typeface="Brush Script MT"/>
                <a:cs typeface="Brush Script MT"/>
                <a:sym typeface="Brush Script MT"/>
              </a:defRPr>
            </a:lvl1pPr>
          </a:lstStyle>
          <a:p>
            <a:pPr algn="l" rtl="0"/>
            <a:r>
              <a:rPr lang="fr-ca" b="0" i="0" u="none" baseline="0"/>
              <a:t>Merci!</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Shape 1105"/>
          <p:cNvSpPr/>
          <p:nvPr/>
        </p:nvSpPr>
        <p:spPr>
          <a:xfrm>
            <a:off x="215116" y="11522"/>
            <a:ext cx="8983503" cy="6509440"/>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l" rtl="0"/>
            <a:r>
              <a:rPr lang="fr-ca" sz="1200" b="0" i="0" u="none" baseline="0" dirty="0"/>
              <a:t>                                                                         </a:t>
            </a:r>
            <a:r>
              <a:rPr lang="fr-ca" sz="1200" b="0" i="0" u="none" baseline="0" dirty="0">
                <a:solidFill>
                  <a:schemeClr val="accent3">
                    <a:lumOff val="11470"/>
                  </a:schemeClr>
                </a:solidFill>
              </a:rPr>
              <a:t>   </a:t>
            </a:r>
            <a:r>
              <a:rPr lang="fr-ca" sz="1200" b="0" i="0" u="sng" baseline="0" dirty="0">
                <a:solidFill>
                  <a:schemeClr val="accent3">
                    <a:lumOff val="11470"/>
                  </a:schemeClr>
                </a:solidFill>
              </a:rPr>
              <a:t>Références </a:t>
            </a:r>
          </a:p>
          <a:p>
            <a:pPr indent="457200" algn="l" rtl="0">
              <a:defRPr sz="1000">
                <a:solidFill>
                  <a:schemeClr val="accent3">
                    <a:lumOff val="11470"/>
                  </a:schemeClr>
                </a:solidFill>
              </a:defRPr>
            </a:pPr>
            <a:r>
              <a:rPr lang="fr-ca" sz="900" b="0" i="0" u="none" baseline="0" dirty="0" err="1"/>
              <a:t>Alaggia</a:t>
            </a:r>
            <a:r>
              <a:rPr lang="fr-ca" sz="900" b="0" i="0" u="none" baseline="0" dirty="0"/>
              <a:t>, R. (février 2010). An </a:t>
            </a:r>
            <a:r>
              <a:rPr lang="fr-ca" sz="900" b="0" i="0" u="none" baseline="0" dirty="0" err="1"/>
              <a:t>ecological</a:t>
            </a:r>
            <a:r>
              <a:rPr lang="fr-ca" sz="900" b="0" i="0" u="none" baseline="0" dirty="0"/>
              <a:t> </a:t>
            </a:r>
            <a:r>
              <a:rPr lang="fr-ca" sz="900" b="0" i="0" u="none" baseline="0" dirty="0" err="1"/>
              <a:t>analysis</a:t>
            </a:r>
            <a:r>
              <a:rPr lang="fr-ca" sz="900" b="0" i="0" u="none" baseline="0" dirty="0"/>
              <a:t> of </a:t>
            </a:r>
            <a:r>
              <a:rPr lang="fr-ca" sz="900" b="0" i="0" u="none" baseline="0" dirty="0" err="1"/>
              <a:t>child</a:t>
            </a:r>
            <a:r>
              <a:rPr lang="fr-ca" sz="900" b="0" i="0" u="none" baseline="0" dirty="0"/>
              <a:t> </a:t>
            </a:r>
            <a:r>
              <a:rPr lang="fr-ca" sz="900" b="0" i="0" u="none" baseline="0" dirty="0" err="1"/>
              <a:t>sexual</a:t>
            </a:r>
            <a:r>
              <a:rPr lang="fr-ca" sz="900" b="0" i="0" u="none" baseline="0" dirty="0"/>
              <a:t> abuse </a:t>
            </a:r>
            <a:r>
              <a:rPr lang="fr-ca" sz="900" b="0" i="0" u="none" baseline="0" dirty="0" err="1"/>
              <a:t>disclosure</a:t>
            </a:r>
            <a:r>
              <a:rPr lang="fr-ca" sz="900" b="0" i="0" u="none" baseline="0" dirty="0"/>
              <a:t>: </a:t>
            </a:r>
            <a:r>
              <a:rPr lang="fr-ca" sz="900" b="0" i="0" u="none" baseline="0" dirty="0" err="1"/>
              <a:t>Considerations</a:t>
            </a:r>
            <a:r>
              <a:rPr lang="fr-ca" sz="900" b="0" i="0" u="none" baseline="0" dirty="0"/>
              <a:t> for </a:t>
            </a:r>
            <a:r>
              <a:rPr lang="fr-ca" sz="900" b="0" i="0" u="none" baseline="0" dirty="0" err="1"/>
              <a:t>child</a:t>
            </a:r>
            <a:r>
              <a:rPr lang="fr-ca" sz="900" b="0" i="0" u="none" baseline="0" dirty="0"/>
              <a:t> and adolescent mental </a:t>
            </a:r>
            <a:r>
              <a:rPr lang="fr-ca" sz="900" b="0" i="0" u="none" baseline="0" dirty="0" err="1"/>
              <a:t>health</a:t>
            </a:r>
            <a:r>
              <a:rPr lang="fr-ca" sz="900" b="0" i="0" u="none" baseline="0" dirty="0"/>
              <a:t>. Journal of the Canadian </a:t>
            </a:r>
            <a:r>
              <a:rPr lang="fr-ca" sz="900" b="0" i="0" u="none" baseline="0" dirty="0" err="1"/>
              <a:t>Academy</a:t>
            </a:r>
            <a:r>
              <a:rPr lang="fr-ca" sz="900" b="0" i="0" u="none" baseline="0" dirty="0"/>
              <a:t> of Child and Adolescent </a:t>
            </a:r>
            <a:r>
              <a:rPr lang="fr-ca" sz="900" b="0" i="0" u="none" baseline="0" dirty="0" err="1"/>
              <a:t>Psychiatry</a:t>
            </a:r>
            <a:r>
              <a:rPr lang="fr-ca" sz="900" b="0" i="0" u="none" baseline="0" dirty="0"/>
              <a:t>/Journal de </a:t>
            </a:r>
            <a:r>
              <a:rPr lang="fr-ca" sz="900" b="0" i="0" u="none" baseline="0" dirty="0" err="1"/>
              <a:t>lMAcadémie</a:t>
            </a:r>
            <a:r>
              <a:rPr lang="fr-ca" sz="900" b="0" i="0" u="none" baseline="0" dirty="0"/>
              <a:t> canadienne de psychiatrie de l'enfant et de l'adolescent, 19(1), 32–39.</a:t>
            </a:r>
          </a:p>
          <a:p>
            <a:pPr indent="457200" algn="l" rtl="0">
              <a:defRPr sz="1000">
                <a:solidFill>
                  <a:schemeClr val="accent3">
                    <a:lumOff val="11470"/>
                  </a:schemeClr>
                </a:solidFill>
              </a:defRPr>
            </a:pPr>
            <a:endParaRPr sz="900" dirty="0"/>
          </a:p>
          <a:p>
            <a:pPr indent="457200" algn="l" rtl="0">
              <a:defRPr sz="1000">
                <a:solidFill>
                  <a:schemeClr val="accent3">
                    <a:lumOff val="11470"/>
                  </a:schemeClr>
                </a:solidFill>
              </a:defRPr>
            </a:pPr>
            <a:r>
              <a:rPr lang="fr-ca" sz="900" b="0" i="0" u="none" baseline="0" dirty="0"/>
              <a:t>Bailey, C., Powell, M., &amp; Brubacher, S. P. (2017). The attrition of </a:t>
            </a:r>
            <a:r>
              <a:rPr lang="fr-ca" sz="900" b="0" i="0" u="none" baseline="0" dirty="0" err="1"/>
              <a:t>indigenous</a:t>
            </a:r>
            <a:r>
              <a:rPr lang="fr-ca" sz="900" b="0" i="0" u="none" baseline="0" dirty="0"/>
              <a:t> and non-</a:t>
            </a:r>
            <a:r>
              <a:rPr lang="fr-ca" sz="900" b="0" i="0" u="none" baseline="0" dirty="0" err="1"/>
              <a:t>indigenous</a:t>
            </a:r>
            <a:r>
              <a:rPr lang="fr-ca" sz="900" b="0" i="0" u="none" baseline="0" dirty="0"/>
              <a:t> </a:t>
            </a:r>
            <a:r>
              <a:rPr lang="fr-ca" sz="900" b="0" i="0" u="none" baseline="0" dirty="0" err="1"/>
              <a:t>child</a:t>
            </a:r>
            <a:r>
              <a:rPr lang="fr-ca" sz="900" b="0" i="0" u="none" baseline="0" dirty="0"/>
              <a:t> </a:t>
            </a:r>
            <a:r>
              <a:rPr lang="fr-ca" sz="900" b="0" i="0" u="none" baseline="0" dirty="0" err="1"/>
              <a:t>sexual</a:t>
            </a:r>
            <a:r>
              <a:rPr lang="fr-ca" sz="900" b="0" i="0" u="none" baseline="0" dirty="0"/>
              <a:t> abuse cases in </a:t>
            </a:r>
            <a:r>
              <a:rPr lang="fr-ca" sz="900" b="0" i="0" u="none" baseline="0" dirty="0" err="1"/>
              <a:t>two</a:t>
            </a:r>
            <a:r>
              <a:rPr lang="fr-ca" sz="900" b="0" i="0" u="none" baseline="0" dirty="0"/>
              <a:t> </a:t>
            </a:r>
            <a:r>
              <a:rPr lang="fr-ca" sz="900" b="0" i="0" u="none" baseline="0" dirty="0" err="1"/>
              <a:t>Australian</a:t>
            </a:r>
            <a:r>
              <a:rPr lang="fr-ca" sz="900" b="0" i="0" u="none" baseline="0" dirty="0"/>
              <a:t> </a:t>
            </a:r>
            <a:r>
              <a:rPr lang="fr-ca" sz="900" b="0" i="0" u="none" baseline="0" dirty="0" err="1"/>
              <a:t>jurisdictions</a:t>
            </a:r>
            <a:r>
              <a:rPr lang="fr-ca" sz="900" b="0" i="0" u="none" baseline="0" dirty="0"/>
              <a:t>. Psychology, Public Policy, and Law, 23(2), 178.</a:t>
            </a:r>
          </a:p>
          <a:p>
            <a:pPr indent="457200" algn="l" rtl="0">
              <a:defRPr sz="1000">
                <a:solidFill>
                  <a:schemeClr val="accent3">
                    <a:lumOff val="11470"/>
                  </a:schemeClr>
                </a:solidFill>
              </a:defRPr>
            </a:pPr>
            <a:endParaRPr sz="900" dirty="0"/>
          </a:p>
          <a:p>
            <a:pPr indent="457200" algn="l" rtl="0">
              <a:defRPr sz="1000">
                <a:solidFill>
                  <a:schemeClr val="accent3">
                    <a:lumOff val="11470"/>
                  </a:schemeClr>
                </a:solidFill>
              </a:defRPr>
            </a:pPr>
            <a:r>
              <a:rPr lang="fr-ca" sz="900" b="0" i="0" u="none" baseline="0" dirty="0"/>
              <a:t>Barber Rioja, V., &amp; Rosenfeld, B. (2018). </a:t>
            </a:r>
            <a:r>
              <a:rPr lang="fr-ca" sz="900" b="0" i="0" u="none" baseline="0" dirty="0" err="1"/>
              <a:t>Addressing</a:t>
            </a:r>
            <a:r>
              <a:rPr lang="fr-ca" sz="900" b="0" i="0" u="none" baseline="0" dirty="0"/>
              <a:t> </a:t>
            </a:r>
            <a:r>
              <a:rPr lang="fr-ca" sz="900" b="0" i="0" u="none" baseline="0" dirty="0" err="1"/>
              <a:t>linguistic</a:t>
            </a:r>
            <a:r>
              <a:rPr lang="fr-ca" sz="900" b="0" i="0" u="none" baseline="0" dirty="0"/>
              <a:t> and cultural </a:t>
            </a:r>
            <a:r>
              <a:rPr lang="fr-ca" sz="900" b="0" i="0" u="none" baseline="0" dirty="0" err="1"/>
              <a:t>differences</a:t>
            </a:r>
            <a:r>
              <a:rPr lang="fr-ca" sz="900" b="0" i="0" u="none" baseline="0" dirty="0"/>
              <a:t> in the </a:t>
            </a:r>
            <a:r>
              <a:rPr lang="fr-ca" sz="900" b="0" i="0" u="none" baseline="0" dirty="0" err="1"/>
              <a:t>forensic</a:t>
            </a:r>
            <a:r>
              <a:rPr lang="fr-ca" sz="900" b="0" i="0" u="none" baseline="0" dirty="0"/>
              <a:t> interview. International Journal of </a:t>
            </a:r>
            <a:r>
              <a:rPr lang="fr-ca" sz="900" b="0" i="0" u="none" baseline="0" dirty="0" err="1"/>
              <a:t>Forensic</a:t>
            </a:r>
            <a:r>
              <a:rPr lang="fr-ca" sz="900" b="0" i="0" u="none" baseline="0" dirty="0"/>
              <a:t> Mental Health, 17(4), 377-386.</a:t>
            </a:r>
          </a:p>
          <a:p>
            <a:pPr indent="457200" algn="l" rtl="0">
              <a:defRPr sz="1000">
                <a:solidFill>
                  <a:schemeClr val="accent3">
                    <a:lumOff val="11470"/>
                  </a:schemeClr>
                </a:solidFill>
              </a:defRPr>
            </a:pPr>
            <a:endParaRPr sz="900" dirty="0"/>
          </a:p>
          <a:p>
            <a:pPr indent="457200" algn="l" rtl="0">
              <a:defRPr sz="1000">
                <a:solidFill>
                  <a:schemeClr val="accent3">
                    <a:lumOff val="11470"/>
                  </a:schemeClr>
                </a:solidFill>
              </a:defRPr>
            </a:pPr>
            <a:r>
              <a:rPr lang="fr-ca" sz="900" b="0" i="0" u="none" baseline="0" dirty="0" err="1"/>
              <a:t>Benuto</a:t>
            </a:r>
            <a:r>
              <a:rPr lang="fr-ca" sz="900" b="0" i="0" u="none" baseline="0" dirty="0"/>
              <a:t>, L. T., &amp; Garrick, J. (2016). Cultural </a:t>
            </a:r>
            <a:r>
              <a:rPr lang="fr-ca" sz="900" b="0" i="0" u="none" baseline="0" dirty="0" err="1"/>
              <a:t>considerations</a:t>
            </a:r>
            <a:r>
              <a:rPr lang="fr-ca" sz="900" b="0" i="0" u="none" baseline="0" dirty="0"/>
              <a:t> in </a:t>
            </a:r>
            <a:r>
              <a:rPr lang="fr-ca" sz="900" b="0" i="0" u="none" baseline="0" dirty="0" err="1"/>
              <a:t>forensic</a:t>
            </a:r>
            <a:r>
              <a:rPr lang="fr-ca" sz="900" b="0" i="0" u="none" baseline="0" dirty="0"/>
              <a:t> </a:t>
            </a:r>
            <a:r>
              <a:rPr lang="fr-ca" sz="900" b="0" i="0" u="none" baseline="0" dirty="0" err="1"/>
              <a:t>interviewing</a:t>
            </a:r>
            <a:r>
              <a:rPr lang="fr-ca" sz="900" b="0" i="0" u="none" baseline="0" dirty="0"/>
              <a:t> of </a:t>
            </a:r>
            <a:r>
              <a:rPr lang="fr-ca" sz="900" b="0" i="0" u="none" baseline="0" dirty="0" err="1"/>
              <a:t>children</a:t>
            </a:r>
            <a:r>
              <a:rPr lang="fr-ca" sz="900" b="0" i="0" u="none" baseline="0" dirty="0"/>
              <a:t>. In </a:t>
            </a:r>
            <a:r>
              <a:rPr lang="fr-ca" sz="900" b="0" i="0" u="none" baseline="0" dirty="0" err="1"/>
              <a:t>Forensic</a:t>
            </a:r>
            <a:r>
              <a:rPr lang="fr-ca" sz="900" b="0" i="0" u="none" baseline="0" dirty="0"/>
              <a:t> interviews </a:t>
            </a:r>
            <a:r>
              <a:rPr lang="fr-ca" sz="900" b="0" i="0" u="none" baseline="0" dirty="0" err="1"/>
              <a:t>regarding</a:t>
            </a:r>
            <a:r>
              <a:rPr lang="fr-ca" sz="900" b="0" i="0" u="none" baseline="0" dirty="0"/>
              <a:t> </a:t>
            </a:r>
            <a:r>
              <a:rPr lang="fr-ca" sz="900" b="0" i="0" u="none" baseline="0" dirty="0" err="1"/>
              <a:t>child</a:t>
            </a:r>
            <a:r>
              <a:rPr lang="fr-ca" sz="900" b="0" i="0" u="none" baseline="0" dirty="0"/>
              <a:t> </a:t>
            </a:r>
            <a:r>
              <a:rPr lang="fr-ca" sz="900" b="0" i="0" u="none" baseline="0" dirty="0" err="1"/>
              <a:t>sexual</a:t>
            </a:r>
            <a:r>
              <a:rPr lang="fr-ca" sz="900" b="0" i="0" u="none" baseline="0" dirty="0"/>
              <a:t> abuse (pp. 351-364). Springer, Cham.</a:t>
            </a:r>
          </a:p>
          <a:p>
            <a:pPr algn="l" rtl="0">
              <a:defRPr sz="1000"/>
            </a:pPr>
            <a:endParaRPr sz="900" dirty="0"/>
          </a:p>
          <a:p>
            <a:pPr algn="l" rtl="0">
              <a:defRPr sz="1000">
                <a:solidFill>
                  <a:schemeClr val="accent3">
                    <a:lumOff val="11470"/>
                  </a:schemeClr>
                </a:solidFill>
              </a:defRPr>
            </a:pPr>
            <a:r>
              <a:rPr lang="fr-ca" sz="900" b="0" i="0" u="none" baseline="0" dirty="0" err="1"/>
              <a:t>Blackstock</a:t>
            </a:r>
            <a:r>
              <a:rPr lang="fr-ca" sz="900" b="0" i="0" u="none" baseline="0" dirty="0"/>
              <a:t>, C., </a:t>
            </a:r>
            <a:r>
              <a:rPr lang="fr-ca" sz="900" b="0" i="0" u="none" baseline="0" dirty="0" err="1"/>
              <a:t>Trocmé</a:t>
            </a:r>
            <a:r>
              <a:rPr lang="fr-ca" sz="900" b="0" i="0" u="none" baseline="0" dirty="0"/>
              <a:t>, N., &amp; Bennett, M. (2004). Child </a:t>
            </a:r>
            <a:r>
              <a:rPr lang="fr-ca" sz="900" b="0" i="0" u="none" baseline="0" dirty="0" err="1"/>
              <a:t>maltreatment</a:t>
            </a:r>
            <a:r>
              <a:rPr lang="fr-ca" sz="900" b="0" i="0" u="none" baseline="0" dirty="0"/>
              <a:t> investigations </a:t>
            </a:r>
            <a:r>
              <a:rPr lang="fr-ca" sz="900" b="0" i="0" u="none" baseline="0" dirty="0" err="1"/>
              <a:t>among</a:t>
            </a:r>
            <a:r>
              <a:rPr lang="fr-ca" sz="900" b="0" i="0" u="none" baseline="0" dirty="0"/>
              <a:t> </a:t>
            </a:r>
            <a:r>
              <a:rPr lang="fr-ca" sz="900" b="0" i="0" u="none" baseline="0" dirty="0" err="1"/>
              <a:t>Aboriginal</a:t>
            </a:r>
            <a:r>
              <a:rPr lang="fr-ca" sz="900" b="0" i="0" u="none" baseline="0" dirty="0"/>
              <a:t> and non-</a:t>
            </a:r>
            <a:r>
              <a:rPr lang="fr-ca" sz="900" b="0" i="0" u="none" baseline="0" dirty="0" err="1"/>
              <a:t>Aboriginal</a:t>
            </a:r>
            <a:r>
              <a:rPr lang="fr-ca" sz="900" b="0" i="0" u="none" baseline="0" dirty="0"/>
              <a:t> </a:t>
            </a:r>
            <a:r>
              <a:rPr lang="fr-ca" sz="900" b="0" i="0" u="none" baseline="0" dirty="0" err="1"/>
              <a:t>families</a:t>
            </a:r>
            <a:r>
              <a:rPr lang="fr-ca" sz="900" b="0" i="0" u="none" baseline="0" dirty="0"/>
              <a:t> in Canada. Violence </a:t>
            </a:r>
            <a:r>
              <a:rPr lang="fr-ca" sz="900" b="0" i="0" u="none" baseline="0" dirty="0" err="1"/>
              <a:t>against</a:t>
            </a:r>
            <a:r>
              <a:rPr lang="fr-ca" sz="900" b="0" i="0" u="none" baseline="0" dirty="0"/>
              <a:t> </a:t>
            </a:r>
            <a:r>
              <a:rPr lang="fr-ca" sz="900" b="0" i="0" u="none" baseline="0" dirty="0" err="1"/>
              <a:t>women</a:t>
            </a:r>
            <a:r>
              <a:rPr lang="fr-ca" sz="900" b="0" i="0" u="none" baseline="0" dirty="0"/>
              <a:t>, 10(8), 901–916.</a:t>
            </a:r>
          </a:p>
          <a:p>
            <a:pPr algn="l" rtl="0">
              <a:defRPr sz="1000">
                <a:solidFill>
                  <a:schemeClr val="accent3">
                    <a:lumOff val="11470"/>
                  </a:schemeClr>
                </a:solidFill>
              </a:defRPr>
            </a:pPr>
            <a:endParaRPr sz="900" dirty="0"/>
          </a:p>
          <a:p>
            <a:pPr algn="l" rtl="0">
              <a:defRPr sz="1000">
                <a:solidFill>
                  <a:schemeClr val="accent3">
                    <a:lumOff val="11470"/>
                  </a:schemeClr>
                </a:solidFill>
              </a:defRPr>
            </a:pPr>
            <a:r>
              <a:rPr lang="fr-ca" sz="900" b="0" i="0" u="none" baseline="0" dirty="0"/>
              <a:t>Bombay, A., Matheson, K., &amp; </a:t>
            </a:r>
            <a:r>
              <a:rPr lang="fr-ca" sz="900" b="0" i="0" u="none" baseline="0" dirty="0" err="1"/>
              <a:t>Anisman</a:t>
            </a:r>
            <a:r>
              <a:rPr lang="fr-ca" sz="900" b="0" i="0" u="none" baseline="0" dirty="0"/>
              <a:t>, H. (2009). </a:t>
            </a:r>
            <a:r>
              <a:rPr lang="fr-ca" sz="900" b="0" i="0" u="none" baseline="0" dirty="0" err="1"/>
              <a:t>Intergenerational</a:t>
            </a:r>
            <a:r>
              <a:rPr lang="fr-ca" sz="900" b="0" i="0" u="none" baseline="0" dirty="0"/>
              <a:t> trauma: Convergence of multiple </a:t>
            </a:r>
            <a:r>
              <a:rPr lang="fr-ca" sz="900" b="0" i="0" u="none" baseline="0" dirty="0" err="1"/>
              <a:t>processes</a:t>
            </a:r>
            <a:r>
              <a:rPr lang="fr-ca" sz="900" b="0" i="0" u="none" baseline="0" dirty="0"/>
              <a:t> </a:t>
            </a:r>
            <a:r>
              <a:rPr lang="fr-ca" sz="900" b="0" i="0" u="none" baseline="0" dirty="0" err="1"/>
              <a:t>among</a:t>
            </a:r>
            <a:r>
              <a:rPr lang="fr-ca" sz="900" b="0" i="0" u="none" baseline="0" dirty="0"/>
              <a:t> First Nations peoples in Canada. International Journal of </a:t>
            </a:r>
            <a:r>
              <a:rPr lang="fr-ca" sz="900" b="0" i="0" u="none" baseline="0" dirty="0" err="1"/>
              <a:t>Indigenous</a:t>
            </a:r>
            <a:r>
              <a:rPr lang="fr-ca" sz="900" b="0" i="0" u="none" baseline="0" dirty="0"/>
              <a:t> Health, 5(3), 6-47.</a:t>
            </a:r>
          </a:p>
          <a:p>
            <a:pPr indent="457200" algn="l" rtl="0">
              <a:defRPr sz="1000"/>
            </a:pPr>
            <a:endParaRPr sz="900" dirty="0"/>
          </a:p>
          <a:p>
            <a:pPr indent="457200" algn="l" rtl="0">
              <a:defRPr sz="1000">
                <a:solidFill>
                  <a:schemeClr val="accent3">
                    <a:lumOff val="11470"/>
                  </a:schemeClr>
                </a:solidFill>
              </a:defRPr>
            </a:pPr>
            <a:r>
              <a:rPr lang="fr-ca" sz="900" b="0" i="0" u="none" baseline="0" dirty="0" err="1"/>
              <a:t>Brokenleg</a:t>
            </a:r>
            <a:r>
              <a:rPr lang="fr-ca" sz="900" b="0" i="0" u="none" baseline="0" dirty="0"/>
              <a:t>, M. (2012). </a:t>
            </a:r>
            <a:r>
              <a:rPr lang="fr-ca" sz="900" b="0" i="0" u="none" baseline="0" dirty="0" err="1"/>
              <a:t>Transforming</a:t>
            </a:r>
            <a:r>
              <a:rPr lang="fr-ca" sz="900" b="0" i="0" u="none" baseline="0" dirty="0"/>
              <a:t> cultural trauma </a:t>
            </a:r>
            <a:r>
              <a:rPr lang="fr-ca" sz="900" b="0" i="0" u="none" baseline="0" dirty="0" err="1"/>
              <a:t>into</a:t>
            </a:r>
            <a:r>
              <a:rPr lang="fr-ca" sz="900" b="0" i="0" u="none" baseline="0" dirty="0"/>
              <a:t> </a:t>
            </a:r>
            <a:r>
              <a:rPr lang="fr-ca" sz="900" b="0" i="0" u="none" baseline="0" dirty="0" err="1"/>
              <a:t>resilience</a:t>
            </a:r>
            <a:r>
              <a:rPr lang="fr-ca" sz="900" b="0" i="0" u="none" baseline="0" dirty="0"/>
              <a:t>. </a:t>
            </a:r>
            <a:r>
              <a:rPr lang="fr-ca" sz="900" b="0" i="0" u="none" baseline="0" dirty="0" err="1"/>
              <a:t>Reclaiming</a:t>
            </a:r>
            <a:r>
              <a:rPr lang="fr-ca" sz="900" b="0" i="0" u="none" baseline="0" dirty="0"/>
              <a:t> </a:t>
            </a:r>
            <a:r>
              <a:rPr lang="fr-ca" sz="900" b="0" i="0" u="none" baseline="0" dirty="0" err="1"/>
              <a:t>children</a:t>
            </a:r>
            <a:r>
              <a:rPr lang="fr-ca" sz="900" b="0" i="0" u="none" baseline="0" dirty="0"/>
              <a:t> and </a:t>
            </a:r>
            <a:r>
              <a:rPr lang="fr-ca" sz="900" b="0" i="0" u="none" baseline="0" dirty="0" err="1"/>
              <a:t>youth</a:t>
            </a:r>
            <a:r>
              <a:rPr lang="fr-ca" sz="900" b="0" i="0" u="none" baseline="0" dirty="0"/>
              <a:t>, 21(3), 9.</a:t>
            </a:r>
          </a:p>
          <a:p>
            <a:pPr indent="457200" algn="l" rtl="0">
              <a:defRPr sz="1000">
                <a:solidFill>
                  <a:schemeClr val="accent3">
                    <a:lumOff val="11470"/>
                  </a:schemeClr>
                </a:solidFill>
              </a:defRPr>
            </a:pPr>
            <a:endParaRPr sz="900" dirty="0"/>
          </a:p>
          <a:p>
            <a:pPr indent="457200" algn="l" rtl="0">
              <a:defRPr sz="1000">
                <a:solidFill>
                  <a:schemeClr val="accent3">
                    <a:lumOff val="11470"/>
                  </a:schemeClr>
                </a:solidFill>
              </a:defRPr>
            </a:pPr>
            <a:r>
              <a:rPr lang="fr-ca" sz="900" b="0" i="0" u="none" baseline="0" dirty="0"/>
              <a:t>Brown, D., Walker, D., &amp; </a:t>
            </a:r>
            <a:r>
              <a:rPr lang="fr-ca" sz="900" b="0" i="0" u="none" baseline="0" dirty="0" err="1"/>
              <a:t>Godden</a:t>
            </a:r>
            <a:r>
              <a:rPr lang="fr-ca" sz="900" b="0" i="0" u="none" baseline="0" dirty="0"/>
              <a:t>, E. (2021). </a:t>
            </a:r>
            <a:r>
              <a:rPr lang="fr-ca" sz="900" b="0" i="0" u="none" baseline="0" dirty="0" err="1"/>
              <a:t>Tele-forensic</a:t>
            </a:r>
            <a:r>
              <a:rPr lang="fr-ca" sz="900" b="0" i="0" u="none" baseline="0" dirty="0"/>
              <a:t> </a:t>
            </a:r>
            <a:r>
              <a:rPr lang="fr-ca" sz="900" b="0" i="0" u="none" baseline="0" dirty="0" err="1"/>
              <a:t>interviewing</a:t>
            </a:r>
            <a:r>
              <a:rPr lang="fr-ca" sz="900" b="0" i="0" u="none" baseline="0" dirty="0"/>
              <a:t> to </a:t>
            </a:r>
            <a:r>
              <a:rPr lang="fr-ca" sz="900" b="0" i="0" u="none" baseline="0" dirty="0" err="1"/>
              <a:t>elicit</a:t>
            </a:r>
            <a:r>
              <a:rPr lang="fr-ca" sz="900" b="0" i="0" u="none" baseline="0" dirty="0"/>
              <a:t> </a:t>
            </a:r>
            <a:r>
              <a:rPr lang="fr-ca" sz="900" b="0" i="0" u="none" baseline="0" dirty="0" err="1"/>
              <a:t>children’s</a:t>
            </a:r>
            <a:r>
              <a:rPr lang="fr-ca" sz="900" b="0" i="0" u="none" baseline="0" dirty="0"/>
              <a:t> </a:t>
            </a:r>
            <a:r>
              <a:rPr lang="fr-ca" sz="900" b="0" i="0" u="none" baseline="0" dirty="0" err="1"/>
              <a:t>evidence</a:t>
            </a:r>
            <a:r>
              <a:rPr lang="fr-ca" sz="900" b="0" i="0" u="none" baseline="0" dirty="0"/>
              <a:t>—</a:t>
            </a:r>
            <a:r>
              <a:rPr lang="fr-ca" sz="900" b="0" i="0" u="none" baseline="0" dirty="0" err="1"/>
              <a:t>Benefits</a:t>
            </a:r>
            <a:r>
              <a:rPr lang="fr-ca" sz="900" b="0" i="0" u="none" baseline="0" dirty="0"/>
              <a:t>, </a:t>
            </a:r>
            <a:r>
              <a:rPr lang="fr-ca" sz="900" b="0" i="0" u="none" baseline="0" dirty="0" err="1"/>
              <a:t>risks</a:t>
            </a:r>
            <a:r>
              <a:rPr lang="fr-ca" sz="900" b="0" i="0" u="none" baseline="0" dirty="0"/>
              <a:t>, and </a:t>
            </a:r>
            <a:r>
              <a:rPr lang="fr-ca" sz="900" b="0" i="0" u="none" baseline="0" dirty="0" err="1"/>
              <a:t>practical</a:t>
            </a:r>
            <a:r>
              <a:rPr lang="fr-ca" sz="900" b="0" i="0" u="none" baseline="0" dirty="0"/>
              <a:t> </a:t>
            </a:r>
            <a:r>
              <a:rPr lang="fr-ca" sz="900" b="0" i="0" u="none" baseline="0" dirty="0" err="1"/>
              <a:t>considerations</a:t>
            </a:r>
            <a:r>
              <a:rPr lang="fr-ca" sz="900" b="0" i="0" u="none" baseline="0" dirty="0"/>
              <a:t>. Psychology, Public Policy, and Law, 27(1), 17.</a:t>
            </a:r>
          </a:p>
          <a:p>
            <a:pPr algn="l" rtl="0">
              <a:defRPr sz="1000"/>
            </a:pPr>
            <a:endParaRPr sz="900" dirty="0"/>
          </a:p>
          <a:p>
            <a:pPr algn="l" rtl="0">
              <a:defRPr sz="1000">
                <a:solidFill>
                  <a:schemeClr val="accent3">
                    <a:lumOff val="11470"/>
                  </a:schemeClr>
                </a:solidFill>
              </a:defRPr>
            </a:pPr>
            <a:r>
              <a:rPr lang="fr-ca" sz="900" b="0" i="0" u="none" baseline="0" dirty="0"/>
              <a:t>Davies, G. M., &amp; </a:t>
            </a:r>
            <a:r>
              <a:rPr lang="fr-ca" sz="900" b="0" i="0" u="none" baseline="0" dirty="0" err="1"/>
              <a:t>Westcott</a:t>
            </a:r>
            <a:r>
              <a:rPr lang="fr-ca" sz="900" b="0" i="0" u="none" baseline="0" dirty="0"/>
              <a:t>, H. L. (1999). </a:t>
            </a:r>
            <a:r>
              <a:rPr lang="fr-ca" sz="900" b="0" i="0" u="none" baseline="0" dirty="0" err="1"/>
              <a:t>Interviewing</a:t>
            </a:r>
            <a:r>
              <a:rPr lang="fr-ca" sz="900" b="0" i="0" u="none" baseline="0" dirty="0"/>
              <a:t> </a:t>
            </a:r>
            <a:r>
              <a:rPr lang="fr-ca" sz="900" b="0" i="0" u="none" baseline="0" dirty="0" err="1"/>
              <a:t>child</a:t>
            </a:r>
            <a:r>
              <a:rPr lang="fr-ca" sz="900" b="0" i="0" u="none" baseline="0" dirty="0"/>
              <a:t> </a:t>
            </a:r>
            <a:r>
              <a:rPr lang="fr-ca" sz="900" b="0" i="0" u="none" baseline="0" dirty="0" err="1"/>
              <a:t>witnesses</a:t>
            </a:r>
            <a:r>
              <a:rPr lang="fr-ca" sz="900" b="0" i="0" u="none" baseline="0" dirty="0"/>
              <a:t> </a:t>
            </a:r>
            <a:r>
              <a:rPr lang="fr-ca" sz="900" b="0" i="0" u="none" baseline="0" dirty="0" err="1"/>
              <a:t>under</a:t>
            </a:r>
            <a:r>
              <a:rPr lang="fr-ca" sz="900" b="0" i="0" u="none" baseline="0" dirty="0"/>
              <a:t> the </a:t>
            </a:r>
            <a:r>
              <a:rPr lang="fr-ca" sz="900" b="0" i="0" u="none" baseline="0" dirty="0" err="1"/>
              <a:t>Memorandum</a:t>
            </a:r>
            <a:r>
              <a:rPr lang="fr-ca" sz="900" b="0" i="0" u="none" baseline="0" dirty="0"/>
              <a:t> of Good Practice: A </a:t>
            </a:r>
            <a:r>
              <a:rPr lang="fr-ca" sz="900" b="0" i="0" u="none" baseline="0" dirty="0" err="1"/>
              <a:t>research</a:t>
            </a:r>
            <a:r>
              <a:rPr lang="fr-ca" sz="900" b="0" i="0" u="none" baseline="0" dirty="0"/>
              <a:t> </a:t>
            </a:r>
            <a:r>
              <a:rPr lang="fr-ca" sz="900" b="0" i="0" u="none" baseline="0" dirty="0" err="1"/>
              <a:t>review</a:t>
            </a:r>
            <a:r>
              <a:rPr lang="fr-ca" sz="900" b="0" i="0" u="none" baseline="0" dirty="0"/>
              <a:t> (Police Research </a:t>
            </a:r>
            <a:r>
              <a:rPr lang="fr-ca" sz="900" b="0" i="0" u="none" baseline="0" dirty="0" err="1"/>
              <a:t>Series</a:t>
            </a:r>
            <a:r>
              <a:rPr lang="fr-ca" sz="900" b="0" i="0" u="none" baseline="0" dirty="0"/>
              <a:t>, Paper 115). Extrait de : </a:t>
            </a:r>
            <a:r>
              <a:rPr lang="fr-ca" sz="900" b="0" i="0" u="sng" baseline="0" dirty="0">
                <a:uFill>
                  <a:solidFill>
                    <a:srgbClr val="0000FF"/>
                  </a:solidFill>
                </a:uFill>
                <a:hlinkClick r:id="rId2"/>
              </a:rPr>
              <a:t>http://lx.iriss.org.uk/sites/default/files/resources/040.%20Research%20Review%20of%20the%20Memorandum%20of%20Good%20Practice.pdf</a:t>
            </a:r>
          </a:p>
          <a:p>
            <a:pPr algn="l" rtl="0">
              <a:defRPr sz="1000">
                <a:solidFill>
                  <a:schemeClr val="accent3">
                    <a:lumOff val="11470"/>
                  </a:schemeClr>
                </a:solidFill>
              </a:defRPr>
            </a:pPr>
            <a:endParaRPr sz="900" u="sng" dirty="0">
              <a:uFill>
                <a:solidFill>
                  <a:srgbClr val="0000FF"/>
                </a:solidFill>
              </a:uFill>
              <a:hlinkClick r:id="rId2"/>
            </a:endParaRPr>
          </a:p>
          <a:p>
            <a:pPr algn="l" rtl="0">
              <a:defRPr sz="1000">
                <a:solidFill>
                  <a:schemeClr val="accent3">
                    <a:lumOff val="11470"/>
                  </a:schemeClr>
                </a:solidFill>
              </a:defRPr>
            </a:pPr>
            <a:r>
              <a:rPr lang="fr-ca" sz="900" b="0" i="0" u="none" baseline="0" dirty="0" err="1"/>
              <a:t>DeSouza</a:t>
            </a:r>
            <a:r>
              <a:rPr lang="fr-ca" sz="900" b="0" i="0" u="none" baseline="0" dirty="0"/>
              <a:t>, R. (2008). Wellness for all: the </a:t>
            </a:r>
            <a:r>
              <a:rPr lang="fr-ca" sz="900" b="0" i="0" u="none" baseline="0" dirty="0" err="1"/>
              <a:t>possibilities</a:t>
            </a:r>
            <a:r>
              <a:rPr lang="fr-ca" sz="900" b="0" i="0" u="none" baseline="0" dirty="0"/>
              <a:t> of cultural </a:t>
            </a:r>
            <a:r>
              <a:rPr lang="fr-ca" sz="900" b="0" i="0" u="none" baseline="0" dirty="0" err="1"/>
              <a:t>safety</a:t>
            </a:r>
            <a:r>
              <a:rPr lang="fr-ca" sz="900" b="0" i="0" u="none" baseline="0" dirty="0"/>
              <a:t> and cultural </a:t>
            </a:r>
            <a:r>
              <a:rPr lang="fr-ca" sz="900" b="0" i="0" u="none" baseline="0" dirty="0" err="1"/>
              <a:t>competence</a:t>
            </a:r>
            <a:r>
              <a:rPr lang="fr-ca" sz="900" b="0" i="0" u="none" baseline="0" dirty="0"/>
              <a:t> in New </a:t>
            </a:r>
            <a:r>
              <a:rPr lang="fr-ca" sz="900" b="0" i="0" u="none" baseline="0" dirty="0" err="1"/>
              <a:t>Zealand</a:t>
            </a:r>
            <a:r>
              <a:rPr lang="fr-ca" sz="900" b="0" i="0" u="none" baseline="0" dirty="0"/>
              <a:t>. Journal of Research in Nursing, 13(2), 125–135.</a:t>
            </a:r>
          </a:p>
          <a:p>
            <a:pPr algn="l" rtl="0">
              <a:defRPr sz="1000">
                <a:solidFill>
                  <a:schemeClr val="accent3">
                    <a:lumOff val="11470"/>
                  </a:schemeClr>
                </a:solidFill>
              </a:defRPr>
            </a:pPr>
            <a:endParaRPr sz="900" dirty="0"/>
          </a:p>
          <a:p>
            <a:pPr algn="l" rtl="0">
              <a:defRPr sz="1000">
                <a:solidFill>
                  <a:schemeClr val="accent3">
                    <a:lumOff val="11470"/>
                  </a:schemeClr>
                </a:solidFill>
              </a:defRPr>
            </a:pPr>
            <a:r>
              <a:rPr lang="fr-ca" sz="900" b="0" i="0" u="none" baseline="0" dirty="0" err="1"/>
              <a:t>Encyclopedia</a:t>
            </a:r>
            <a:r>
              <a:rPr lang="fr-ca" sz="900" b="0" i="0" u="none" baseline="0" dirty="0"/>
              <a:t> of Arkansas. (2020). James Albert Banks (1941-). Extrait de https://encyclopediaofarkansas.net/entries/james-albert-banks-4682/  </a:t>
            </a:r>
          </a:p>
          <a:p>
            <a:pPr algn="l" rtl="0">
              <a:defRPr sz="1000">
                <a:solidFill>
                  <a:schemeClr val="accent3">
                    <a:lumOff val="11470"/>
                  </a:schemeClr>
                </a:solidFill>
              </a:defRPr>
            </a:pPr>
            <a:endParaRPr sz="900" dirty="0"/>
          </a:p>
          <a:p>
            <a:pPr algn="l" rtl="0">
              <a:defRPr sz="1000">
                <a:solidFill>
                  <a:schemeClr val="accent3">
                    <a:lumOff val="11470"/>
                  </a:schemeClr>
                </a:solidFill>
              </a:defRPr>
            </a:pPr>
            <a:r>
              <a:rPr lang="fr-ca" sz="900" b="0" i="0" u="none" baseline="0" dirty="0"/>
              <a:t>Fontes, L. A. (2005). Child abuse and culture: Working </a:t>
            </a:r>
            <a:r>
              <a:rPr lang="fr-ca" sz="900" b="0" i="0" u="none" baseline="0" dirty="0" err="1"/>
              <a:t>with</a:t>
            </a:r>
            <a:r>
              <a:rPr lang="fr-ca" sz="900" b="0" i="0" u="none" baseline="0" dirty="0"/>
              <a:t> diverse </a:t>
            </a:r>
            <a:r>
              <a:rPr lang="fr-ca" sz="900" b="0" i="0" u="none" baseline="0" dirty="0" err="1"/>
              <a:t>families</a:t>
            </a:r>
            <a:r>
              <a:rPr lang="fr-ca" sz="900" b="0" i="0" u="none" baseline="0" dirty="0"/>
              <a:t>. New York, NY: The Guilford </a:t>
            </a:r>
            <a:r>
              <a:rPr lang="fr-ca" sz="900" b="0" i="0" u="none" baseline="0" dirty="0" err="1"/>
              <a:t>Press</a:t>
            </a:r>
            <a:r>
              <a:rPr lang="fr-ca" sz="900" b="0" i="0" u="none" baseline="0" dirty="0"/>
              <a:t>.</a:t>
            </a:r>
          </a:p>
          <a:p>
            <a:pPr algn="l" rtl="0">
              <a:defRPr sz="1000">
                <a:solidFill>
                  <a:schemeClr val="accent3">
                    <a:lumOff val="11470"/>
                  </a:schemeClr>
                </a:solidFill>
              </a:defRPr>
            </a:pPr>
            <a:endParaRPr sz="900" dirty="0"/>
          </a:p>
          <a:p>
            <a:pPr algn="l" rtl="0">
              <a:defRPr sz="1000"/>
            </a:pPr>
            <a:endParaRPr sz="900" dirty="0"/>
          </a:p>
          <a:p>
            <a:pPr algn="l" rtl="0">
              <a:defRPr sz="1000"/>
            </a:pPr>
            <a:endParaRPr sz="900" dirty="0"/>
          </a:p>
          <a:p>
            <a:pPr algn="l" rtl="0">
              <a:defRPr sz="1000"/>
            </a:pPr>
            <a:endParaRPr sz="900" dirty="0"/>
          </a:p>
          <a:p>
            <a:pPr algn="l" rtl="0">
              <a:defRPr sz="1000"/>
            </a:pPr>
            <a:endParaRPr sz="900" dirty="0"/>
          </a:p>
          <a:p>
            <a:pPr algn="l" rtl="0">
              <a:defRPr sz="1100"/>
            </a:pPr>
            <a:r>
              <a:rPr lang="fr-ca" sz="1050" b="0" i="0" u="none" baseline="0" dirty="0"/>
              <a:t>				</a:t>
            </a:r>
          </a:p>
          <a:p>
            <a:pPr algn="l" rtl="0">
              <a:defRPr sz="1100"/>
            </a:pPr>
            <a:r>
              <a:rPr lang="fr-ca" sz="1050" b="0" i="0" u="none" baseline="0" dirty="0"/>
              <a:t>			</a:t>
            </a:r>
          </a:p>
          <a:p>
            <a:pPr algn="l" rtl="0">
              <a:defRPr sz="1100"/>
            </a:pPr>
            <a:r>
              <a:rPr lang="fr-ca" sz="1050" b="0" i="0" u="none" baseline="0" dirty="0"/>
              <a:t>		</a:t>
            </a:r>
          </a:p>
          <a:p>
            <a:pPr algn="l" rtl="0">
              <a:defRPr sz="1100"/>
            </a:pPr>
            <a:r>
              <a:rPr lang="fr-ca" sz="1050" b="0" i="0" u="none" baseline="0" dirty="0"/>
              <a:t>				</a:t>
            </a:r>
          </a:p>
          <a:p>
            <a:pPr algn="l" rtl="0">
              <a:defRPr sz="1100"/>
            </a:pPr>
            <a:r>
              <a:rPr lang="fr-ca" sz="1050" b="0" i="0" u="none" baseline="0" dirty="0"/>
              <a:t>			</a:t>
            </a:r>
          </a:p>
          <a:p>
            <a:pPr algn="l" rtl="0">
              <a:defRPr sz="1100"/>
            </a:pPr>
            <a:r>
              <a:rPr lang="fr-ca" sz="1050" b="0" i="0" u="none" baseline="0" dirty="0"/>
              <a:t>		</a:t>
            </a:r>
          </a:p>
        </p:txBody>
      </p:sp>
      <p:sp>
        <p:nvSpPr>
          <p:cNvPr id="1106" name="Shape 1106"/>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57</a:t>
            </a:fld>
            <a:endParaRP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Shape 1108"/>
          <p:cNvSpPr>
            <a:spLocks noGrp="1"/>
          </p:cNvSpPr>
          <p:nvPr>
            <p:ph type="title"/>
          </p:nvPr>
        </p:nvSpPr>
        <p:spPr>
          <a:xfrm>
            <a:off x="311699" y="445025"/>
            <a:ext cx="8520602" cy="4496547"/>
          </a:xfrm>
          <a:prstGeom prst="rect">
            <a:avLst/>
          </a:prstGeom>
        </p:spPr>
        <p:txBody>
          <a:bodyPr/>
          <a:lstStyle/>
          <a:p>
            <a:pPr algn="l" rtl="0">
              <a:defRPr sz="1000">
                <a:solidFill>
                  <a:schemeClr val="accent3">
                    <a:lumOff val="11470"/>
                  </a:schemeClr>
                </a:solidFill>
              </a:defRPr>
            </a:pPr>
            <a:r>
              <a:rPr lang="fr-ca" b="0" i="0" u="none" baseline="0" dirty="0"/>
              <a:t>Fontes, L. A., &amp; Plummer, C. (2010). Cultural issues in </a:t>
            </a:r>
            <a:r>
              <a:rPr lang="fr-ca" b="0" i="0" u="none" baseline="0" dirty="0" err="1"/>
              <a:t>disclosures</a:t>
            </a:r>
            <a:r>
              <a:rPr lang="fr-ca" b="0" i="0" u="none" baseline="0" dirty="0"/>
              <a:t> of </a:t>
            </a:r>
            <a:r>
              <a:rPr lang="fr-ca" b="0" i="0" u="none" baseline="0" dirty="0" err="1"/>
              <a:t>child</a:t>
            </a:r>
            <a:r>
              <a:rPr lang="fr-ca" b="0" i="0" u="none" baseline="0" dirty="0"/>
              <a:t> </a:t>
            </a:r>
            <a:r>
              <a:rPr lang="fr-ca" b="0" i="0" u="none" baseline="0" dirty="0" err="1"/>
              <a:t>sexual</a:t>
            </a:r>
            <a:r>
              <a:rPr lang="fr-ca" b="0" i="0" u="none" baseline="0" dirty="0"/>
              <a:t> abuse. Journal of Child </a:t>
            </a:r>
            <a:r>
              <a:rPr lang="fr-ca" b="0" i="0" u="none" baseline="0" dirty="0" err="1"/>
              <a:t>Sexual</a:t>
            </a:r>
            <a:r>
              <a:rPr lang="fr-ca" b="0" i="0" u="none" baseline="0" dirty="0"/>
              <a:t> Abuse, 19(5), 491–518.</a:t>
            </a:r>
          </a:p>
          <a:p>
            <a:pPr algn="l" rtl="0">
              <a:defRPr sz="1000">
                <a:solidFill>
                  <a:schemeClr val="accent3">
                    <a:lumOff val="11470"/>
                  </a:schemeClr>
                </a:solidFill>
              </a:defRPr>
            </a:pPr>
            <a:endParaRPr dirty="0"/>
          </a:p>
          <a:p>
            <a:pPr algn="l" rtl="0">
              <a:defRPr sz="1000">
                <a:solidFill>
                  <a:schemeClr val="accent3">
                    <a:lumOff val="11470"/>
                  </a:schemeClr>
                </a:solidFill>
              </a:defRPr>
            </a:pPr>
            <a:r>
              <a:rPr lang="fr-ca" b="0" i="0" u="none" baseline="0" dirty="0" err="1"/>
              <a:t>Indigenous</a:t>
            </a:r>
            <a:r>
              <a:rPr lang="fr-ca" b="0" i="0" u="none" baseline="0" dirty="0"/>
              <a:t> </a:t>
            </a:r>
            <a:r>
              <a:rPr lang="fr-ca" b="0" i="0" u="none" baseline="0" dirty="0" err="1"/>
              <a:t>Corportate</a:t>
            </a:r>
            <a:r>
              <a:rPr lang="fr-ca" b="0" i="0" u="none" baseline="0" dirty="0"/>
              <a:t> Training Inc. (2022a). </a:t>
            </a:r>
            <a:r>
              <a:rPr lang="fr-ca" b="0" i="0" u="none" baseline="0" dirty="0" err="1"/>
              <a:t>Working</a:t>
            </a:r>
            <a:r>
              <a:rPr lang="fr-ca" b="0" i="0" u="none" baseline="0" dirty="0"/>
              <a:t> </a:t>
            </a:r>
            <a:r>
              <a:rPr lang="fr-ca" b="0" i="0" u="none" baseline="0" dirty="0" err="1"/>
              <a:t>effectively</a:t>
            </a:r>
            <a:r>
              <a:rPr lang="fr-ca" b="0" i="0" u="none" baseline="0" dirty="0"/>
              <a:t> </a:t>
            </a:r>
            <a:r>
              <a:rPr lang="fr-ca" b="0" i="0" u="none" baseline="0" dirty="0" err="1"/>
              <a:t>with</a:t>
            </a:r>
            <a:r>
              <a:rPr lang="fr-ca" b="0" i="0" u="none" baseline="0" dirty="0"/>
              <a:t> </a:t>
            </a:r>
            <a:r>
              <a:rPr lang="fr-ca" b="0" i="0" u="none" baseline="0" dirty="0" err="1"/>
              <a:t>indigenous</a:t>
            </a:r>
            <a:r>
              <a:rPr lang="fr-ca" b="0" i="0" u="none" baseline="0" dirty="0"/>
              <a:t> peoples. Extrait de https://www.ictinc.ca/blog/first-nation-talking-stick-protocol  </a:t>
            </a:r>
          </a:p>
          <a:p>
            <a:pPr algn="l" rtl="0">
              <a:defRPr sz="1000">
                <a:solidFill>
                  <a:schemeClr val="accent3">
                    <a:lumOff val="11470"/>
                  </a:schemeClr>
                </a:solidFill>
              </a:defRPr>
            </a:pPr>
            <a:endParaRPr dirty="0"/>
          </a:p>
          <a:p>
            <a:pPr algn="l" rtl="0">
              <a:defRPr sz="1000">
                <a:solidFill>
                  <a:schemeClr val="accent3">
                    <a:lumOff val="11470"/>
                  </a:schemeClr>
                </a:solidFill>
              </a:defRPr>
            </a:pPr>
            <a:r>
              <a:rPr lang="fr-ca" b="0" i="0" u="none" baseline="0" dirty="0"/>
              <a:t>Services aux Autochtones Canada. (2018). Le gouvernement du Canada et les dirigeants des Premières Nations, des Inuit et de la Nation métisse annoncent qu’un projet de loi élaboré conjointement sur les services à l’enfance et la famille autochtones sera déposé au début de 2019 [Communiqué de presse]. Extrait de https://www.canada.ca/fr/services-autochtones-canada/nouvelles/2018/11/le-gouvernement-du-canada-et-les-dirigeants-des-premieres-nations-des-inuit-et-de-la-nation-metisse-annoncent-quun-projet-de-loi-elabore-conjointem.html</a:t>
            </a:r>
          </a:p>
          <a:p>
            <a:pPr algn="l" rtl="0">
              <a:defRPr sz="1000">
                <a:solidFill>
                  <a:schemeClr val="accent3">
                    <a:lumOff val="11470"/>
                  </a:schemeClr>
                </a:solidFill>
              </a:defRPr>
            </a:pPr>
            <a:endParaRPr dirty="0"/>
          </a:p>
          <a:p>
            <a:pPr algn="l" rtl="0">
              <a:defRPr sz="1000">
                <a:solidFill>
                  <a:schemeClr val="accent3">
                    <a:lumOff val="11470"/>
                  </a:schemeClr>
                </a:solidFill>
              </a:defRPr>
            </a:pPr>
            <a:r>
              <a:rPr lang="fr-ca" b="0" i="0" u="none" baseline="0" dirty="0" err="1"/>
              <a:t>Korbin</a:t>
            </a:r>
            <a:r>
              <a:rPr lang="fr-ca" b="0" i="0" u="none" baseline="0" dirty="0"/>
              <a:t>, J. E. (2002). Culture and </a:t>
            </a:r>
            <a:r>
              <a:rPr lang="fr-ca" b="0" i="0" u="none" baseline="0" dirty="0" err="1"/>
              <a:t>child</a:t>
            </a:r>
            <a:r>
              <a:rPr lang="fr-ca" b="0" i="0" u="none" baseline="0" dirty="0"/>
              <a:t> </a:t>
            </a:r>
            <a:r>
              <a:rPr lang="fr-ca" b="0" i="0" u="none" baseline="0" dirty="0" err="1"/>
              <a:t>maltreatment</a:t>
            </a:r>
            <a:r>
              <a:rPr lang="fr-ca" b="0" i="0" u="none" baseline="0" dirty="0"/>
              <a:t>: Cultural </a:t>
            </a:r>
            <a:r>
              <a:rPr lang="fr-ca" b="0" i="0" u="none" baseline="0" dirty="0" err="1"/>
              <a:t>competence</a:t>
            </a:r>
            <a:r>
              <a:rPr lang="fr-ca" b="0" i="0" u="none" baseline="0" dirty="0"/>
              <a:t> and </a:t>
            </a:r>
            <a:r>
              <a:rPr lang="fr-ca" b="0" i="0" u="none" baseline="0" dirty="0" err="1"/>
              <a:t>beyond</a:t>
            </a:r>
            <a:r>
              <a:rPr lang="fr-ca" b="0" i="0" u="none" baseline="0" dirty="0"/>
              <a:t>. Child Abuse &amp; </a:t>
            </a:r>
            <a:r>
              <a:rPr lang="fr-ca" b="0" i="0" u="none" baseline="0" dirty="0" err="1"/>
              <a:t>Neglect</a:t>
            </a:r>
            <a:r>
              <a:rPr lang="fr-ca" b="0" i="0" u="none" baseline="0" dirty="0"/>
              <a:t>, 26(6–7), 637–644.</a:t>
            </a:r>
          </a:p>
          <a:p>
            <a:pPr algn="l" rtl="0">
              <a:defRPr sz="1000">
                <a:solidFill>
                  <a:schemeClr val="accent3">
                    <a:lumOff val="11470"/>
                  </a:schemeClr>
                </a:solidFill>
              </a:defRPr>
            </a:pPr>
            <a:endParaRPr dirty="0"/>
          </a:p>
          <a:p>
            <a:pPr algn="l" rtl="0">
              <a:defRPr sz="1000">
                <a:solidFill>
                  <a:schemeClr val="accent3">
                    <a:lumOff val="11470"/>
                  </a:schemeClr>
                </a:solidFill>
              </a:defRPr>
            </a:pPr>
            <a:r>
              <a:rPr lang="fr-ca" b="0" i="0" u="none" baseline="0" dirty="0" err="1"/>
              <a:t>Levenson</a:t>
            </a:r>
            <a:r>
              <a:rPr lang="fr-ca" b="0" i="0" u="none" baseline="0" dirty="0"/>
              <a:t>, J., &amp; </a:t>
            </a:r>
            <a:r>
              <a:rPr lang="fr-ca" b="0" i="0" u="none" baseline="0" dirty="0" err="1"/>
              <a:t>Levenson</a:t>
            </a:r>
            <a:r>
              <a:rPr lang="fr-ca" b="0" i="0" u="none" baseline="0" dirty="0"/>
              <a:t>, J. (2017). Social Work (New York): Trauma-</a:t>
            </a:r>
            <a:r>
              <a:rPr lang="fr-ca" b="0" i="0" u="none" baseline="0" dirty="0" err="1"/>
              <a:t>informed</a:t>
            </a:r>
            <a:r>
              <a:rPr lang="fr-ca" b="0" i="0" u="none" baseline="0" dirty="0"/>
              <a:t> social </a:t>
            </a:r>
            <a:r>
              <a:rPr lang="fr-ca" b="0" i="0" u="none" baseline="0" dirty="0" err="1"/>
              <a:t>work</a:t>
            </a:r>
            <a:r>
              <a:rPr lang="fr-ca" b="0" i="0" u="none" baseline="0" dirty="0"/>
              <a:t> practice. National Association of Social </a:t>
            </a:r>
            <a:r>
              <a:rPr lang="fr-ca" b="0" i="0" u="none" baseline="0" dirty="0" err="1"/>
              <a:t>Workers</a:t>
            </a:r>
            <a:r>
              <a:rPr lang="fr-ca" b="0" i="0" u="none" baseline="0" dirty="0"/>
              <a:t>. doi:10.1093 </a:t>
            </a:r>
          </a:p>
          <a:p>
            <a:pPr algn="l" rtl="0">
              <a:defRPr sz="1000">
                <a:solidFill>
                  <a:schemeClr val="accent3">
                    <a:lumOff val="11470"/>
                  </a:schemeClr>
                </a:solidFill>
              </a:defRPr>
            </a:pPr>
            <a:endParaRPr dirty="0"/>
          </a:p>
          <a:p>
            <a:pPr algn="l" rtl="0">
              <a:defRPr sz="1000">
                <a:solidFill>
                  <a:schemeClr val="accent3">
                    <a:lumOff val="11470"/>
                  </a:schemeClr>
                </a:solidFill>
              </a:defRPr>
            </a:pPr>
            <a:r>
              <a:rPr lang="fr-ca" b="0" i="0" u="none" baseline="0" dirty="0" err="1"/>
              <a:t>Goelitz,A</a:t>
            </a:r>
            <a:r>
              <a:rPr lang="fr-ca" b="0" i="0" u="none" baseline="0" dirty="0"/>
              <a:t>. (2020). </a:t>
            </a:r>
            <a:r>
              <a:rPr lang="fr-ca" b="0" i="0" u="none" baseline="0" dirty="0" err="1"/>
              <a:t>From</a:t>
            </a:r>
            <a:r>
              <a:rPr lang="fr-ca" b="0" i="0" u="none" baseline="0" dirty="0"/>
              <a:t> Trauma to Healing: A Social </a:t>
            </a:r>
            <a:r>
              <a:rPr lang="fr-ca" b="0" i="0" u="none" baseline="0" dirty="0" err="1"/>
              <a:t>Worker’s</a:t>
            </a:r>
            <a:r>
              <a:rPr lang="fr-ca" b="0" i="0" u="none" baseline="0" dirty="0"/>
              <a:t> Guide to </a:t>
            </a:r>
            <a:r>
              <a:rPr lang="fr-ca" b="0" i="0" u="none" baseline="0" dirty="0" err="1"/>
              <a:t>Working</a:t>
            </a:r>
            <a:r>
              <a:rPr lang="fr-ca" b="0" i="0" u="none" baseline="0" dirty="0"/>
              <a:t> </a:t>
            </a:r>
            <a:r>
              <a:rPr lang="fr-ca" b="0" i="0" u="none" baseline="0" dirty="0" err="1"/>
              <a:t>with</a:t>
            </a:r>
            <a:r>
              <a:rPr lang="fr-ca" b="0" i="0" u="none" baseline="0" dirty="0"/>
              <a:t> </a:t>
            </a:r>
            <a:r>
              <a:rPr lang="fr-ca" b="0" i="0" u="none" baseline="0" dirty="0" err="1"/>
              <a:t>Survivors</a:t>
            </a:r>
            <a:r>
              <a:rPr lang="fr-ca" b="0" i="0" u="none" baseline="0" dirty="0"/>
              <a:t>. 2nd Edition. New York, Routledge. </a:t>
            </a:r>
          </a:p>
          <a:p>
            <a:pPr algn="l" rtl="0">
              <a:defRPr sz="1000">
                <a:solidFill>
                  <a:schemeClr val="accent3">
                    <a:lumOff val="11470"/>
                  </a:schemeClr>
                </a:solidFill>
              </a:defRPr>
            </a:pPr>
            <a:endParaRPr dirty="0"/>
          </a:p>
          <a:p>
            <a:pPr algn="l" rtl="0">
              <a:defRPr sz="1000">
                <a:solidFill>
                  <a:schemeClr val="accent3">
                    <a:lumOff val="11470"/>
                  </a:schemeClr>
                </a:solidFill>
              </a:defRPr>
            </a:pPr>
            <a:r>
              <a:rPr lang="fr-ca" b="0" i="0" u="none" baseline="0" dirty="0"/>
              <a:t>Gouvernement du Canada. (2017). Ébauche de lignes directrices nationales pour les centres d’aide aux enfants et les centres d’aide </a:t>
            </a:r>
            <a:r>
              <a:rPr lang="fr-ca" dirty="0"/>
              <a:t>aux enfants et à la jeunesse au </a:t>
            </a:r>
            <a:r>
              <a:rPr lang="fr-ca" b="0" i="0" u="none" baseline="0" dirty="0"/>
              <a:t>Canada.</a:t>
            </a:r>
          </a:p>
          <a:p>
            <a:pPr algn="l" rtl="0">
              <a:defRPr sz="1000">
                <a:solidFill>
                  <a:schemeClr val="accent3">
                    <a:lumOff val="11470"/>
                  </a:schemeClr>
                </a:solidFill>
              </a:defRPr>
            </a:pPr>
            <a:endParaRPr dirty="0"/>
          </a:p>
          <a:p>
            <a:pPr algn="l" rtl="0">
              <a:defRPr sz="1000">
                <a:solidFill>
                  <a:schemeClr val="accent3">
                    <a:lumOff val="11470"/>
                  </a:schemeClr>
                </a:solidFill>
              </a:defRPr>
            </a:pPr>
            <a:r>
              <a:rPr lang="fr-ca" b="0" i="0" u="none" baseline="0" dirty="0"/>
              <a:t>Gouvernement du Canada. (2018). Le gouvernement du Canada et les dirigeants des Premières Nations, des Inuit et de la Nation métisse annoncent qu’un projet de loi élaboré conjointement sur les services à l’enfance et la famille autochtones sera déposé au début de 2019. Extrait de </a:t>
            </a:r>
            <a:r>
              <a:rPr lang="fr-ca" b="0" i="0" u="none" baseline="0" dirty="0">
                <a:uFill>
                  <a:solidFill>
                    <a:srgbClr val="0000FF"/>
                  </a:solidFill>
                </a:uFill>
                <a:hlinkClick r:id="rId2"/>
              </a:rPr>
              <a:t>https://www.canada.ca/fr/services-autochtones-canada/nouvelles/2018/11/le-gouvernement-du-canada-et-les-dirigeants-des-premieres-nations-des-inuit-et-de-la-nation-metisse-annoncent-quun-projet-de-loi-elabore-conjointem.html</a:t>
            </a:r>
          </a:p>
          <a:p>
            <a:pPr algn="l" rtl="0">
              <a:defRPr sz="1000">
                <a:solidFill>
                  <a:schemeClr val="accent3">
                    <a:lumOff val="11470"/>
                  </a:schemeClr>
                </a:solidFill>
              </a:defRPr>
            </a:pPr>
            <a:endParaRPr u="sng" dirty="0">
              <a:uFill>
                <a:solidFill>
                  <a:srgbClr val="0000FF"/>
                </a:solidFill>
              </a:uFill>
              <a:hlinkClick r:id="rId2"/>
            </a:endParaRPr>
          </a:p>
          <a:p>
            <a:pPr algn="l" rtl="0">
              <a:defRPr sz="1000">
                <a:solidFill>
                  <a:schemeClr val="accent3">
                    <a:lumOff val="11470"/>
                  </a:schemeClr>
                </a:solidFill>
              </a:defRPr>
            </a:pPr>
            <a:r>
              <a:rPr lang="fr-ca" b="0" i="0" u="none" baseline="0" dirty="0"/>
              <a:t>Google Advanced Images </a:t>
            </a:r>
            <a:r>
              <a:rPr lang="fr-ca" b="0" i="0" u="none" baseline="0" dirty="0" err="1"/>
              <a:t>Search</a:t>
            </a:r>
            <a:r>
              <a:rPr lang="fr-ca" b="0" i="0" u="none" baseline="0" dirty="0"/>
              <a:t> (2018). Usage </a:t>
            </a:r>
            <a:r>
              <a:rPr lang="fr-ca" b="0" i="0" u="none" baseline="0" dirty="0" err="1"/>
              <a:t>rights</a:t>
            </a:r>
            <a:r>
              <a:rPr lang="fr-ca" b="0" i="0" u="none" baseline="0" dirty="0"/>
              <a:t>: free to use, </a:t>
            </a:r>
            <a:r>
              <a:rPr lang="fr-ca" b="0" i="0" u="none" baseline="0" dirty="0" err="1"/>
              <a:t>share</a:t>
            </a:r>
            <a:r>
              <a:rPr lang="fr-ca" b="0" i="0" u="none" baseline="0" dirty="0"/>
              <a:t> or </a:t>
            </a:r>
            <a:r>
              <a:rPr lang="fr-ca" b="0" i="0" u="none" baseline="0" dirty="0" err="1"/>
              <a:t>modify</a:t>
            </a:r>
            <a:r>
              <a:rPr lang="fr-ca" b="0" i="0" u="none" baseline="0" dirty="0"/>
              <a:t>, </a:t>
            </a:r>
            <a:r>
              <a:rPr lang="fr-ca" b="0" i="0" u="none" baseline="0" dirty="0" err="1"/>
              <a:t>even</a:t>
            </a:r>
            <a:r>
              <a:rPr lang="fr-ca" b="0" i="0" u="none" baseline="0" dirty="0"/>
              <a:t> </a:t>
            </a:r>
            <a:r>
              <a:rPr lang="fr-ca" b="0" i="0" u="none" baseline="0" dirty="0" err="1"/>
              <a:t>commercially</a:t>
            </a:r>
            <a:r>
              <a:rPr lang="fr-ca" b="0" i="0" u="none" baseline="0" dirty="0"/>
              <a:t>. Extrait du site :</a:t>
            </a:r>
          </a:p>
          <a:p>
            <a:pPr algn="l" rtl="0">
              <a:defRPr sz="1000">
                <a:solidFill>
                  <a:schemeClr val="accent3">
                    <a:lumOff val="11470"/>
                  </a:schemeClr>
                </a:solidFill>
              </a:defRPr>
            </a:pPr>
            <a:endParaRPr dirty="0"/>
          </a:p>
          <a:p>
            <a:pPr algn="l" rtl="0">
              <a:defRPr sz="900">
                <a:solidFill>
                  <a:schemeClr val="accent3">
                    <a:lumOff val="11470"/>
                  </a:schemeClr>
                </a:solidFill>
              </a:defRPr>
            </a:pPr>
            <a:r>
              <a:rPr lang="fr-ca" b="0" i="0" u="sng" baseline="0" dirty="0">
                <a:uFill>
                  <a:solidFill>
                    <a:srgbClr val="0000FF"/>
                  </a:solidFill>
                </a:uFill>
                <a:hlinkClick r:id="rId3"/>
              </a:rPr>
              <a:t>https://www.google.com/search?as_st=y&amp;tbm=isch&amp;as_q=boy+girl+image&amp;as_epq=&amp;as_oq=&amp;as_eq=&amp;cr=&amp;as_sitesearch=&amp;safe=images&amp;tbs=sur:fmc</a:t>
            </a:r>
          </a:p>
        </p:txBody>
      </p:sp>
      <p:sp>
        <p:nvSpPr>
          <p:cNvPr id="1109" name="Shape 1109"/>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58</a:t>
            </a:fld>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Shape 1111"/>
          <p:cNvSpPr>
            <a:spLocks noGrp="1"/>
          </p:cNvSpPr>
          <p:nvPr>
            <p:ph type="title"/>
          </p:nvPr>
        </p:nvSpPr>
        <p:spPr>
          <a:xfrm>
            <a:off x="311699" y="445025"/>
            <a:ext cx="8520602" cy="4441441"/>
          </a:xfrm>
          <a:prstGeom prst="rect">
            <a:avLst/>
          </a:prstGeom>
        </p:spPr>
        <p:txBody>
          <a:bodyPr/>
          <a:lstStyle/>
          <a:p>
            <a:pPr algn="l" defTabSz="850391" rtl="0">
              <a:defRPr sz="800">
                <a:solidFill>
                  <a:schemeClr val="accent3">
                    <a:lumOff val="11470"/>
                  </a:schemeClr>
                </a:solidFill>
              </a:defRPr>
            </a:pPr>
            <a:endParaRPr/>
          </a:p>
          <a:p>
            <a:pPr algn="l" defTabSz="850391" rtl="0">
              <a:defRPr sz="800">
                <a:solidFill>
                  <a:schemeClr val="accent3">
                    <a:lumOff val="11470"/>
                  </a:schemeClr>
                </a:solidFill>
              </a:defRPr>
            </a:pPr>
            <a:r>
              <a:rPr lang="fr-ca" b="0" i="0" u="none" baseline="0"/>
              <a:t>https://www.google.com/search?as_st=y&amp;tbm=isch&amp;as_q=british+columbi+map&amp;as_epq=&amp;as_oq=&amp;as_eq=&amp;cr=&amp;as_sitesearch=&amp;safe=images&amp;tbs=sur:fmc</a:t>
            </a:r>
          </a:p>
          <a:p>
            <a:pPr algn="l" defTabSz="850391" rtl="0">
              <a:defRPr sz="800">
                <a:solidFill>
                  <a:schemeClr val="accent3">
                    <a:lumOff val="11470"/>
                  </a:schemeClr>
                </a:solidFill>
              </a:defRPr>
            </a:pPr>
            <a:endParaRPr/>
          </a:p>
          <a:p>
            <a:pPr algn="l" defTabSz="850391" rtl="0">
              <a:defRPr sz="800">
                <a:solidFill>
                  <a:schemeClr val="accent3">
                    <a:lumOff val="11470"/>
                  </a:schemeClr>
                </a:solidFill>
              </a:defRPr>
            </a:pPr>
            <a:r>
              <a:rPr lang="fr-ca" b="0" i="0" u="none" baseline="0"/>
              <a:t>https://www.google.com/search?as_st=y&amp;tbm=isch&amp;as_q=canada+map&amp;as_epq=&amp;as_oq=&amp;as_eq=&amp;cr=&amp;as_sitesearch=&amp;safe=images&amp;tbs=sur:fmc</a:t>
            </a:r>
          </a:p>
          <a:p>
            <a:pPr algn="l" defTabSz="850391" rtl="0">
              <a:defRPr sz="800">
                <a:solidFill>
                  <a:schemeClr val="accent3">
                    <a:lumOff val="11470"/>
                  </a:schemeClr>
                </a:solidFill>
              </a:defRPr>
            </a:pPr>
            <a:endParaRPr/>
          </a:p>
          <a:p>
            <a:pPr algn="l" defTabSz="850391" rtl="0">
              <a:defRPr sz="800" u="sng">
                <a:solidFill>
                  <a:schemeClr val="accent3">
                    <a:lumOff val="11470"/>
                  </a:schemeClr>
                </a:solidFill>
                <a:uFill>
                  <a:solidFill>
                    <a:schemeClr val="accent5"/>
                  </a:solidFill>
                </a:uFill>
                <a:latin typeface="Times New Roman"/>
                <a:ea typeface="Times New Roman"/>
                <a:cs typeface="Times New Roman"/>
                <a:sym typeface="Times New Roman"/>
              </a:defRPr>
            </a:pPr>
            <a:r>
              <a:rPr lang="fr-ca" b="0" i="0" u="none" baseline="0">
                <a:uFill>
                  <a:solidFill>
                    <a:srgbClr val="0000FF"/>
                  </a:solidFill>
                </a:uFill>
                <a:hlinkClick r:id="rId2"/>
              </a:rPr>
              <a:t>https://www.google.com/search?as_st=y&amp;tbm=isch&amp;as_q=support+child&amp;as_epq=&amp;as_oq=&amp;as_eq=&amp;cr=&amp;as_sitesearch=&amp;safe=images&amp;tbs=sur:fmc</a:t>
            </a:r>
          </a:p>
          <a:p>
            <a:pPr algn="l" defTabSz="850391" rtl="0">
              <a:defRPr sz="800">
                <a:solidFill>
                  <a:schemeClr val="accent3">
                    <a:lumOff val="11470"/>
                  </a:schemeClr>
                </a:solidFill>
                <a:latin typeface="Times New Roman"/>
                <a:ea typeface="Times New Roman"/>
                <a:cs typeface="Times New Roman"/>
                <a:sym typeface="Times New Roman"/>
              </a:defRPr>
            </a:pPr>
            <a:endParaRPr>
              <a:uFill>
                <a:solidFill>
                  <a:srgbClr val="0000FF"/>
                </a:solidFill>
              </a:uFill>
              <a:hlinkClick r:id="rId2"/>
            </a:endParaRPr>
          </a:p>
          <a:p>
            <a:pPr algn="l" defTabSz="850391" rtl="0">
              <a:defRPr sz="800">
                <a:solidFill>
                  <a:schemeClr val="accent3">
                    <a:lumOff val="11470"/>
                  </a:schemeClr>
                </a:solidFill>
                <a:latin typeface="Times New Roman"/>
                <a:ea typeface="Times New Roman"/>
                <a:cs typeface="Times New Roman"/>
                <a:sym typeface="Times New Roman"/>
              </a:defRPr>
            </a:pPr>
            <a:r>
              <a:rPr lang="fr-ca" b="0" i="0" u="none" baseline="0"/>
              <a:t>Image extraite du site : https://www.continued.com/early-childhood-education/ask-the-experts/what-is-culture-23709</a:t>
            </a:r>
          </a:p>
          <a:p>
            <a:pPr algn="l" defTabSz="850391" rtl="0">
              <a:defRPr sz="800">
                <a:solidFill>
                  <a:schemeClr val="accent3">
                    <a:lumOff val="11470"/>
                  </a:schemeClr>
                </a:solidFill>
              </a:defRPr>
            </a:pPr>
            <a:endParaRPr/>
          </a:p>
          <a:p>
            <a:pPr algn="l" defTabSz="850391" rtl="0">
              <a:defRPr sz="800">
                <a:solidFill>
                  <a:schemeClr val="accent3">
                    <a:lumOff val="11470"/>
                  </a:schemeClr>
                </a:solidFill>
              </a:defRPr>
            </a:pPr>
            <a:r>
              <a:rPr lang="fr-ca" b="0" i="0" u="none" baseline="0"/>
              <a:t>https://www.google.com/search?as_st=y&amp;tbm=isch&amp;as_q=culture&amp;as_epq=&amp;as_oq=&amp;as_eq=&amp;cr=&amp;as_sitesearch=&amp;safe=images&amp;tbs=sur:fmc</a:t>
            </a:r>
          </a:p>
          <a:p>
            <a:pPr algn="l" defTabSz="850391" rtl="0">
              <a:defRPr sz="800">
                <a:solidFill>
                  <a:schemeClr val="accent3">
                    <a:lumOff val="11470"/>
                  </a:schemeClr>
                </a:solidFill>
              </a:defRPr>
            </a:pPr>
            <a:endParaRPr/>
          </a:p>
          <a:p>
            <a:pPr algn="l" defTabSz="850391" rtl="0">
              <a:defRPr sz="800">
                <a:solidFill>
                  <a:schemeClr val="accent3">
                    <a:lumOff val="11470"/>
                  </a:schemeClr>
                </a:solidFill>
              </a:defRPr>
            </a:pPr>
            <a:r>
              <a:rPr lang="fr-ca" b="0" i="0" u="none" baseline="0"/>
              <a:t>https://www.google.com/search?as_st=y&amp;tbm=isch&amp;as_q=holding+hands&amp;as_epq=&amp;as_oq=&amp;as_eq=&amp;cr=&amp;as_sitesearch=&amp;safe=images&amp;tbs=sur:fmc</a:t>
            </a:r>
          </a:p>
          <a:p>
            <a:pPr algn="l" defTabSz="850391" rtl="0">
              <a:defRPr sz="800">
                <a:solidFill>
                  <a:schemeClr val="accent3">
                    <a:lumOff val="11470"/>
                  </a:schemeClr>
                </a:solidFill>
              </a:defRPr>
            </a:pPr>
            <a:endParaRPr/>
          </a:p>
          <a:p>
            <a:pPr algn="l" defTabSz="850391" rtl="0">
              <a:defRPr sz="800" u="sng">
                <a:solidFill>
                  <a:schemeClr val="accent3">
                    <a:lumOff val="11470"/>
                  </a:schemeClr>
                </a:solidFill>
                <a:uFill>
                  <a:solidFill>
                    <a:schemeClr val="accent5"/>
                  </a:solidFill>
                </a:uFill>
              </a:defRPr>
            </a:pPr>
            <a:r>
              <a:rPr lang="fr-ca" b="0" i="0" u="none" baseline="0">
                <a:uFill>
                  <a:solidFill>
                    <a:srgbClr val="0000FF"/>
                  </a:solidFill>
                </a:uFill>
                <a:hlinkClick r:id="rId3"/>
              </a:rPr>
              <a:t>https://www.google.com/search?as_st=y&amp;tbm=isch&amp;as_q=police+officer&amp;as_epq=&amp;as_oq=&amp;as_eq=&amp;cr=&amp;as_sitesearch=&amp;safe=images&amp;tbs=sur:fmc</a:t>
            </a:r>
          </a:p>
          <a:p>
            <a:pPr algn="l" defTabSz="850391" rtl="0">
              <a:defRPr sz="800">
                <a:solidFill>
                  <a:schemeClr val="accent3">
                    <a:lumOff val="11470"/>
                  </a:schemeClr>
                </a:solidFill>
              </a:defRPr>
            </a:pPr>
            <a:endParaRPr>
              <a:uFill>
                <a:solidFill>
                  <a:srgbClr val="0000FF"/>
                </a:solidFill>
              </a:uFill>
              <a:hlinkClick r:id="rId3"/>
            </a:endParaRPr>
          </a:p>
          <a:p>
            <a:pPr algn="l" defTabSz="850391" rtl="0">
              <a:defRPr sz="800">
                <a:solidFill>
                  <a:schemeClr val="accent3">
                    <a:lumOff val="11470"/>
                  </a:schemeClr>
                </a:solidFill>
              </a:defRPr>
            </a:pPr>
            <a:r>
              <a:rPr lang="fr-ca" b="0" i="0" u="none" baseline="0"/>
              <a:t>https://www.google.com/search?as_st=y&amp;tbm=isch&amp;as_q=rcmp&amp;as_epq=&amp;as_oq=&amp;as_eq=&amp;cr=&amp;as_sitesearch=&amp;safe=images&amp;tbs=sur:fmc</a:t>
            </a:r>
          </a:p>
          <a:p>
            <a:pPr algn="l" defTabSz="850391" rtl="0">
              <a:defRPr sz="800">
                <a:solidFill>
                  <a:schemeClr val="accent3">
                    <a:lumOff val="11470"/>
                  </a:schemeClr>
                </a:solidFill>
              </a:defRPr>
            </a:pPr>
            <a:endParaRPr/>
          </a:p>
          <a:p>
            <a:pPr algn="l" defTabSz="850391" rtl="0">
              <a:defRPr sz="800">
                <a:solidFill>
                  <a:schemeClr val="accent3">
                    <a:lumOff val="11470"/>
                  </a:schemeClr>
                </a:solidFill>
              </a:defRPr>
            </a:pPr>
            <a:r>
              <a:rPr lang="fr-ca" b="0" i="0" u="none" baseline="0"/>
              <a:t>https://www.google.com/search?as_st=y&amp;tbm=isch&amp;as_q=child+shadow+&amp;as_epq=&amp;as_oq=&amp;as_eq=&amp;cr=&amp;as_sitesearch=&amp;safe=images&amp;tbs=sur:fmcsur:fmc</a:t>
            </a:r>
          </a:p>
          <a:p>
            <a:pPr algn="l" defTabSz="850391" rtl="0">
              <a:defRPr sz="800">
                <a:solidFill>
                  <a:schemeClr val="accent3">
                    <a:lumOff val="11470"/>
                  </a:schemeClr>
                </a:solidFill>
              </a:defRPr>
            </a:pPr>
            <a:endParaRPr/>
          </a:p>
          <a:p>
            <a:pPr algn="l" defTabSz="850391" rtl="0">
              <a:defRPr sz="800">
                <a:solidFill>
                  <a:schemeClr val="accent3">
                    <a:lumOff val="11470"/>
                  </a:schemeClr>
                </a:solidFill>
              </a:defRPr>
            </a:pPr>
            <a:r>
              <a:rPr lang="fr-ca" b="0" i="0" u="none" baseline="0"/>
              <a:t>https://www.google.com/search?as_st=y&amp;tbm=isch&amp;as_q=support+child&amp;as_epq=&amp;as_oq=&amp;as_eq=&amp;cr=&amp;as_sitesearch=&amp;safe=images&amp;tbs=sur:fmc</a:t>
            </a:r>
          </a:p>
          <a:p>
            <a:pPr algn="l" defTabSz="850391" rtl="0">
              <a:defRPr sz="800">
                <a:solidFill>
                  <a:schemeClr val="accent3">
                    <a:lumOff val="11470"/>
                  </a:schemeClr>
                </a:solidFill>
              </a:defRPr>
            </a:pPr>
            <a:endParaRPr/>
          </a:p>
          <a:p>
            <a:pPr algn="l" defTabSz="850391" rtl="0">
              <a:defRPr sz="800">
                <a:solidFill>
                  <a:schemeClr val="accent3">
                    <a:lumOff val="11470"/>
                  </a:schemeClr>
                </a:solidFill>
              </a:defRPr>
            </a:pPr>
            <a:r>
              <a:rPr lang="fr-ca" b="0" i="0" u="none" baseline="0"/>
              <a:t>https://www.google.com/search?as_st=y&amp;tbm=isch&amp;as_q=turmoil&amp;as_epq=&amp;as_oq=&amp;as_eq=&amp;cr=&amp;as_sitesearch=&amp;safe=images&amp;tbs=sur:fmc</a:t>
            </a:r>
          </a:p>
          <a:p>
            <a:pPr algn="l" defTabSz="850391" rtl="0">
              <a:defRPr sz="800">
                <a:solidFill>
                  <a:schemeClr val="accent3">
                    <a:lumOff val="11470"/>
                  </a:schemeClr>
                </a:solidFill>
              </a:defRPr>
            </a:pPr>
            <a:endParaRPr/>
          </a:p>
          <a:p>
            <a:pPr algn="l" defTabSz="850391" rtl="0">
              <a:defRPr sz="800" u="sng">
                <a:solidFill>
                  <a:schemeClr val="accent3">
                    <a:lumOff val="11470"/>
                  </a:schemeClr>
                </a:solidFill>
                <a:uFill>
                  <a:solidFill>
                    <a:schemeClr val="accent5"/>
                  </a:solidFill>
                </a:uFill>
              </a:defRPr>
            </a:pPr>
            <a:r>
              <a:rPr lang="fr-ca" b="0" i="0" u="none" baseline="0">
                <a:uFill>
                  <a:solidFill>
                    <a:srgbClr val="0000FF"/>
                  </a:solidFill>
                </a:uFill>
                <a:hlinkClick r:id="rId4"/>
              </a:rPr>
              <a:t>https://www.google.com/search?as_st=y&amp;tbm=isch&amp;as_q=youth+street&amp;as_epq=&amp;as_oq=&amp;as_eq=&amp;cr=&amp;as_sitesearch=&amp;safe=images&amp;tbs=sur:fmc</a:t>
            </a:r>
          </a:p>
          <a:p>
            <a:pPr algn="l" defTabSz="850391" rtl="0">
              <a:defRPr sz="900">
                <a:solidFill>
                  <a:schemeClr val="accent3">
                    <a:lumOff val="11470"/>
                  </a:schemeClr>
                </a:solidFill>
              </a:defRPr>
            </a:pPr>
            <a:endParaRPr>
              <a:uFill>
                <a:solidFill>
                  <a:srgbClr val="0000FF"/>
                </a:solidFill>
              </a:uFill>
              <a:hlinkClick r:id="rId4"/>
            </a:endParaRPr>
          </a:p>
          <a:p>
            <a:pPr algn="l" defTabSz="850391" rtl="0">
              <a:defRPr sz="900">
                <a:solidFill>
                  <a:schemeClr val="accent3">
                    <a:lumOff val="11470"/>
                  </a:schemeClr>
                </a:solidFill>
              </a:defRPr>
            </a:pPr>
            <a:r>
              <a:rPr lang="fr-ca" b="0" i="0" u="none" baseline="0"/>
              <a:t>Magnusson, M., Ernberg, E., Landström, S., &amp; Akehurst, L. (2020). Forensic interviewers’ experiences of interviewing children of different ages. Psychology, Crime &amp; Law, 26(10), 967-989.</a:t>
            </a:r>
          </a:p>
          <a:p>
            <a:pPr algn="l" defTabSz="850391" rtl="0">
              <a:defRPr sz="900">
                <a:solidFill>
                  <a:schemeClr val="accent3">
                    <a:lumOff val="11470"/>
                  </a:schemeClr>
                </a:solidFill>
              </a:defRPr>
            </a:pPr>
            <a:endParaRPr/>
          </a:p>
          <a:p>
            <a:pPr algn="l" defTabSz="850391" rtl="0">
              <a:defRPr sz="900">
                <a:solidFill>
                  <a:schemeClr val="accent3">
                    <a:lumOff val="11470"/>
                  </a:schemeClr>
                </a:solidFill>
              </a:defRPr>
            </a:pPr>
            <a:r>
              <a:rPr lang="fr-ca" b="0" i="0" u="none" baseline="0"/>
              <a:t>Malatzky, C., Nixon, R., Mitchell, O., &amp; Bourke, L. (2018). Prioritising the cultural inclusivity of a rural mainstream health service for first nations australians: An analysis of discourse and power. Health Sociology Review, 27(3), 248–262. doi:10.1080/14461242.2018.1474720</a:t>
            </a:r>
          </a:p>
          <a:p>
            <a:pPr algn="l" defTabSz="850391" rtl="0">
              <a:defRPr sz="900">
                <a:solidFill>
                  <a:schemeClr val="accent3">
                    <a:lumOff val="11470"/>
                  </a:schemeClr>
                </a:solidFill>
              </a:defRPr>
            </a:pPr>
            <a:endParaRPr/>
          </a:p>
          <a:p>
            <a:pPr algn="l" defTabSz="850391" rtl="0">
              <a:defRPr sz="900">
                <a:solidFill>
                  <a:schemeClr val="accent3">
                    <a:lumOff val="11470"/>
                  </a:schemeClr>
                </a:solidFill>
              </a:defRPr>
            </a:pPr>
            <a:r>
              <a:rPr lang="fr-ca" b="0" i="0" u="none" baseline="0"/>
              <a:t>Middleton J. (2017). Memory development and trauma in preschool children: Implications for forensic interviewing professionals - A Review of the Literature. Forensic Res Criminol Int J.;4(1):21-25. DOI: 10.15406/frcij.2017.04.00100</a:t>
            </a:r>
          </a:p>
        </p:txBody>
      </p:sp>
      <p:sp>
        <p:nvSpPr>
          <p:cNvPr id="1112" name="Shape 1112"/>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59</a:t>
            </a:fld>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
        <p:cNvGrpSpPr/>
        <p:nvPr/>
      </p:nvGrpSpPr>
      <p:grpSpPr>
        <a:xfrm>
          <a:off x="0" y="0"/>
          <a:ext cx="0" cy="0"/>
          <a:chOff x="0" y="0"/>
          <a:chExt cx="0" cy="0"/>
        </a:xfrm>
      </p:grpSpPr>
      <p:sp>
        <p:nvSpPr>
          <p:cNvPr id="160" name="Shape 160"/>
          <p:cNvSpPr/>
          <p:nvPr/>
        </p:nvSpPr>
        <p:spPr>
          <a:xfrm>
            <a:off x="-262601" y="20299"/>
            <a:ext cx="9259072" cy="4216878"/>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marL="657725" indent="-200525" algn="l" defTabSz="457200" rtl="0">
              <a:lnSpc>
                <a:spcPct val="200000"/>
              </a:lnSpc>
              <a:buSzPct val="100000"/>
              <a:buChar char="-"/>
              <a:defRPr sz="1900">
                <a:uFill>
                  <a:solidFill>
                    <a:srgbClr val="000000"/>
                  </a:solidFill>
                </a:uFill>
                <a:latin typeface="Impact"/>
                <a:ea typeface="Impact"/>
                <a:cs typeface="Impact"/>
                <a:sym typeface="Impact"/>
              </a:defRPr>
            </a:pPr>
            <a:r>
              <a:rPr lang="fr-ca" b="0" i="0" u="none" baseline="0"/>
              <a:t>Une </a:t>
            </a:r>
            <a:r>
              <a:rPr lang="fr-ca" b="0" i="0" u="none" baseline="0">
                <a:uFill>
                  <a:solidFill>
                    <a:srgbClr val="A7A7A7"/>
                  </a:solidFill>
                </a:uFill>
              </a:rPr>
              <a:t>déclaration formelle peut indiquer des stratégies concernant la sécurité de l’enfant et ses besoins en matière de santé physique et mentale</a:t>
            </a:r>
            <a:r>
              <a:rPr lang="fr-ca" b="0" i="0" u="none" baseline="0"/>
              <a:t>.</a:t>
            </a:r>
          </a:p>
          <a:p>
            <a:pPr marL="657725" indent="-200525" algn="l" defTabSz="457200" rtl="0">
              <a:lnSpc>
                <a:spcPct val="200000"/>
              </a:lnSpc>
              <a:buSzPct val="100000"/>
              <a:buChar char="-"/>
              <a:defRPr sz="1900">
                <a:uFill>
                  <a:solidFill>
                    <a:srgbClr val="A7A7A7"/>
                  </a:solidFill>
                </a:uFill>
                <a:latin typeface="Impact"/>
                <a:ea typeface="Impact"/>
                <a:cs typeface="Impact"/>
                <a:sym typeface="Impact"/>
              </a:defRPr>
            </a:pPr>
            <a:r>
              <a:rPr lang="fr-ca" b="0" i="0" u="none" baseline="0"/>
              <a:t>L’absence de divulgation peut entraîner des sévices à plus long terme ou répétés; l’identification d’un agresseur potentiel devient moins probable.</a:t>
            </a:r>
          </a:p>
          <a:p>
            <a:pPr marL="657725" indent="-200525" algn="l" defTabSz="457200" rtl="0">
              <a:lnSpc>
                <a:spcPct val="200000"/>
              </a:lnSpc>
              <a:buSzPct val="100000"/>
              <a:buChar char="-"/>
              <a:defRPr sz="2400">
                <a:uFill>
                  <a:solidFill>
                    <a:srgbClr val="000000"/>
                  </a:solidFill>
                </a:uFill>
                <a:latin typeface="Impact"/>
                <a:ea typeface="Impact"/>
                <a:cs typeface="Impact"/>
                <a:sym typeface="Impact"/>
              </a:defRPr>
            </a:pPr>
            <a:endParaRPr/>
          </a:p>
          <a:p>
            <a:pPr algn="l" rtl="0">
              <a:defRPr sz="2400"/>
            </a:pPr>
            <a:endParaRPr/>
          </a:p>
          <a:p>
            <a:pPr algn="l" rtl="0">
              <a:defRPr sz="1100"/>
            </a:pPr>
            <a:r>
              <a:rPr lang="fr-ca" b="0" i="0" u="none" baseline="0"/>
              <a:t>					</a:t>
            </a:r>
          </a:p>
          <a:p>
            <a:pPr algn="l" rtl="0">
              <a:defRPr sz="1100"/>
            </a:pPr>
            <a:r>
              <a:rPr lang="fr-ca" b="0" i="0" u="none" baseline="0"/>
              <a:t>				</a:t>
            </a:r>
          </a:p>
          <a:p>
            <a:pPr algn="l" rtl="0">
              <a:defRPr sz="1100"/>
            </a:pPr>
            <a:r>
              <a:rPr lang="fr-ca" b="0" i="0" u="none" baseline="0"/>
              <a:t>			</a:t>
            </a:r>
          </a:p>
          <a:p>
            <a:pPr algn="l" rtl="0">
              <a:defRPr sz="1100"/>
            </a:pPr>
            <a:r>
              <a:rPr lang="fr-ca" b="0" i="0" u="none" baseline="0"/>
              <a:t>		</a:t>
            </a:r>
          </a:p>
        </p:txBody>
      </p:sp>
      <p:sp>
        <p:nvSpPr>
          <p:cNvPr id="161" name="Shape 161"/>
          <p:cNvSpPr>
            <a:spLocks noGrp="1"/>
          </p:cNvSpPr>
          <p:nvPr>
            <p:ph type="sldNum" sz="quarter" idx="4294967295"/>
          </p:nvPr>
        </p:nvSpPr>
        <p:spPr>
          <a:xfrm>
            <a:off x="8754975" y="4700818"/>
            <a:ext cx="26618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6</a:t>
            </a:fld>
            <a:endParaRPr/>
          </a:p>
        </p:txBody>
      </p:sp>
      <p:pic>
        <p:nvPicPr>
          <p:cNvPr id="162" name="image2.png"/>
          <p:cNvPicPr>
            <a:picLocks noChangeAspect="1"/>
          </p:cNvPicPr>
          <p:nvPr/>
        </p:nvPicPr>
        <p:blipFill>
          <a:blip r:embed="rId2">
            <a:alphaModFix amt="15286"/>
          </a:blip>
          <a:srcRect t="356" b="5498"/>
          <a:stretch>
            <a:fillRect/>
          </a:stretch>
        </p:blipFill>
        <p:spPr>
          <a:xfrm>
            <a:off x="-12503" y="-19717"/>
            <a:ext cx="9168987" cy="5870771"/>
          </a:xfrm>
          <a:prstGeom prst="rect">
            <a:avLst/>
          </a:prstGeom>
          <a:ln w="12700">
            <a:miter lim="400000"/>
          </a:ln>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p:cNvSpPr>
          <p:nvPr>
            <p:ph type="title"/>
          </p:nvPr>
        </p:nvSpPr>
        <p:spPr>
          <a:xfrm>
            <a:off x="460053" y="592252"/>
            <a:ext cx="8520602" cy="3958996"/>
          </a:xfrm>
          <a:prstGeom prst="rect">
            <a:avLst/>
          </a:prstGeom>
        </p:spPr>
        <p:txBody>
          <a:bodyPr/>
          <a:lstStyle/>
          <a:p>
            <a:pPr algn="l" rtl="0">
              <a:defRPr sz="900">
                <a:solidFill>
                  <a:schemeClr val="accent3">
                    <a:lumOff val="11470"/>
                  </a:schemeClr>
                </a:solidFill>
              </a:defRPr>
            </a:pPr>
            <a:endParaRPr/>
          </a:p>
          <a:p>
            <a:pPr algn="l" rtl="0">
              <a:defRPr sz="900">
                <a:solidFill>
                  <a:schemeClr val="accent3">
                    <a:lumOff val="11470"/>
                  </a:schemeClr>
                </a:solidFill>
              </a:defRPr>
            </a:pPr>
            <a:r>
              <a:rPr lang="fr-ca" b="0" i="0" u="none" baseline="0"/>
              <a:t>Milam, M., Borrello, N., &amp; Pooler, J. (2017). The survivor-centered, trauma-informed approach. US Att'ys Bull., 65, 39.</a:t>
            </a:r>
          </a:p>
          <a:p>
            <a:pPr algn="l" rtl="0">
              <a:defRPr sz="900">
                <a:solidFill>
                  <a:schemeClr val="accent3">
                    <a:lumOff val="11470"/>
                  </a:schemeClr>
                </a:solidFill>
              </a:defRPr>
            </a:pPr>
            <a:endParaRPr/>
          </a:p>
          <a:p>
            <a:pPr algn="l" rtl="0">
              <a:defRPr sz="900">
                <a:solidFill>
                  <a:schemeClr val="accent3">
                    <a:lumOff val="11470"/>
                  </a:schemeClr>
                </a:solidFill>
              </a:defRPr>
            </a:pPr>
            <a:r>
              <a:rPr lang="fr-ca" b="0" i="0" u="none" baseline="0"/>
              <a:t>McElvaney, R. (2008). How children tell: Containing the secret of child sexual abuse (Unpublished doctoral disser- tation). Trinity College, Dublin. Extrait du site http://www.tara.tcd.ie/bitstream/handle/2262/77577/McElvaney%2C%20Rosaleen_thesis.pdf?sequence=1&amp;isAllowed=y   </a:t>
            </a:r>
          </a:p>
          <a:p>
            <a:pPr algn="l" rtl="0">
              <a:defRPr sz="900">
                <a:solidFill>
                  <a:schemeClr val="accent3">
                    <a:lumOff val="11470"/>
                  </a:schemeClr>
                </a:solidFill>
              </a:defRPr>
            </a:pPr>
            <a:endParaRPr/>
          </a:p>
          <a:p>
            <a:pPr algn="l" rtl="0">
              <a:defRPr sz="900">
                <a:solidFill>
                  <a:schemeClr val="accent3">
                    <a:lumOff val="11470"/>
                  </a:schemeClr>
                </a:solidFill>
              </a:defRPr>
            </a:pPr>
            <a:r>
              <a:rPr lang="fr-ca" b="0" i="0" u="none" baseline="0"/>
              <a:t>Paine, M. L., &amp; Hansen, D. J. (2002). Factors influencing children to self-disclose sexual abuse. Clinical Psychology Review, 22(2), 271–295. doi:10.1016/S0272-7358(01)00091-5</a:t>
            </a:r>
          </a:p>
          <a:p>
            <a:pPr algn="l" rtl="0">
              <a:defRPr sz="900">
                <a:solidFill>
                  <a:schemeClr val="accent3">
                    <a:lumOff val="11470"/>
                  </a:schemeClr>
                </a:solidFill>
              </a:defRPr>
            </a:pPr>
            <a:endParaRPr/>
          </a:p>
          <a:p>
            <a:pPr algn="l" rtl="0">
              <a:defRPr sz="900">
                <a:solidFill>
                  <a:schemeClr val="accent3">
                    <a:lumOff val="11470"/>
                  </a:schemeClr>
                </a:solidFill>
              </a:defRPr>
            </a:pPr>
            <a:r>
              <a:rPr lang="fr-ca" b="0" i="0" u="none" baseline="0"/>
              <a:t>Perry, B. D. (2003). Effects of traumatic events on children. The child trauma academy, 1-21.</a:t>
            </a:r>
          </a:p>
          <a:p>
            <a:pPr algn="l" rtl="0">
              <a:defRPr sz="900">
                <a:solidFill>
                  <a:schemeClr val="accent3">
                    <a:lumOff val="11470"/>
                  </a:schemeClr>
                </a:solidFill>
              </a:defRPr>
            </a:pPr>
            <a:endParaRPr/>
          </a:p>
          <a:p>
            <a:pPr algn="l" rtl="0">
              <a:defRPr sz="900">
                <a:solidFill>
                  <a:schemeClr val="accent3">
                    <a:lumOff val="11470"/>
                  </a:schemeClr>
                </a:solidFill>
              </a:defRPr>
            </a:pPr>
            <a:r>
              <a:rPr lang="fr-ca" b="0" i="0" u="none" baseline="0"/>
              <a:t>PsychCentral. (2022). How to break the cycle of intergenerational trauma. Extrait du site https://psychcentral.com/ptsd/stopping-the-cycle-of-trauma-parents-need-help-for-trauma-too#trauma-cycle-causes</a:t>
            </a:r>
          </a:p>
          <a:p>
            <a:pPr algn="l" rtl="0">
              <a:defRPr sz="900">
                <a:solidFill>
                  <a:schemeClr val="accent3">
                    <a:lumOff val="11470"/>
                  </a:schemeClr>
                </a:solidFill>
              </a:defRPr>
            </a:pPr>
            <a:endParaRPr/>
          </a:p>
          <a:p>
            <a:pPr algn="l" rtl="0">
              <a:defRPr sz="900">
                <a:solidFill>
                  <a:schemeClr val="accent3">
                    <a:lumOff val="11470"/>
                  </a:schemeClr>
                </a:solidFill>
              </a:defRPr>
            </a:pPr>
            <a:r>
              <a:rPr lang="fr-ca" b="0" i="0" u="none" baseline="0"/>
              <a:t>Gilligan, P., &amp; Akhtar, S. (octobre 2005). Cultural barriers to the disclosure of child sexual abuse in Asian communities: Listening to what women say. The British Journal of Social Work, 36(8), 1361–1377. doi:10.1093/ bjsw/bch309</a:t>
            </a:r>
          </a:p>
          <a:p>
            <a:pPr algn="l" rtl="0">
              <a:defRPr sz="900"/>
            </a:pPr>
            <a:endParaRPr/>
          </a:p>
          <a:p>
            <a:pPr algn="l" rtl="0">
              <a:defRPr sz="900"/>
            </a:pPr>
            <a:endParaRPr/>
          </a:p>
          <a:p>
            <a:pPr algn="l" rtl="0">
              <a:defRPr sz="900">
                <a:solidFill>
                  <a:schemeClr val="accent3">
                    <a:lumOff val="11470"/>
                  </a:schemeClr>
                </a:solidFill>
              </a:defRPr>
            </a:pPr>
            <a:r>
              <a:rPr lang="fr-ca" b="0" i="0" u="none" baseline="0"/>
              <a:t>Hetherington, R. (2002, June). Learning from difference: Comparing child welfare systems. Keynote address at the Positive systems of Child Welfare Conference, Waterloo, ON. Extrait du site https://scholars.wlu.ca/pcfp/12/	</a:t>
            </a:r>
          </a:p>
          <a:p>
            <a:pPr algn="l" rtl="0">
              <a:defRPr sz="900">
                <a:solidFill>
                  <a:schemeClr val="accent3">
                    <a:lumOff val="11470"/>
                  </a:schemeClr>
                </a:solidFill>
              </a:defRPr>
            </a:pPr>
            <a:endParaRPr/>
          </a:p>
          <a:p>
            <a:pPr algn="l" rtl="0">
              <a:defRPr sz="900">
                <a:solidFill>
                  <a:schemeClr val="accent3">
                    <a:lumOff val="11470"/>
                  </a:schemeClr>
                </a:solidFill>
              </a:defRPr>
            </a:pPr>
            <a:r>
              <a:rPr lang="fr-ca" b="0" i="0" u="none" baseline="0"/>
              <a:t>Hritz, A. C., Royer, C. E., Helm, R. K., Burd, K. A., Ojeda, K., Ceci, S. J. (2015). Children's suggestibility research: Things to know before interviewing a child. Anuario de Psicología Jurídica, 25, 3–12. Extrait du site http://www.sciencedirect.com/science/article/pii/S1133074015000124  </a:t>
            </a:r>
            <a:r>
              <a:rPr lang="fr-ca" b="0" i="0" u="none" baseline="0">
                <a:solidFill>
                  <a:srgbClr val="000000"/>
                </a:solidFill>
              </a:rPr>
              <a:t>	</a:t>
            </a:r>
          </a:p>
          <a:p>
            <a:pPr algn="l" rtl="0">
              <a:defRPr sz="900"/>
            </a:pPr>
            <a:endParaRPr>
              <a:solidFill>
                <a:srgbClr val="000000"/>
              </a:solidFill>
            </a:endParaRPr>
          </a:p>
          <a:p>
            <a:pPr algn="l" rtl="0">
              <a:defRPr sz="900">
                <a:solidFill>
                  <a:schemeClr val="accent3">
                    <a:lumOff val="11470"/>
                  </a:schemeClr>
                </a:solidFill>
              </a:defRPr>
            </a:pPr>
            <a:r>
              <a:rPr lang="fr-ca" b="0" i="0" u="none" baseline="0"/>
              <a:t>King, D. N., &amp; Drost, M. (2011). Recantation and false allegations of child abuse: Selected bibliography (Updated ed., M. K. Wells, Ed.). Huntsville, AL: National </a:t>
            </a:r>
          </a:p>
          <a:p>
            <a:pPr indent="457200" algn="l" rtl="0">
              <a:defRPr sz="900">
                <a:solidFill>
                  <a:schemeClr val="accent3">
                    <a:lumOff val="11470"/>
                  </a:schemeClr>
                </a:solidFill>
              </a:defRPr>
            </a:pPr>
            <a:r>
              <a:rPr lang="fr-ca" b="0" i="0" u="none" baseline="0"/>
              <a:t>Children’s Advocacy Center. Extrait du site https://www.icmec.org/wp-content/uploads/2015/10/ Recantations-and-False-Allegations-Bibliography.pdf </a:t>
            </a:r>
          </a:p>
          <a:p>
            <a:pPr indent="457200" algn="l" rtl="0">
              <a:defRPr sz="900">
                <a:solidFill>
                  <a:schemeClr val="accent3">
                    <a:lumOff val="11470"/>
                  </a:schemeClr>
                </a:solidFill>
              </a:defRPr>
            </a:pPr>
            <a:r>
              <a:rPr lang="fr-ca" b="0" i="0" u="none" baseline="0"/>
              <a:t>(Texte original publié en 2005) </a:t>
            </a:r>
          </a:p>
        </p:txBody>
      </p:sp>
      <p:sp>
        <p:nvSpPr>
          <p:cNvPr id="1115" name="Shape 1115"/>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60</a:t>
            </a:fld>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Shape 1117"/>
          <p:cNvSpPr>
            <a:spLocks noGrp="1"/>
          </p:cNvSpPr>
          <p:nvPr>
            <p:ph type="sldNum" sz="quarter" idx="4294967295"/>
          </p:nvPr>
        </p:nvSpPr>
        <p:spPr>
          <a:xfrm>
            <a:off x="8684345" y="4700818"/>
            <a:ext cx="33681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61</a:t>
            </a:fld>
            <a:endParaRPr/>
          </a:p>
        </p:txBody>
      </p:sp>
      <p:sp>
        <p:nvSpPr>
          <p:cNvPr id="1118" name="Shape 1118"/>
          <p:cNvSpPr/>
          <p:nvPr/>
        </p:nvSpPr>
        <p:spPr>
          <a:xfrm>
            <a:off x="39299" y="-92748"/>
            <a:ext cx="8981857" cy="5569730"/>
          </a:xfrm>
          <a:prstGeom prst="rect">
            <a:avLst/>
          </a:prstGeom>
          <a:ln w="12700">
            <a:miter lim="400000"/>
          </a:ln>
          <a:extLst>
            <a:ext uri="{C572A759-6A51-4108-AA02-DFA0A04FC94B}">
              <ma14:wrappingTextBoxFlag xmlns="" xmlns:ma14="http://schemas.microsoft.com/office/mac/drawingml/2011/main" val="1"/>
            </a:ext>
          </a:extLst>
        </p:spPr>
        <p:txBody>
          <a:bodyPr wrap="square" lIns="139700" tIns="139700" rIns="139700" bIns="139700">
            <a:spAutoFit/>
          </a:bodyPr>
          <a:lstStyle/>
          <a:p>
            <a:pPr algn="l" rtl="0">
              <a:defRPr>
                <a:solidFill>
                  <a:schemeClr val="accent3">
                    <a:lumOff val="11470"/>
                  </a:schemeClr>
                </a:solidFill>
              </a:defRPr>
            </a:pPr>
            <a:r>
              <a:rPr lang="fr-ca" sz="900" b="0" i="0" u="none" baseline="0" dirty="0"/>
              <a:t>                                                                       </a:t>
            </a:r>
            <a:r>
              <a:rPr lang="fr-ca" sz="900" b="0" i="0" u="sng" baseline="0" dirty="0"/>
              <a:t> Références (suite)</a:t>
            </a:r>
          </a:p>
          <a:p>
            <a:pPr algn="l" rtl="0">
              <a:defRPr sz="900">
                <a:solidFill>
                  <a:schemeClr val="accent3">
                    <a:lumOff val="11470"/>
                  </a:schemeClr>
                </a:solidFill>
              </a:defRPr>
            </a:pPr>
            <a:endParaRPr sz="900" u="sng" dirty="0"/>
          </a:p>
          <a:p>
            <a:pPr indent="457200" algn="l" rtl="0">
              <a:lnSpc>
                <a:spcPct val="90000"/>
              </a:lnSpc>
              <a:defRPr sz="900"/>
            </a:pPr>
            <a:endParaRPr sz="900" u="sng" dirty="0"/>
          </a:p>
          <a:p>
            <a:pPr indent="457200" algn="l" rtl="0">
              <a:lnSpc>
                <a:spcPct val="90000"/>
              </a:lnSpc>
              <a:defRPr sz="900">
                <a:solidFill>
                  <a:schemeClr val="accent3">
                    <a:lumOff val="11470"/>
                  </a:schemeClr>
                </a:solidFill>
              </a:defRPr>
            </a:pPr>
            <a:r>
              <a:rPr lang="fr-ca" sz="900" b="0" i="0" u="none" baseline="0" dirty="0" err="1"/>
              <a:t>Newlin</a:t>
            </a:r>
            <a:r>
              <a:rPr lang="fr-ca" sz="900" b="0" i="0" u="none" baseline="0" dirty="0"/>
              <a:t>, C., </a:t>
            </a:r>
            <a:r>
              <a:rPr lang="fr-ca" sz="900" b="0" i="0" u="none" baseline="0" dirty="0" err="1"/>
              <a:t>Cordisco</a:t>
            </a:r>
            <a:r>
              <a:rPr lang="fr-ca" sz="900" b="0" i="0" u="none" baseline="0" dirty="0"/>
              <a:t> Steele, L., </a:t>
            </a:r>
            <a:r>
              <a:rPr lang="fr-ca" sz="900" b="0" i="0" u="none" baseline="0" dirty="0" err="1"/>
              <a:t>Chamberlin</a:t>
            </a:r>
            <a:r>
              <a:rPr lang="fr-ca" sz="900" b="0" i="0" u="none" baseline="0" dirty="0"/>
              <a:t>, A., Anderson, J., </a:t>
            </a:r>
            <a:r>
              <a:rPr lang="fr-ca" sz="900" b="0" i="0" u="none" baseline="0" dirty="0" err="1"/>
              <a:t>Kenniston</a:t>
            </a:r>
            <a:r>
              <a:rPr lang="fr-ca" sz="900" b="0" i="0" u="none" baseline="0" dirty="0"/>
              <a:t>, J., Russell, A., . . . Vaughan-Eden, V. (2015). Child </a:t>
            </a:r>
            <a:r>
              <a:rPr lang="fr-ca" sz="900" b="0" i="0" u="none" baseline="0" dirty="0" err="1"/>
              <a:t>forensic</a:t>
            </a:r>
            <a:r>
              <a:rPr lang="fr-ca" sz="900" b="0" i="0" u="none" baseline="0" dirty="0"/>
              <a:t> </a:t>
            </a:r>
            <a:r>
              <a:rPr lang="fr-ca" sz="900" b="0" i="0" u="none" baseline="0" dirty="0" err="1"/>
              <a:t>interviewing</a:t>
            </a:r>
            <a:r>
              <a:rPr lang="fr-ca" sz="900" b="0" i="0" u="none" baseline="0" dirty="0"/>
              <a:t>: Best practices. Extrait du site https://www.ojjdp.gov/pubs/248749.pdf </a:t>
            </a:r>
          </a:p>
          <a:p>
            <a:pPr indent="457200" algn="l" rtl="0">
              <a:lnSpc>
                <a:spcPct val="90000"/>
              </a:lnSpc>
              <a:defRPr sz="900">
                <a:solidFill>
                  <a:schemeClr val="accent3">
                    <a:lumOff val="11470"/>
                  </a:schemeClr>
                </a:solidFill>
              </a:defRPr>
            </a:pPr>
            <a:endParaRPr sz="900" dirty="0"/>
          </a:p>
          <a:p>
            <a:pPr indent="457200" algn="l" rtl="0">
              <a:lnSpc>
                <a:spcPct val="90000"/>
              </a:lnSpc>
              <a:defRPr sz="900">
                <a:solidFill>
                  <a:schemeClr val="accent3">
                    <a:lumOff val="11470"/>
                  </a:schemeClr>
                </a:solidFill>
              </a:defRPr>
            </a:pPr>
            <a:r>
              <a:rPr lang="fr-ca" sz="900" b="0" i="0" u="none" baseline="0" dirty="0" err="1"/>
              <a:t>Rohrabaugh</a:t>
            </a:r>
            <a:r>
              <a:rPr lang="fr-ca" sz="900" b="0" i="0" u="none" baseline="0" dirty="0"/>
              <a:t>, M., London, K., &amp; Hall, A. K. (2016). Planning the </a:t>
            </a:r>
            <a:r>
              <a:rPr lang="fr-ca" sz="900" b="0" i="0" u="none" baseline="0" dirty="0" err="1"/>
              <a:t>forensic</a:t>
            </a:r>
            <a:r>
              <a:rPr lang="fr-ca" sz="900" b="0" i="0" u="none" baseline="0" dirty="0"/>
              <a:t> interview. In </a:t>
            </a:r>
            <a:r>
              <a:rPr lang="fr-ca" sz="900" b="0" i="0" u="none" baseline="0" dirty="0" err="1"/>
              <a:t>Forensic</a:t>
            </a:r>
            <a:r>
              <a:rPr lang="fr-ca" sz="900" b="0" i="0" u="none" baseline="0" dirty="0"/>
              <a:t> Interviews </a:t>
            </a:r>
            <a:r>
              <a:rPr lang="fr-ca" sz="900" b="0" i="0" u="none" baseline="0" dirty="0" err="1"/>
              <a:t>Regarding</a:t>
            </a:r>
            <a:r>
              <a:rPr lang="fr-ca" sz="900" b="0" i="0" u="none" baseline="0" dirty="0"/>
              <a:t> Child </a:t>
            </a:r>
            <a:r>
              <a:rPr lang="fr-ca" sz="900" b="0" i="0" u="none" baseline="0" dirty="0" err="1"/>
              <a:t>Sexual</a:t>
            </a:r>
            <a:r>
              <a:rPr lang="fr-ca" sz="900" b="0" i="0" u="none" baseline="0" dirty="0"/>
              <a:t> Abuse (pp. 197-218). Springer, Cham.</a:t>
            </a:r>
          </a:p>
          <a:p>
            <a:pPr algn="l" rtl="0">
              <a:defRPr sz="900">
                <a:solidFill>
                  <a:schemeClr val="accent3">
                    <a:lumOff val="11470"/>
                  </a:schemeClr>
                </a:solidFill>
              </a:defRPr>
            </a:pPr>
            <a:endParaRPr sz="900" dirty="0"/>
          </a:p>
          <a:p>
            <a:pPr algn="l" rtl="0">
              <a:defRPr sz="900">
                <a:solidFill>
                  <a:schemeClr val="accent3">
                    <a:lumOff val="11470"/>
                  </a:schemeClr>
                </a:solidFill>
              </a:defRPr>
            </a:pPr>
            <a:r>
              <a:rPr lang="fr-ca" sz="900" b="0" i="0" u="none" baseline="0" dirty="0"/>
              <a:t>Sinclair, R. (2016). The </a:t>
            </a:r>
            <a:r>
              <a:rPr lang="fr-ca" sz="900" b="0" i="0" u="none" baseline="0" dirty="0" err="1"/>
              <a:t>Indigenous</a:t>
            </a:r>
            <a:r>
              <a:rPr lang="fr-ca" sz="900" b="0" i="0" u="none" baseline="0" dirty="0"/>
              <a:t> </a:t>
            </a:r>
            <a:r>
              <a:rPr lang="fr-ca" sz="900" b="0" i="0" u="none" baseline="0" dirty="0" err="1"/>
              <a:t>child</a:t>
            </a:r>
            <a:r>
              <a:rPr lang="fr-ca" sz="900" b="0" i="0" u="none" baseline="0" dirty="0"/>
              <a:t> </a:t>
            </a:r>
            <a:r>
              <a:rPr lang="fr-ca" sz="900" b="0" i="0" u="none" baseline="0" dirty="0" err="1"/>
              <a:t>removal</a:t>
            </a:r>
            <a:r>
              <a:rPr lang="fr-ca" sz="900" b="0" i="0" u="none" baseline="0" dirty="0"/>
              <a:t> system in Canada: An </a:t>
            </a:r>
            <a:r>
              <a:rPr lang="fr-ca" sz="900" b="0" i="0" u="none" baseline="0" dirty="0" err="1"/>
              <a:t>examination</a:t>
            </a:r>
            <a:r>
              <a:rPr lang="fr-ca" sz="900" b="0" i="0" u="none" baseline="0" dirty="0"/>
              <a:t> of </a:t>
            </a:r>
            <a:r>
              <a:rPr lang="fr-ca" sz="900" b="0" i="0" u="none" baseline="0" dirty="0" err="1"/>
              <a:t>legal</a:t>
            </a:r>
            <a:r>
              <a:rPr lang="fr-ca" sz="900" b="0" i="0" u="none" baseline="0" dirty="0"/>
              <a:t> </a:t>
            </a:r>
            <a:r>
              <a:rPr lang="fr-ca" sz="900" b="0" i="0" u="none" baseline="0" dirty="0" err="1"/>
              <a:t>decision-making</a:t>
            </a:r>
            <a:r>
              <a:rPr lang="fr-ca" sz="900" b="0" i="0" u="none" baseline="0" dirty="0"/>
              <a:t> and racial </a:t>
            </a:r>
            <a:r>
              <a:rPr lang="fr-ca" sz="900" b="0" i="0" u="none" baseline="0" dirty="0" err="1"/>
              <a:t>bias</a:t>
            </a:r>
            <a:r>
              <a:rPr lang="fr-ca" sz="900" b="0" i="0" u="none" baseline="0" dirty="0"/>
              <a:t>. First Peoples Child &amp; Family </a:t>
            </a:r>
            <a:r>
              <a:rPr lang="fr-ca" sz="900" b="0" i="0" u="none" baseline="0" dirty="0" err="1"/>
              <a:t>Review</a:t>
            </a:r>
            <a:r>
              <a:rPr lang="fr-ca" sz="900" b="0" i="0" u="none" baseline="0" dirty="0"/>
              <a:t>: An </a:t>
            </a:r>
            <a:r>
              <a:rPr lang="fr-ca" sz="900" b="0" i="0" u="none" baseline="0" dirty="0" err="1"/>
              <a:t>Interdisciplinary</a:t>
            </a:r>
            <a:r>
              <a:rPr lang="fr-ca" sz="900" b="0" i="0" u="none" baseline="0" dirty="0"/>
              <a:t> Journal </a:t>
            </a:r>
            <a:r>
              <a:rPr lang="fr-ca" sz="900" b="0" i="0" u="none" baseline="0" dirty="0" err="1"/>
              <a:t>Honouring</a:t>
            </a:r>
            <a:r>
              <a:rPr lang="fr-ca" sz="900" b="0" i="0" u="none" baseline="0" dirty="0"/>
              <a:t> the </a:t>
            </a:r>
            <a:r>
              <a:rPr lang="fr-ca" sz="900" b="0" i="0" u="none" baseline="0" dirty="0" err="1"/>
              <a:t>Voices</a:t>
            </a:r>
            <a:r>
              <a:rPr lang="fr-ca" sz="900" b="0" i="0" u="none" baseline="0" dirty="0"/>
              <a:t>, Perspectives, and </a:t>
            </a:r>
            <a:r>
              <a:rPr lang="fr-ca" sz="900" b="0" i="0" u="none" baseline="0" dirty="0" err="1"/>
              <a:t>Knowledges</a:t>
            </a:r>
            <a:r>
              <a:rPr lang="fr-ca" sz="900" b="0" i="0" u="none" baseline="0" dirty="0"/>
              <a:t> of First Peoples </a:t>
            </a:r>
            <a:r>
              <a:rPr lang="fr-ca" sz="900" b="0" i="0" u="none" baseline="0" dirty="0" err="1"/>
              <a:t>through</a:t>
            </a:r>
            <a:r>
              <a:rPr lang="fr-ca" sz="900" b="0" i="0" u="none" baseline="0" dirty="0"/>
              <a:t> Research, Critical Analyses, Stories, </a:t>
            </a:r>
            <a:r>
              <a:rPr lang="fr-ca" sz="900" b="0" i="0" u="none" baseline="0" dirty="0" err="1"/>
              <a:t>Standpoints</a:t>
            </a:r>
            <a:r>
              <a:rPr lang="fr-ca" sz="900" b="0" i="0" u="none" baseline="0" dirty="0"/>
              <a:t> and Media </a:t>
            </a:r>
            <a:r>
              <a:rPr lang="fr-ca" sz="900" b="0" i="0" u="none" baseline="0" dirty="0" err="1"/>
              <a:t>Reviews</a:t>
            </a:r>
            <a:r>
              <a:rPr lang="fr-ca" sz="900" b="0" i="0" u="none" baseline="0" dirty="0"/>
              <a:t>, 11(2), 8-18.</a:t>
            </a:r>
          </a:p>
          <a:p>
            <a:pPr algn="l" rtl="0">
              <a:defRPr sz="900">
                <a:solidFill>
                  <a:schemeClr val="accent3">
                    <a:lumOff val="11470"/>
                  </a:schemeClr>
                </a:solidFill>
              </a:defRPr>
            </a:pPr>
            <a:endParaRPr sz="900" dirty="0"/>
          </a:p>
          <a:p>
            <a:pPr algn="l" rtl="0">
              <a:defRPr sz="900">
                <a:solidFill>
                  <a:schemeClr val="accent3">
                    <a:lumOff val="11470"/>
                  </a:schemeClr>
                </a:solidFill>
              </a:defRPr>
            </a:pPr>
            <a:r>
              <a:rPr lang="fr-ca" sz="900" b="0" i="0" u="none" baseline="0" dirty="0"/>
              <a:t>Schaeffer, P., </a:t>
            </a:r>
            <a:r>
              <a:rPr lang="fr-ca" sz="900" b="0" i="0" u="none" baseline="0" dirty="0" err="1"/>
              <a:t>Leventhal</a:t>
            </a:r>
            <a:r>
              <a:rPr lang="fr-ca" sz="900" b="0" i="0" u="none" baseline="0" dirty="0"/>
              <a:t>, J. M., &amp; </a:t>
            </a:r>
            <a:r>
              <a:rPr lang="fr-ca" sz="900" b="0" i="0" u="none" baseline="0" dirty="0" err="1"/>
              <a:t>Asnes</a:t>
            </a:r>
            <a:r>
              <a:rPr lang="fr-ca" sz="900" b="0" i="0" u="none" baseline="0" dirty="0"/>
              <a:t>, A. G. (2011). </a:t>
            </a:r>
            <a:r>
              <a:rPr lang="fr-ca" sz="900" b="0" i="0" u="none" baseline="0" dirty="0" err="1"/>
              <a:t>Children’s</a:t>
            </a:r>
            <a:r>
              <a:rPr lang="fr-ca" sz="900" b="0" i="0" u="none" baseline="0" dirty="0"/>
              <a:t> </a:t>
            </a:r>
            <a:r>
              <a:rPr lang="fr-ca" sz="900" b="0" i="0" u="none" baseline="0" dirty="0" err="1"/>
              <a:t>disclosures</a:t>
            </a:r>
            <a:r>
              <a:rPr lang="fr-ca" sz="900" b="0" i="0" u="none" baseline="0" dirty="0"/>
              <a:t> of </a:t>
            </a:r>
            <a:r>
              <a:rPr lang="fr-ca" sz="900" b="0" i="0" u="none" baseline="0" dirty="0" err="1"/>
              <a:t>sexual</a:t>
            </a:r>
            <a:r>
              <a:rPr lang="fr-ca" sz="900" b="0" i="0" u="none" baseline="0" dirty="0"/>
              <a:t> abuse: Learning from direct </a:t>
            </a:r>
            <a:r>
              <a:rPr lang="fr-ca" sz="900" b="0" i="0" u="none" baseline="0" dirty="0" err="1"/>
              <a:t>inquiry</a:t>
            </a:r>
            <a:r>
              <a:rPr lang="fr-ca" sz="900" b="0" i="0" u="none" baseline="0" dirty="0"/>
              <a:t>. Child Abuse &amp; </a:t>
            </a:r>
            <a:r>
              <a:rPr lang="fr-ca" sz="900" b="0" i="0" u="none" baseline="0" dirty="0" err="1"/>
              <a:t>Neglect</a:t>
            </a:r>
            <a:r>
              <a:rPr lang="fr-ca" sz="900" b="0" i="0" u="none" baseline="0" dirty="0"/>
              <a:t>, 35, 343–352.</a:t>
            </a:r>
          </a:p>
          <a:p>
            <a:pPr algn="l" rtl="0">
              <a:defRPr sz="900">
                <a:solidFill>
                  <a:schemeClr val="accent3">
                    <a:lumOff val="11470"/>
                  </a:schemeClr>
                </a:solidFill>
              </a:defRPr>
            </a:pPr>
            <a:endParaRPr sz="900" dirty="0"/>
          </a:p>
          <a:p>
            <a:pPr algn="l" rtl="0">
              <a:defRPr sz="900">
                <a:solidFill>
                  <a:schemeClr val="accent3">
                    <a:lumOff val="11470"/>
                  </a:schemeClr>
                </a:solidFill>
              </a:defRPr>
            </a:pPr>
            <a:r>
              <a:rPr lang="fr-ca" sz="900" b="0" i="0" u="none" baseline="0" dirty="0" err="1"/>
              <a:t>Smedley</a:t>
            </a:r>
            <a:r>
              <a:rPr lang="fr-ca" sz="900" b="0" i="0" u="none" baseline="0" dirty="0"/>
              <a:t>, A., &amp; </a:t>
            </a:r>
            <a:r>
              <a:rPr lang="fr-ca" sz="900" b="0" i="0" u="none" baseline="0" dirty="0" err="1"/>
              <a:t>Smedley</a:t>
            </a:r>
            <a:r>
              <a:rPr lang="fr-ca" sz="900" b="0" i="0" u="none" baseline="0" dirty="0"/>
              <a:t>, B. D. (2005). Race as </a:t>
            </a:r>
            <a:r>
              <a:rPr lang="fr-ca" sz="900" b="0" i="0" u="none" baseline="0" dirty="0" err="1"/>
              <a:t>biology</a:t>
            </a:r>
            <a:r>
              <a:rPr lang="fr-ca" sz="900" b="0" i="0" u="none" baseline="0" dirty="0"/>
              <a:t> </a:t>
            </a:r>
            <a:r>
              <a:rPr lang="fr-ca" sz="900" b="0" i="0" u="none" baseline="0" dirty="0" err="1"/>
              <a:t>is</a:t>
            </a:r>
            <a:r>
              <a:rPr lang="fr-ca" sz="900" b="0" i="0" u="none" baseline="0" dirty="0"/>
              <a:t> fiction, </a:t>
            </a:r>
            <a:r>
              <a:rPr lang="fr-ca" sz="900" b="0" i="0" u="none" baseline="0" dirty="0" err="1"/>
              <a:t>racism</a:t>
            </a:r>
            <a:r>
              <a:rPr lang="fr-ca" sz="900" b="0" i="0" u="none" baseline="0" dirty="0"/>
              <a:t> as a social </a:t>
            </a:r>
            <a:r>
              <a:rPr lang="fr-ca" sz="900" b="0" i="0" u="none" baseline="0" dirty="0" err="1"/>
              <a:t>problem</a:t>
            </a:r>
            <a:r>
              <a:rPr lang="fr-ca" sz="900" b="0" i="0" u="none" baseline="0" dirty="0"/>
              <a:t> </a:t>
            </a:r>
            <a:r>
              <a:rPr lang="fr-ca" sz="900" b="0" i="0" u="none" baseline="0" dirty="0" err="1"/>
              <a:t>is</a:t>
            </a:r>
            <a:r>
              <a:rPr lang="fr-ca" sz="900" b="0" i="0" u="none" baseline="0" dirty="0"/>
              <a:t> real: </a:t>
            </a:r>
            <a:r>
              <a:rPr lang="fr-ca" sz="900" b="0" i="0" u="none" baseline="0" dirty="0" err="1"/>
              <a:t>Anthropological</a:t>
            </a:r>
            <a:r>
              <a:rPr lang="fr-ca" sz="900" b="0" i="0" u="none" baseline="0" dirty="0"/>
              <a:t> and </a:t>
            </a:r>
            <a:r>
              <a:rPr lang="fr-ca" sz="900" b="0" i="0" u="none" baseline="0" dirty="0" err="1"/>
              <a:t>historical</a:t>
            </a:r>
            <a:r>
              <a:rPr lang="fr-ca" sz="900" b="0" i="0" u="none" baseline="0" dirty="0"/>
              <a:t> perspectives on the social construction of race. American </a:t>
            </a:r>
            <a:r>
              <a:rPr lang="fr-ca" sz="900" b="0" i="0" u="none" baseline="0" dirty="0" err="1"/>
              <a:t>Psychologist</a:t>
            </a:r>
            <a:r>
              <a:rPr lang="fr-ca" sz="900" b="0" i="0" u="none" baseline="0" dirty="0"/>
              <a:t>, 60(1), 16.</a:t>
            </a:r>
          </a:p>
          <a:p>
            <a:pPr algn="l" rtl="0">
              <a:defRPr sz="900">
                <a:solidFill>
                  <a:schemeClr val="accent3">
                    <a:lumOff val="11470"/>
                  </a:schemeClr>
                </a:solidFill>
              </a:defRPr>
            </a:pPr>
            <a:endParaRPr sz="900" dirty="0"/>
          </a:p>
          <a:p>
            <a:pPr algn="l" rtl="0">
              <a:defRPr sz="900">
                <a:solidFill>
                  <a:schemeClr val="accent3">
                    <a:lumOff val="11470"/>
                  </a:schemeClr>
                </a:solidFill>
              </a:defRPr>
            </a:pPr>
            <a:r>
              <a:rPr lang="fr-ca" sz="900" b="0" i="0" u="none" baseline="0" dirty="0"/>
              <a:t>Sinha, V., </a:t>
            </a:r>
            <a:r>
              <a:rPr lang="fr-ca" sz="900" b="0" i="0" u="none" baseline="0" dirty="0" err="1"/>
              <a:t>Trocmé</a:t>
            </a:r>
            <a:r>
              <a:rPr lang="fr-ca" sz="900" b="0" i="0" u="none" baseline="0" dirty="0"/>
              <a:t>, N., Fallon, B., &amp; </a:t>
            </a:r>
            <a:r>
              <a:rPr lang="fr-ca" sz="900" b="0" i="0" u="none" baseline="0" dirty="0" err="1"/>
              <a:t>MacLaurin</a:t>
            </a:r>
            <a:r>
              <a:rPr lang="fr-ca" sz="900" b="0" i="0" u="none" baseline="0" dirty="0"/>
              <a:t>, B. (octobre 2013). </a:t>
            </a:r>
            <a:r>
              <a:rPr lang="fr-ca" sz="900" b="0" i="0" u="none" baseline="0" dirty="0" err="1"/>
              <a:t>Understanding</a:t>
            </a:r>
            <a:r>
              <a:rPr lang="fr-ca" sz="900" b="0" i="0" u="none" baseline="0" dirty="0"/>
              <a:t> the investigation- stage </a:t>
            </a:r>
            <a:r>
              <a:rPr lang="fr-ca" sz="900" b="0" i="0" u="none" baseline="0" dirty="0" err="1"/>
              <a:t>overrepresentation</a:t>
            </a:r>
            <a:r>
              <a:rPr lang="fr-ca" sz="900" b="0" i="0" u="none" baseline="0" dirty="0"/>
              <a:t> of First Nations </a:t>
            </a:r>
            <a:r>
              <a:rPr lang="fr-ca" sz="900" b="0" i="0" u="none" baseline="0" dirty="0" err="1"/>
              <a:t>children</a:t>
            </a:r>
            <a:r>
              <a:rPr lang="fr-ca" sz="900" b="0" i="0" u="none" baseline="0" dirty="0"/>
              <a:t> in the </a:t>
            </a:r>
            <a:r>
              <a:rPr lang="fr-ca" sz="900" b="0" i="0" u="none" baseline="0" dirty="0" err="1"/>
              <a:t>child</a:t>
            </a:r>
            <a:r>
              <a:rPr lang="fr-ca" sz="900" b="0" i="0" u="none" baseline="0" dirty="0"/>
              <a:t> </a:t>
            </a:r>
            <a:r>
              <a:rPr lang="fr-ca" sz="900" b="0" i="0" u="none" baseline="0" dirty="0" err="1"/>
              <a:t>welfare</a:t>
            </a:r>
            <a:r>
              <a:rPr lang="fr-ca" sz="900" b="0" i="0" u="none" baseline="0" dirty="0"/>
              <a:t> system: An </a:t>
            </a:r>
            <a:r>
              <a:rPr lang="fr-ca" sz="900" b="0" i="0" u="none" baseline="0" dirty="0" err="1"/>
              <a:t>analysis</a:t>
            </a:r>
            <a:r>
              <a:rPr lang="fr-ca" sz="900" b="0" i="0" u="none" baseline="0" dirty="0"/>
              <a:t> of the First Nations component of the Canadian incidence </a:t>
            </a:r>
            <a:r>
              <a:rPr lang="fr-ca" sz="900" b="0" i="0" u="none" baseline="0" dirty="0" err="1"/>
              <a:t>study</a:t>
            </a:r>
            <a:r>
              <a:rPr lang="fr-ca" sz="900" b="0" i="0" u="none" baseline="0" dirty="0"/>
              <a:t> of </a:t>
            </a:r>
            <a:r>
              <a:rPr lang="fr-ca" sz="900" b="0" i="0" u="none" baseline="0" dirty="0" err="1"/>
              <a:t>reported</a:t>
            </a:r>
            <a:r>
              <a:rPr lang="fr-ca" sz="900" b="0" i="0" u="none" baseline="0" dirty="0"/>
              <a:t> </a:t>
            </a:r>
            <a:r>
              <a:rPr lang="fr-ca" sz="900" b="0" i="0" u="none" baseline="0" dirty="0" err="1"/>
              <a:t>child</a:t>
            </a:r>
            <a:r>
              <a:rPr lang="fr-ca" sz="900" b="0" i="0" u="none" baseline="0" dirty="0"/>
              <a:t> abuse and </a:t>
            </a:r>
            <a:r>
              <a:rPr lang="fr-ca" sz="900" b="0" i="0" u="none" baseline="0" dirty="0" err="1"/>
              <a:t>neglect</a:t>
            </a:r>
            <a:r>
              <a:rPr lang="fr-ca" sz="900" b="0" i="0" u="none" baseline="0" dirty="0"/>
              <a:t> 2008. Child Abuse &amp; </a:t>
            </a:r>
            <a:r>
              <a:rPr lang="fr-ca" sz="900" b="0" i="0" u="none" baseline="0" dirty="0" err="1"/>
              <a:t>Neglect</a:t>
            </a:r>
            <a:r>
              <a:rPr lang="fr-ca" sz="900" b="0" i="0" u="none" baseline="0" dirty="0"/>
              <a:t>, 37(10), 821–831. doi:10.1016/j.chiabu.2012.11.010</a:t>
            </a:r>
          </a:p>
          <a:p>
            <a:pPr algn="l" rtl="0">
              <a:defRPr sz="900">
                <a:solidFill>
                  <a:schemeClr val="accent3">
                    <a:lumOff val="11470"/>
                  </a:schemeClr>
                </a:solidFill>
              </a:defRPr>
            </a:pPr>
            <a:endParaRPr sz="900" dirty="0"/>
          </a:p>
          <a:p>
            <a:pPr algn="l" rtl="0">
              <a:defRPr sz="900">
                <a:solidFill>
                  <a:schemeClr val="accent3">
                    <a:lumOff val="11470"/>
                  </a:schemeClr>
                </a:solidFill>
              </a:defRPr>
            </a:pPr>
            <a:r>
              <a:rPr lang="fr-ca" sz="900" b="0" i="0" u="none" baseline="0" dirty="0"/>
              <a:t>Statistique Canada (2016). Les peuples autochtones au Canada :  Premières Nations, Métis et Inuits Extrait du site </a:t>
            </a:r>
          </a:p>
          <a:p>
            <a:pPr algn="l" rtl="0">
              <a:defRPr sz="900">
                <a:solidFill>
                  <a:schemeClr val="accent3">
                    <a:lumOff val="11470"/>
                  </a:schemeClr>
                </a:solidFill>
              </a:defRPr>
            </a:pPr>
            <a:r>
              <a:rPr lang="fr-ca" sz="900" b="0" i="0" u="none" baseline="0" dirty="0"/>
              <a:t>             https://www12.statcan.gc.ca/nhs-enm/2011/as-sa/99-011-x/99-011-x2011001-fra.cfm</a:t>
            </a:r>
          </a:p>
          <a:p>
            <a:pPr algn="l" rtl="0">
              <a:defRPr sz="900">
                <a:solidFill>
                  <a:schemeClr val="accent3">
                    <a:lumOff val="11470"/>
                  </a:schemeClr>
                </a:solidFill>
              </a:defRPr>
            </a:pPr>
            <a:endParaRPr sz="900" dirty="0"/>
          </a:p>
          <a:p>
            <a:pPr algn="l" rtl="0">
              <a:defRPr sz="900">
                <a:solidFill>
                  <a:schemeClr val="accent3">
                    <a:lumOff val="11470"/>
                  </a:schemeClr>
                </a:solidFill>
              </a:defRPr>
            </a:pPr>
            <a:r>
              <a:rPr lang="fr-ca" sz="900" b="0" i="0" u="none" baseline="0" dirty="0"/>
              <a:t>Townsend, C. (2016). Child </a:t>
            </a:r>
            <a:r>
              <a:rPr lang="fr-ca" sz="900" b="0" i="0" u="none" baseline="0" dirty="0" err="1"/>
              <a:t>sexual</a:t>
            </a:r>
            <a:r>
              <a:rPr lang="fr-ca" sz="900" b="0" i="0" u="none" baseline="0" dirty="0"/>
              <a:t> abuse </a:t>
            </a:r>
            <a:r>
              <a:rPr lang="fr-ca" sz="900" b="0" i="0" u="none" baseline="0" dirty="0" err="1"/>
              <a:t>disclosure</a:t>
            </a:r>
            <a:r>
              <a:rPr lang="fr-ca" sz="900" b="0" i="0" u="none" baseline="0" dirty="0"/>
              <a:t>: </a:t>
            </a:r>
            <a:r>
              <a:rPr lang="fr-ca" sz="900" b="0" i="0" u="none" baseline="0" dirty="0" err="1"/>
              <a:t>What</a:t>
            </a:r>
            <a:r>
              <a:rPr lang="fr-ca" sz="900" b="0" i="0" u="none" baseline="0" dirty="0"/>
              <a:t> </a:t>
            </a:r>
            <a:r>
              <a:rPr lang="fr-ca" sz="900" b="0" i="0" u="none" baseline="0" dirty="0" err="1"/>
              <a:t>practitioners</a:t>
            </a:r>
            <a:r>
              <a:rPr lang="fr-ca" sz="900" b="0" i="0" u="none" baseline="0" dirty="0"/>
              <a:t> </a:t>
            </a:r>
            <a:r>
              <a:rPr lang="fr-ca" sz="900" b="0" i="0" u="none" baseline="0" dirty="0" err="1"/>
              <a:t>need</a:t>
            </a:r>
            <a:r>
              <a:rPr lang="fr-ca" sz="900" b="0" i="0" u="none" baseline="0" dirty="0"/>
              <a:t> to know. Extrait du site </a:t>
            </a:r>
          </a:p>
          <a:p>
            <a:pPr indent="457200" algn="l" rtl="0">
              <a:defRPr sz="900">
                <a:solidFill>
                  <a:schemeClr val="accent3">
                    <a:lumOff val="11470"/>
                  </a:schemeClr>
                </a:solidFill>
              </a:defRPr>
            </a:pPr>
            <a:r>
              <a:rPr lang="fr-ca" sz="900" b="0" i="0" u="none" baseline="0" dirty="0"/>
              <a:t>http://www.d2l.org/atf/cf/%7B64AF78C4-5EB8-45AA-BC28- F7EE2B581919%7D/ChildSexualAbuseDisclosurePaper_20160217_v.1.pdf </a:t>
            </a:r>
          </a:p>
          <a:p>
            <a:pPr indent="457200" algn="l" rtl="0">
              <a:defRPr sz="900"/>
            </a:pPr>
            <a:endParaRPr sz="900" dirty="0"/>
          </a:p>
          <a:p>
            <a:pPr indent="457200" algn="l" rtl="0">
              <a:defRPr sz="900">
                <a:solidFill>
                  <a:schemeClr val="accent3">
                    <a:lumOff val="11470"/>
                  </a:schemeClr>
                </a:solidFill>
              </a:defRPr>
            </a:pPr>
            <a:r>
              <a:rPr lang="fr-ca" sz="900" b="0" i="0" u="none" baseline="0" dirty="0" err="1"/>
              <a:t>Ungar</a:t>
            </a:r>
            <a:r>
              <a:rPr lang="fr-ca" sz="900" b="0" i="0" u="none" baseline="0" dirty="0"/>
              <a:t>, M., </a:t>
            </a:r>
            <a:r>
              <a:rPr lang="fr-ca" sz="900" b="0" i="0" u="none" baseline="0" dirty="0" err="1"/>
              <a:t>Tutty</a:t>
            </a:r>
            <a:r>
              <a:rPr lang="fr-ca" sz="900" b="0" i="0" u="none" baseline="0" dirty="0"/>
              <a:t>, L. M., McConnell, S., </a:t>
            </a:r>
            <a:r>
              <a:rPr lang="fr-ca" sz="900" b="0" i="0" u="none" baseline="0" dirty="0" err="1"/>
              <a:t>Barter</a:t>
            </a:r>
            <a:r>
              <a:rPr lang="fr-ca" sz="900" b="0" i="0" u="none" baseline="0" dirty="0"/>
              <a:t>, K., &amp; </a:t>
            </a:r>
            <a:r>
              <a:rPr lang="fr-ca" sz="900" b="0" i="0" u="none" baseline="0" dirty="0" err="1"/>
              <a:t>Fairholm</a:t>
            </a:r>
            <a:r>
              <a:rPr lang="fr-ca" sz="900" b="0" i="0" u="none" baseline="0" dirty="0"/>
              <a:t>, J. (2009). </a:t>
            </a:r>
            <a:r>
              <a:rPr lang="fr-ca" sz="900" b="0" i="0" u="none" baseline="0" dirty="0" err="1"/>
              <a:t>What</a:t>
            </a:r>
            <a:r>
              <a:rPr lang="fr-ca" sz="900" b="0" i="0" u="none" baseline="0" dirty="0"/>
              <a:t> Canadian </a:t>
            </a:r>
            <a:r>
              <a:rPr lang="fr-ca" sz="900" b="0" i="0" u="none" baseline="0" dirty="0" err="1"/>
              <a:t>youth</a:t>
            </a:r>
            <a:r>
              <a:rPr lang="fr-ca" sz="900" b="0" i="0" u="none" baseline="0" dirty="0"/>
              <a:t> tell us about </a:t>
            </a:r>
            <a:r>
              <a:rPr lang="fr-ca" sz="900" b="0" i="0" u="none" baseline="0" dirty="0" err="1"/>
              <a:t>disclosing</a:t>
            </a:r>
            <a:r>
              <a:rPr lang="fr-ca" sz="900" b="0" i="0" u="none" baseline="0" dirty="0"/>
              <a:t> abuse. Child Abuse &amp; </a:t>
            </a:r>
            <a:r>
              <a:rPr lang="fr-ca" sz="900" b="0" i="0" u="none" baseline="0" dirty="0" err="1"/>
              <a:t>Neglect</a:t>
            </a:r>
            <a:r>
              <a:rPr lang="fr-ca" sz="900" b="0" i="0" u="none" baseline="0" dirty="0"/>
              <a:t>, 33(10), 699–708. doi:10.1016/j.chiabu.2009.05.002</a:t>
            </a:r>
          </a:p>
          <a:p>
            <a:pPr indent="457200" algn="l" rtl="0">
              <a:defRPr sz="900"/>
            </a:pPr>
            <a:endParaRPr sz="900" dirty="0"/>
          </a:p>
          <a:p>
            <a:pPr indent="457200" algn="l" rtl="0">
              <a:defRPr sz="900">
                <a:solidFill>
                  <a:schemeClr val="accent3">
                    <a:lumOff val="11470"/>
                  </a:schemeClr>
                </a:solidFill>
              </a:defRPr>
            </a:pPr>
            <a:r>
              <a:rPr lang="fr-ca" sz="900" b="0" i="0" u="none" baseline="0" dirty="0" err="1"/>
              <a:t>Themeli</a:t>
            </a:r>
            <a:r>
              <a:rPr lang="fr-ca" sz="900" b="0" i="0" u="none" baseline="0" dirty="0"/>
              <a:t>, O., &amp; </a:t>
            </a:r>
            <a:r>
              <a:rPr lang="fr-ca" sz="900" b="0" i="0" u="none" baseline="0" dirty="0" err="1"/>
              <a:t>Panagiotaki</a:t>
            </a:r>
            <a:r>
              <a:rPr lang="fr-ca" sz="900" b="0" i="0" u="none" baseline="0" dirty="0"/>
              <a:t>, M. (2014). </a:t>
            </a:r>
            <a:r>
              <a:rPr lang="fr-ca" sz="900" b="0" i="0" u="none" baseline="0" dirty="0" err="1"/>
              <a:t>Forensic</a:t>
            </a:r>
            <a:r>
              <a:rPr lang="fr-ca" sz="900" b="0" i="0" u="none" baseline="0" dirty="0"/>
              <a:t> interviews </a:t>
            </a:r>
            <a:r>
              <a:rPr lang="fr-ca" sz="900" b="0" i="0" u="none" baseline="0" dirty="0" err="1"/>
              <a:t>with</a:t>
            </a:r>
            <a:r>
              <a:rPr lang="fr-ca" sz="900" b="0" i="0" u="none" baseline="0" dirty="0"/>
              <a:t> </a:t>
            </a:r>
            <a:r>
              <a:rPr lang="fr-ca" sz="900" b="0" i="0" u="none" baseline="0" dirty="0" err="1"/>
              <a:t>children</a:t>
            </a:r>
            <a:r>
              <a:rPr lang="fr-ca" sz="900" b="0" i="0" u="none" baseline="0" dirty="0"/>
              <a:t> </a:t>
            </a:r>
            <a:r>
              <a:rPr lang="fr-ca" sz="900" b="0" i="0" u="none" baseline="0" dirty="0" err="1"/>
              <a:t>victims</a:t>
            </a:r>
            <a:r>
              <a:rPr lang="fr-ca" sz="900" b="0" i="0" u="none" baseline="0" dirty="0"/>
              <a:t> of </a:t>
            </a:r>
            <a:r>
              <a:rPr lang="fr-ca" sz="900" b="0" i="0" u="none" baseline="0" dirty="0" err="1"/>
              <a:t>sexual</a:t>
            </a:r>
            <a:r>
              <a:rPr lang="fr-ca" sz="900" b="0" i="0" u="none" baseline="0" dirty="0"/>
              <a:t> abuse: the </a:t>
            </a:r>
            <a:r>
              <a:rPr lang="fr-ca" sz="900" b="0" i="0" u="none" baseline="0" dirty="0" err="1"/>
              <a:t>role</a:t>
            </a:r>
            <a:r>
              <a:rPr lang="fr-ca" sz="900" b="0" i="0" u="none" baseline="0" dirty="0"/>
              <a:t> of the </a:t>
            </a:r>
            <a:r>
              <a:rPr lang="fr-ca" sz="900" b="0" i="0" u="none" baseline="0" dirty="0" err="1"/>
              <a:t>counselling</a:t>
            </a:r>
            <a:r>
              <a:rPr lang="fr-ca" sz="900" b="0" i="0" u="none" baseline="0" dirty="0"/>
              <a:t> </a:t>
            </a:r>
            <a:r>
              <a:rPr lang="fr-ca" sz="900" b="0" i="0" u="none" baseline="0" dirty="0" err="1"/>
              <a:t>psychologist</a:t>
            </a:r>
            <a:r>
              <a:rPr lang="fr-ca" sz="900" b="0" i="0" u="none" baseline="0" dirty="0"/>
              <a:t>.</a:t>
            </a:r>
          </a:p>
          <a:p>
            <a:pPr indent="457200" algn="l" rtl="0">
              <a:defRPr sz="900"/>
            </a:pPr>
            <a:endParaRPr sz="900" dirty="0"/>
          </a:p>
          <a:p>
            <a:pPr indent="457200" algn="l" rtl="0">
              <a:defRPr sz="900">
                <a:solidFill>
                  <a:schemeClr val="accent3">
                    <a:lumOff val="11470"/>
                  </a:schemeClr>
                </a:solidFill>
              </a:defRPr>
            </a:pPr>
            <a:r>
              <a:rPr lang="fr-ca" sz="900" b="0" i="0" u="none" baseline="0" dirty="0"/>
              <a:t>Wilson, A. (2014). </a:t>
            </a:r>
            <a:r>
              <a:rPr lang="fr-ca" sz="900" b="0" i="0" u="none" baseline="0" dirty="0" err="1"/>
              <a:t>Addressing</a:t>
            </a:r>
            <a:r>
              <a:rPr lang="fr-ca" sz="900" b="0" i="0" u="none" baseline="0" dirty="0"/>
              <a:t> </a:t>
            </a:r>
            <a:r>
              <a:rPr lang="fr-ca" sz="900" b="0" i="0" u="none" baseline="0" dirty="0" err="1"/>
              <a:t>uncomfortable</a:t>
            </a:r>
            <a:r>
              <a:rPr lang="fr-ca" sz="900" b="0" i="0" u="none" baseline="0" dirty="0"/>
              <a:t> issues: </a:t>
            </a:r>
            <a:r>
              <a:rPr lang="fr-ca" sz="900" b="0" i="0" u="none" baseline="0" dirty="0" err="1"/>
              <a:t>Reflexivity</a:t>
            </a:r>
            <a:r>
              <a:rPr lang="fr-ca" sz="900" b="0" i="0" u="none" baseline="0" dirty="0"/>
              <a:t> as a </a:t>
            </a:r>
            <a:r>
              <a:rPr lang="fr-ca" sz="900" b="0" i="0" u="none" baseline="0" dirty="0" err="1"/>
              <a:t>tool</a:t>
            </a:r>
            <a:r>
              <a:rPr lang="fr-ca" sz="900" b="0" i="0" u="none" baseline="0" dirty="0"/>
              <a:t> for </a:t>
            </a:r>
            <a:r>
              <a:rPr lang="fr-ca" sz="900" b="0" i="0" u="none" baseline="0" dirty="0" err="1"/>
              <a:t>culturally</a:t>
            </a:r>
            <a:r>
              <a:rPr lang="fr-ca" sz="900" b="0" i="0" u="none" baseline="0" dirty="0"/>
              <a:t> </a:t>
            </a:r>
            <a:r>
              <a:rPr lang="fr-ca" sz="900" b="0" i="0" u="none" baseline="0" dirty="0" err="1"/>
              <a:t>safe</a:t>
            </a:r>
            <a:r>
              <a:rPr lang="fr-ca" sz="900" b="0" i="0" u="none" baseline="0" dirty="0"/>
              <a:t> practice in </a:t>
            </a:r>
            <a:r>
              <a:rPr lang="fr-ca" sz="900" b="0" i="0" u="none" baseline="0" dirty="0" err="1"/>
              <a:t>Aboriginal</a:t>
            </a:r>
            <a:r>
              <a:rPr lang="fr-ca" sz="900" b="0" i="0" u="none" baseline="0" dirty="0"/>
              <a:t> and Torres </a:t>
            </a:r>
            <a:r>
              <a:rPr lang="fr-ca" sz="900" b="0" i="0" u="none" baseline="0" dirty="0" err="1"/>
              <a:t>Strait</a:t>
            </a:r>
            <a:r>
              <a:rPr lang="fr-ca" sz="900" b="0" i="0" u="none" baseline="0" dirty="0"/>
              <a:t> </a:t>
            </a:r>
            <a:r>
              <a:rPr lang="fr-ca" sz="900" b="0" i="0" u="none" baseline="0" dirty="0" err="1"/>
              <a:t>Islander</a:t>
            </a:r>
            <a:r>
              <a:rPr lang="fr-ca" sz="900" b="0" i="0" u="none" baseline="0" dirty="0"/>
              <a:t> </a:t>
            </a:r>
            <a:r>
              <a:rPr lang="fr-ca" sz="900" b="0" i="0" u="none" baseline="0" dirty="0" err="1"/>
              <a:t>health</a:t>
            </a:r>
            <a:r>
              <a:rPr lang="fr-ca" sz="900" b="0" i="0" u="none" baseline="0" dirty="0"/>
              <a:t>. The </a:t>
            </a:r>
            <a:r>
              <a:rPr lang="fr-ca" sz="900" b="0" i="0" u="none" baseline="0" dirty="0" err="1"/>
              <a:t>Australian</a:t>
            </a:r>
            <a:r>
              <a:rPr lang="fr-ca" sz="900" b="0" i="0" u="none" baseline="0" dirty="0"/>
              <a:t> Journal of </a:t>
            </a:r>
            <a:r>
              <a:rPr lang="fr-ca" sz="900" b="0" i="0" u="none" baseline="0" dirty="0" err="1"/>
              <a:t>Indigenous</a:t>
            </a:r>
            <a:r>
              <a:rPr lang="fr-ca" sz="900" b="0" i="0" u="none" baseline="0" dirty="0"/>
              <a:t> </a:t>
            </a:r>
            <a:r>
              <a:rPr lang="fr-ca" sz="900" b="0" i="0" u="none" baseline="0" dirty="0" err="1"/>
              <a:t>Education</a:t>
            </a:r>
            <a:r>
              <a:rPr lang="fr-ca" sz="900" b="0" i="0" u="none" baseline="0" dirty="0"/>
              <a:t>, 43(2), 218–230.</a:t>
            </a:r>
          </a:p>
          <a:p>
            <a:pPr indent="457200" algn="l" rtl="0">
              <a:defRPr sz="900">
                <a:solidFill>
                  <a:schemeClr val="accent3">
                    <a:lumOff val="11470"/>
                  </a:schemeClr>
                </a:solidFill>
              </a:defRPr>
            </a:pPr>
            <a:endParaRPr sz="900" dirty="0"/>
          </a:p>
          <a:p>
            <a:pPr indent="457200" algn="l" rtl="0">
              <a:defRPr sz="900">
                <a:solidFill>
                  <a:schemeClr val="accent3">
                    <a:lumOff val="11470"/>
                  </a:schemeClr>
                </a:solidFill>
              </a:defRPr>
            </a:pPr>
            <a:r>
              <a:rPr lang="fr-ca" sz="900" b="0" i="0" u="none" baseline="0" dirty="0" err="1"/>
              <a:t>Winkworth</a:t>
            </a:r>
            <a:r>
              <a:rPr lang="fr-ca" sz="900" b="0" i="0" u="none" baseline="0" dirty="0"/>
              <a:t>, G., &amp; </a:t>
            </a:r>
            <a:r>
              <a:rPr lang="fr-ca" sz="900" b="0" i="0" u="none" baseline="0" dirty="0" err="1"/>
              <a:t>McArthur</a:t>
            </a:r>
            <a:r>
              <a:rPr lang="fr-ca" sz="900" b="0" i="0" u="none" baseline="0" dirty="0"/>
              <a:t>, M. (2006). </a:t>
            </a:r>
            <a:r>
              <a:rPr lang="fr-ca" sz="900" b="0" i="0" u="none" baseline="0" dirty="0" err="1"/>
              <a:t>Being</a:t>
            </a:r>
            <a:r>
              <a:rPr lang="fr-ca" sz="900" b="0" i="0" u="none" baseline="0" dirty="0"/>
              <a:t> “</a:t>
            </a:r>
            <a:r>
              <a:rPr lang="fr-ca" sz="900" b="0" i="0" u="none" baseline="0" dirty="0" err="1"/>
              <a:t>child</a:t>
            </a:r>
            <a:r>
              <a:rPr lang="fr-ca" sz="900" b="0" i="0" u="none" baseline="0" dirty="0"/>
              <a:t> </a:t>
            </a:r>
            <a:r>
              <a:rPr lang="fr-ca" sz="900" b="0" i="0" u="none" baseline="0" dirty="0" err="1"/>
              <a:t>centred</a:t>
            </a:r>
            <a:r>
              <a:rPr lang="fr-ca" sz="900" b="0" i="0" u="none" baseline="0" dirty="0"/>
              <a:t>” in </a:t>
            </a:r>
            <a:r>
              <a:rPr lang="fr-ca" sz="900" b="0" i="0" u="none" baseline="0" dirty="0" err="1"/>
              <a:t>child</a:t>
            </a:r>
            <a:r>
              <a:rPr lang="fr-ca" sz="900" b="0" i="0" u="none" baseline="0" dirty="0"/>
              <a:t> protection: </a:t>
            </a:r>
            <a:r>
              <a:rPr lang="fr-ca" sz="900" b="0" i="0" u="none" baseline="0" dirty="0" err="1"/>
              <a:t>What</a:t>
            </a:r>
            <a:r>
              <a:rPr lang="fr-ca" sz="900" b="0" i="0" u="none" baseline="0" dirty="0"/>
              <a:t> </a:t>
            </a:r>
            <a:r>
              <a:rPr lang="fr-ca" sz="900" b="0" i="0" u="none" baseline="0" dirty="0" err="1"/>
              <a:t>does</a:t>
            </a:r>
            <a:r>
              <a:rPr lang="fr-ca" sz="900" b="0" i="0" u="none" baseline="0" dirty="0"/>
              <a:t> </a:t>
            </a:r>
            <a:r>
              <a:rPr lang="fr-ca" sz="900" b="0" i="0" u="none" baseline="0" dirty="0" err="1"/>
              <a:t>it</a:t>
            </a:r>
            <a:r>
              <a:rPr lang="fr-ca" sz="900" b="0" i="0" u="none" baseline="0" dirty="0"/>
              <a:t> </a:t>
            </a:r>
            <a:r>
              <a:rPr lang="fr-ca" sz="900" b="0" i="0" u="none" baseline="0" dirty="0" err="1"/>
              <a:t>mean</a:t>
            </a:r>
            <a:r>
              <a:rPr lang="fr-ca" sz="900" b="0" i="0" u="none" baseline="0" dirty="0"/>
              <a:t>? </a:t>
            </a:r>
            <a:r>
              <a:rPr lang="fr-ca" sz="900" b="0" i="0" u="none" baseline="0" dirty="0" err="1"/>
              <a:t>Children</a:t>
            </a:r>
            <a:r>
              <a:rPr lang="fr-ca" sz="900" b="0" i="0" u="none" baseline="0" dirty="0"/>
              <a:t> </a:t>
            </a:r>
            <a:r>
              <a:rPr lang="fr-ca" sz="900" b="0" i="0" u="none" baseline="0" dirty="0" err="1"/>
              <a:t>Australia</a:t>
            </a:r>
            <a:r>
              <a:rPr lang="fr-ca" sz="900" b="0" i="0" u="none" baseline="0" dirty="0"/>
              <a:t>, 31(4), 13–21. </a:t>
            </a:r>
          </a:p>
          <a:p>
            <a:pPr algn="l" rtl="0">
              <a:defRPr sz="1100"/>
            </a:pPr>
            <a:r>
              <a:rPr lang="fr-ca" sz="900" b="0" i="0" u="none" baseline="0" dirty="0"/>
              <a:t>					</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2710901" y="1858748"/>
            <a:ext cx="8520602" cy="841802"/>
          </a:xfrm>
          <a:prstGeom prst="rect">
            <a:avLst/>
          </a:prstGeom>
        </p:spPr>
        <p:txBody>
          <a:bodyPr/>
          <a:lstStyle>
            <a:lvl1pPr>
              <a:defRPr sz="1900">
                <a:latin typeface="Impact"/>
                <a:ea typeface="Impact"/>
                <a:cs typeface="Impact"/>
                <a:sym typeface="Impact"/>
              </a:defRPr>
            </a:lvl1pPr>
          </a:lstStyle>
          <a:p>
            <a:pPr rtl="0"/>
            <a:r>
              <a:rPr lang="fr-ca" b="0" i="0" u="none" baseline="0" dirty="0"/>
              <a:t>Obstacles à la divulgation</a:t>
            </a:r>
          </a:p>
        </p:txBody>
      </p:sp>
      <p:sp>
        <p:nvSpPr>
          <p:cNvPr id="165" name="Shape 165"/>
          <p:cNvSpPr>
            <a:spLocks noGrp="1"/>
          </p:cNvSpPr>
          <p:nvPr>
            <p:ph type="sldNum" sz="quarter" idx="4294967295"/>
          </p:nvPr>
        </p:nvSpPr>
        <p:spPr>
          <a:xfrm>
            <a:off x="8754975" y="4700818"/>
            <a:ext cx="26618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7</a:t>
            </a:fld>
            <a:endParaRPr/>
          </a:p>
        </p:txBody>
      </p:sp>
      <p:pic>
        <p:nvPicPr>
          <p:cNvPr id="166" name="image3.png"/>
          <p:cNvPicPr>
            <a:picLocks noChangeAspect="1"/>
          </p:cNvPicPr>
          <p:nvPr/>
        </p:nvPicPr>
        <p:blipFill>
          <a:blip r:embed="rId2">
            <a:alphaModFix amt="43307"/>
          </a:blip>
          <a:stretch>
            <a:fillRect/>
          </a:stretch>
        </p:blipFill>
        <p:spPr>
          <a:xfrm>
            <a:off x="-37904" y="-779822"/>
            <a:ext cx="9219837" cy="7363898"/>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p:nvPr/>
        </p:nvSpPr>
        <p:spPr>
          <a:xfrm>
            <a:off x="0" y="0"/>
            <a:ext cx="9144000" cy="5143500"/>
          </a:xfrm>
          <a:prstGeom prst="rect">
            <a:avLst/>
          </a:prstGeom>
          <a:gradFill>
            <a:gsLst>
              <a:gs pos="0">
                <a:schemeClr val="accent5"/>
              </a:gs>
              <a:gs pos="100000">
                <a:srgbClr val="7FCBD3"/>
              </a:gs>
            </a:gsLst>
            <a:lin ang="16200000"/>
          </a:gradFill>
          <a:ln>
            <a:solidFill>
              <a:srgbClr val="00BDC2"/>
            </a:solidFill>
          </a:ln>
          <a:effectLst>
            <a:outerShdw blurRad="38100" dist="23000" dir="5400000" rotWithShape="0">
              <a:srgbClr val="000000">
                <a:alpha val="35000"/>
              </a:srgbClr>
            </a:outerShdw>
          </a:effectLst>
        </p:spPr>
        <p:txBody>
          <a:bodyPr lIns="45718" tIns="45718" rIns="45718" bIns="45718"/>
          <a:lstStyle/>
          <a:p>
            <a:pPr algn="l" rtl="0">
              <a:defRPr>
                <a:solidFill>
                  <a:srgbClr val="FFFFFF"/>
                </a:solidFill>
              </a:defRPr>
            </a:pPr>
            <a:endParaRPr/>
          </a:p>
        </p:txBody>
      </p:sp>
      <p:grpSp>
        <p:nvGrpSpPr>
          <p:cNvPr id="171" name="Group 171"/>
          <p:cNvGrpSpPr/>
          <p:nvPr/>
        </p:nvGrpSpPr>
        <p:grpSpPr>
          <a:xfrm>
            <a:off x="1273923" y="346023"/>
            <a:ext cx="906003" cy="471905"/>
            <a:chOff x="0" y="0"/>
            <a:chExt cx="906002" cy="471903"/>
          </a:xfrm>
        </p:grpSpPr>
        <p:sp>
          <p:nvSpPr>
            <p:cNvPr id="169" name="Shape 169"/>
            <p:cNvSpPr/>
            <p:nvPr/>
          </p:nvSpPr>
          <p:spPr>
            <a:xfrm>
              <a:off x="-1" y="-1"/>
              <a:ext cx="906003" cy="471905"/>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lgn="l" rtl="0">
                <a:defRPr sz="800"/>
              </a:pPr>
              <a:endParaRPr/>
            </a:p>
          </p:txBody>
        </p:sp>
        <p:sp>
          <p:nvSpPr>
            <p:cNvPr id="170" name="Shape 170"/>
            <p:cNvSpPr/>
            <p:nvPr/>
          </p:nvSpPr>
          <p:spPr>
            <a:xfrm>
              <a:off x="-1" y="89036"/>
              <a:ext cx="906003" cy="29382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800"/>
              </a:lvl1pPr>
            </a:lstStyle>
            <a:p>
              <a:pPr algn="l" rtl="0"/>
              <a:r>
                <a:rPr lang="fr-ca" b="0" i="0" u="none" baseline="0"/>
                <a:t>1 758 dossiers </a:t>
              </a:r>
            </a:p>
          </p:txBody>
        </p:sp>
      </p:grpSp>
      <p:sp>
        <p:nvSpPr>
          <p:cNvPr id="172" name="Shape 172"/>
          <p:cNvSpPr/>
          <p:nvPr/>
        </p:nvSpPr>
        <p:spPr>
          <a:xfrm>
            <a:off x="1590025" y="987699"/>
            <a:ext cx="198302" cy="358502"/>
          </a:xfrm>
          <a:custGeom>
            <a:avLst/>
            <a:gdLst/>
            <a:ahLst/>
            <a:cxnLst>
              <a:cxn ang="0">
                <a:pos x="wd2" y="hd2"/>
              </a:cxn>
              <a:cxn ang="5400000">
                <a:pos x="wd2" y="hd2"/>
              </a:cxn>
              <a:cxn ang="10800000">
                <a:pos x="wd2" y="hd2"/>
              </a:cxn>
              <a:cxn ang="16200000">
                <a:pos x="wd2" y="hd2"/>
              </a:cxn>
            </a:cxnLst>
            <a:rect l="0" t="0" r="r" b="b"/>
            <a:pathLst>
              <a:path w="21600" h="21600" extrusionOk="0">
                <a:moveTo>
                  <a:pt x="0" y="15626"/>
                </a:moveTo>
                <a:lnTo>
                  <a:pt x="5400" y="15626"/>
                </a:lnTo>
                <a:lnTo>
                  <a:pt x="5400" y="0"/>
                </a:lnTo>
                <a:lnTo>
                  <a:pt x="16200" y="0"/>
                </a:lnTo>
                <a:lnTo>
                  <a:pt x="16200" y="15626"/>
                </a:lnTo>
                <a:lnTo>
                  <a:pt x="21600" y="15626"/>
                </a:lnTo>
                <a:lnTo>
                  <a:pt x="10800" y="21600"/>
                </a:lnTo>
                <a:close/>
              </a:path>
            </a:pathLst>
          </a:custGeom>
          <a:solidFill>
            <a:srgbClr val="FF0000"/>
          </a:solidFill>
          <a:ln>
            <a:solidFill>
              <a:srgbClr val="585858"/>
            </a:solidFill>
          </a:ln>
        </p:spPr>
        <p:txBody>
          <a:bodyPr lIns="45718" tIns="45718" rIns="45718" bIns="45718" anchor="ctr"/>
          <a:lstStyle/>
          <a:p>
            <a:endParaRPr/>
          </a:p>
        </p:txBody>
      </p:sp>
      <p:grpSp>
        <p:nvGrpSpPr>
          <p:cNvPr id="175" name="Group 175"/>
          <p:cNvGrpSpPr/>
          <p:nvPr/>
        </p:nvGrpSpPr>
        <p:grpSpPr>
          <a:xfrm>
            <a:off x="1273923" y="1506648"/>
            <a:ext cx="906003" cy="471905"/>
            <a:chOff x="0" y="0"/>
            <a:chExt cx="906002" cy="471903"/>
          </a:xfrm>
        </p:grpSpPr>
        <p:sp>
          <p:nvSpPr>
            <p:cNvPr id="173" name="Shape 173"/>
            <p:cNvSpPr/>
            <p:nvPr/>
          </p:nvSpPr>
          <p:spPr>
            <a:xfrm>
              <a:off x="-1" y="-1"/>
              <a:ext cx="906003" cy="471905"/>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lgn="l" rtl="0">
                <a:defRPr sz="900"/>
              </a:pPr>
              <a:endParaRPr/>
            </a:p>
          </p:txBody>
        </p:sp>
        <p:sp>
          <p:nvSpPr>
            <p:cNvPr id="174" name="Shape 174"/>
            <p:cNvSpPr/>
            <p:nvPr/>
          </p:nvSpPr>
          <p:spPr>
            <a:xfrm>
              <a:off x="-1" y="19394"/>
              <a:ext cx="906003" cy="4331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900"/>
              </a:lvl1pPr>
            </a:lstStyle>
            <a:p>
              <a:pPr algn="l" rtl="0"/>
              <a:r>
                <a:rPr lang="fr-ca" b="0" i="0" u="none" baseline="0"/>
                <a:t>108 – supprimer les doublons</a:t>
              </a:r>
            </a:p>
          </p:txBody>
        </p:sp>
      </p:grpSp>
      <p:sp>
        <p:nvSpPr>
          <p:cNvPr id="176" name="Shape 176"/>
          <p:cNvSpPr/>
          <p:nvPr/>
        </p:nvSpPr>
        <p:spPr>
          <a:xfrm>
            <a:off x="2378000" y="1596400"/>
            <a:ext cx="528301" cy="254702"/>
          </a:xfrm>
          <a:prstGeom prst="rightArrow">
            <a:avLst>
              <a:gd name="adj1" fmla="val 50000"/>
              <a:gd name="adj2" fmla="val 50000"/>
            </a:avLst>
          </a:prstGeom>
          <a:solidFill>
            <a:srgbClr val="EA9999"/>
          </a:solidFill>
          <a:ln>
            <a:solidFill>
              <a:srgbClr val="585858"/>
            </a:solidFill>
          </a:ln>
        </p:spPr>
        <p:txBody>
          <a:bodyPr lIns="45718" tIns="45718" rIns="45718" bIns="45718" anchor="ctr"/>
          <a:lstStyle/>
          <a:p>
            <a:endParaRPr/>
          </a:p>
        </p:txBody>
      </p:sp>
      <p:grpSp>
        <p:nvGrpSpPr>
          <p:cNvPr id="179" name="Group 179"/>
          <p:cNvGrpSpPr/>
          <p:nvPr/>
        </p:nvGrpSpPr>
        <p:grpSpPr>
          <a:xfrm>
            <a:off x="3406598" y="1506649"/>
            <a:ext cx="906003" cy="556802"/>
            <a:chOff x="0" y="0"/>
            <a:chExt cx="906002" cy="556800"/>
          </a:xfrm>
        </p:grpSpPr>
        <p:sp>
          <p:nvSpPr>
            <p:cNvPr id="177" name="Shape 177"/>
            <p:cNvSpPr/>
            <p:nvPr/>
          </p:nvSpPr>
          <p:spPr>
            <a:xfrm>
              <a:off x="-1" y="-1"/>
              <a:ext cx="906003" cy="556802"/>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lgn="l" rtl="0">
                <a:defRPr sz="900"/>
              </a:pPr>
              <a:endParaRPr/>
            </a:p>
          </p:txBody>
        </p:sp>
        <p:sp>
          <p:nvSpPr>
            <p:cNvPr id="178" name="Shape 178"/>
            <p:cNvSpPr/>
            <p:nvPr/>
          </p:nvSpPr>
          <p:spPr>
            <a:xfrm>
              <a:off x="-1" y="61844"/>
              <a:ext cx="906003" cy="4331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900"/>
              </a:lvl1pPr>
            </a:lstStyle>
            <a:p>
              <a:pPr algn="l" rtl="0"/>
              <a:r>
                <a:rPr lang="fr-ca" b="0" i="0" u="none" baseline="0"/>
                <a:t>1 650 dossiers supprimés</a:t>
              </a:r>
            </a:p>
          </p:txBody>
        </p:sp>
      </p:grpSp>
      <p:sp>
        <p:nvSpPr>
          <p:cNvPr id="180" name="Shape 180"/>
          <p:cNvSpPr/>
          <p:nvPr/>
        </p:nvSpPr>
        <p:spPr>
          <a:xfrm>
            <a:off x="1590025" y="2053987"/>
            <a:ext cx="198302" cy="358502"/>
          </a:xfrm>
          <a:custGeom>
            <a:avLst/>
            <a:gdLst/>
            <a:ahLst/>
            <a:cxnLst>
              <a:cxn ang="0">
                <a:pos x="wd2" y="hd2"/>
              </a:cxn>
              <a:cxn ang="5400000">
                <a:pos x="wd2" y="hd2"/>
              </a:cxn>
              <a:cxn ang="10800000">
                <a:pos x="wd2" y="hd2"/>
              </a:cxn>
              <a:cxn ang="16200000">
                <a:pos x="wd2" y="hd2"/>
              </a:cxn>
            </a:cxnLst>
            <a:rect l="0" t="0" r="r" b="b"/>
            <a:pathLst>
              <a:path w="21600" h="21600" extrusionOk="0">
                <a:moveTo>
                  <a:pt x="0" y="15626"/>
                </a:moveTo>
                <a:lnTo>
                  <a:pt x="5400" y="15626"/>
                </a:lnTo>
                <a:lnTo>
                  <a:pt x="5400" y="0"/>
                </a:lnTo>
                <a:lnTo>
                  <a:pt x="16200" y="0"/>
                </a:lnTo>
                <a:lnTo>
                  <a:pt x="16200" y="15626"/>
                </a:lnTo>
                <a:lnTo>
                  <a:pt x="21600" y="15626"/>
                </a:lnTo>
                <a:lnTo>
                  <a:pt x="10800" y="21600"/>
                </a:lnTo>
                <a:close/>
              </a:path>
            </a:pathLst>
          </a:custGeom>
          <a:solidFill>
            <a:srgbClr val="FF0000"/>
          </a:solidFill>
          <a:ln>
            <a:solidFill>
              <a:srgbClr val="585858"/>
            </a:solidFill>
          </a:ln>
        </p:spPr>
        <p:txBody>
          <a:bodyPr lIns="45718" tIns="45718" rIns="45718" bIns="45718" anchor="ctr"/>
          <a:lstStyle/>
          <a:p>
            <a:endParaRPr/>
          </a:p>
        </p:txBody>
      </p:sp>
      <p:grpSp>
        <p:nvGrpSpPr>
          <p:cNvPr id="183" name="Group 183"/>
          <p:cNvGrpSpPr/>
          <p:nvPr/>
        </p:nvGrpSpPr>
        <p:grpSpPr>
          <a:xfrm>
            <a:off x="1273923" y="2591871"/>
            <a:ext cx="906003" cy="471904"/>
            <a:chOff x="0" y="-1"/>
            <a:chExt cx="906002" cy="471903"/>
          </a:xfrm>
        </p:grpSpPr>
        <p:sp>
          <p:nvSpPr>
            <p:cNvPr id="181" name="Shape 181"/>
            <p:cNvSpPr/>
            <p:nvPr/>
          </p:nvSpPr>
          <p:spPr>
            <a:xfrm>
              <a:off x="-1" y="-2"/>
              <a:ext cx="906003" cy="471904"/>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lgn="l" rtl="0">
                <a:defRPr sz="900"/>
              </a:pPr>
              <a:endParaRPr/>
            </a:p>
          </p:txBody>
        </p:sp>
        <p:sp>
          <p:nvSpPr>
            <p:cNvPr id="182" name="Shape 182"/>
            <p:cNvSpPr/>
            <p:nvPr/>
          </p:nvSpPr>
          <p:spPr>
            <a:xfrm>
              <a:off x="-1" y="19394"/>
              <a:ext cx="906003" cy="4331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900"/>
              </a:lvl1pPr>
            </a:lstStyle>
            <a:p>
              <a:pPr algn="l" rtl="0"/>
              <a:r>
                <a:rPr lang="fr-ca" b="0" i="0" u="none" baseline="0"/>
                <a:t>41 dossiers après examen </a:t>
              </a:r>
            </a:p>
          </p:txBody>
        </p:sp>
      </p:grpSp>
      <p:sp>
        <p:nvSpPr>
          <p:cNvPr id="184" name="Shape 184"/>
          <p:cNvSpPr/>
          <p:nvPr/>
        </p:nvSpPr>
        <p:spPr>
          <a:xfrm>
            <a:off x="2378000" y="2700475"/>
            <a:ext cx="528301" cy="254702"/>
          </a:xfrm>
          <a:prstGeom prst="rightArrow">
            <a:avLst>
              <a:gd name="adj1" fmla="val 50000"/>
              <a:gd name="adj2" fmla="val 50000"/>
            </a:avLst>
          </a:prstGeom>
          <a:solidFill>
            <a:srgbClr val="EA9999"/>
          </a:solidFill>
          <a:ln>
            <a:solidFill>
              <a:srgbClr val="585858"/>
            </a:solidFill>
          </a:ln>
        </p:spPr>
        <p:txBody>
          <a:bodyPr lIns="45718" tIns="45718" rIns="45718" bIns="45718" anchor="ctr"/>
          <a:lstStyle/>
          <a:p>
            <a:endParaRPr/>
          </a:p>
        </p:txBody>
      </p:sp>
      <p:grpSp>
        <p:nvGrpSpPr>
          <p:cNvPr id="187" name="Group 187"/>
          <p:cNvGrpSpPr/>
          <p:nvPr/>
        </p:nvGrpSpPr>
        <p:grpSpPr>
          <a:xfrm>
            <a:off x="3406598" y="2547768"/>
            <a:ext cx="1165401" cy="560110"/>
            <a:chOff x="0" y="0"/>
            <a:chExt cx="906001" cy="560108"/>
          </a:xfrm>
        </p:grpSpPr>
        <p:sp>
          <p:nvSpPr>
            <p:cNvPr id="185" name="Shape 185"/>
            <p:cNvSpPr/>
            <p:nvPr/>
          </p:nvSpPr>
          <p:spPr>
            <a:xfrm>
              <a:off x="-1" y="44105"/>
              <a:ext cx="906003" cy="471903"/>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lgn="l" rtl="0">
                <a:defRPr sz="900"/>
              </a:pPr>
              <a:endParaRPr/>
            </a:p>
          </p:txBody>
        </p:sp>
        <p:sp>
          <p:nvSpPr>
            <p:cNvPr id="186" name="Shape 186"/>
            <p:cNvSpPr/>
            <p:nvPr/>
          </p:nvSpPr>
          <p:spPr>
            <a:xfrm>
              <a:off x="-1" y="-1"/>
              <a:ext cx="906003" cy="5601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900"/>
              </a:lvl1pPr>
            </a:lstStyle>
            <a:p>
              <a:pPr algn="l" rtl="0"/>
              <a:r>
                <a:rPr lang="fr-ca" b="0" i="0" u="none" baseline="0" dirty="0"/>
                <a:t>67 dossiers supplémentaires supprimés</a:t>
              </a:r>
            </a:p>
          </p:txBody>
        </p:sp>
      </p:grpSp>
      <p:sp>
        <p:nvSpPr>
          <p:cNvPr id="188" name="Shape 188"/>
          <p:cNvSpPr/>
          <p:nvPr/>
        </p:nvSpPr>
        <p:spPr>
          <a:xfrm>
            <a:off x="1627775" y="3209924"/>
            <a:ext cx="198302" cy="434103"/>
          </a:xfrm>
          <a:custGeom>
            <a:avLst/>
            <a:gdLst/>
            <a:ahLst/>
            <a:cxnLst>
              <a:cxn ang="0">
                <a:pos x="wd2" y="hd2"/>
              </a:cxn>
              <a:cxn ang="5400000">
                <a:pos x="wd2" y="hd2"/>
              </a:cxn>
              <a:cxn ang="10800000">
                <a:pos x="wd2" y="hd2"/>
              </a:cxn>
              <a:cxn ang="16200000">
                <a:pos x="wd2" y="hd2"/>
              </a:cxn>
            </a:cxnLst>
            <a:rect l="0" t="0" r="r" b="b"/>
            <a:pathLst>
              <a:path w="21600" h="21600" extrusionOk="0">
                <a:moveTo>
                  <a:pt x="0" y="16666"/>
                </a:moveTo>
                <a:lnTo>
                  <a:pt x="5400" y="16666"/>
                </a:lnTo>
                <a:lnTo>
                  <a:pt x="5400" y="0"/>
                </a:lnTo>
                <a:lnTo>
                  <a:pt x="16200" y="0"/>
                </a:lnTo>
                <a:lnTo>
                  <a:pt x="16200" y="16666"/>
                </a:lnTo>
                <a:lnTo>
                  <a:pt x="21600" y="16666"/>
                </a:lnTo>
                <a:lnTo>
                  <a:pt x="10800" y="21600"/>
                </a:lnTo>
                <a:close/>
              </a:path>
            </a:pathLst>
          </a:custGeom>
          <a:solidFill>
            <a:srgbClr val="FF0000"/>
          </a:solidFill>
          <a:ln>
            <a:solidFill>
              <a:srgbClr val="585858"/>
            </a:solidFill>
          </a:ln>
        </p:spPr>
        <p:txBody>
          <a:bodyPr lIns="45718" tIns="45718" rIns="45718" bIns="45718" anchor="ctr"/>
          <a:lstStyle/>
          <a:p>
            <a:endParaRPr/>
          </a:p>
        </p:txBody>
      </p:sp>
      <p:grpSp>
        <p:nvGrpSpPr>
          <p:cNvPr id="191" name="Group 191"/>
          <p:cNvGrpSpPr/>
          <p:nvPr/>
        </p:nvGrpSpPr>
        <p:grpSpPr>
          <a:xfrm>
            <a:off x="1273923" y="3746069"/>
            <a:ext cx="906003" cy="560109"/>
            <a:chOff x="0" y="0"/>
            <a:chExt cx="906001" cy="560108"/>
          </a:xfrm>
        </p:grpSpPr>
        <p:sp>
          <p:nvSpPr>
            <p:cNvPr id="189" name="Shape 189"/>
            <p:cNvSpPr/>
            <p:nvPr/>
          </p:nvSpPr>
          <p:spPr>
            <a:xfrm>
              <a:off x="-1" y="44105"/>
              <a:ext cx="906003" cy="471903"/>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lgn="l" rtl="0">
                <a:defRPr sz="900"/>
              </a:pPr>
              <a:endParaRPr/>
            </a:p>
          </p:txBody>
        </p:sp>
        <p:sp>
          <p:nvSpPr>
            <p:cNvPr id="190" name="Shape 190"/>
            <p:cNvSpPr/>
            <p:nvPr/>
          </p:nvSpPr>
          <p:spPr>
            <a:xfrm>
              <a:off x="-1" y="-1"/>
              <a:ext cx="906003" cy="5601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900"/>
              </a:lvl1pPr>
            </a:lstStyle>
            <a:p>
              <a:pPr algn="l" rtl="0"/>
              <a:r>
                <a:rPr lang="fr-ca" b="0" i="0" u="none" baseline="0"/>
                <a:t>30 dossiers de littérature acceptés</a:t>
              </a:r>
            </a:p>
          </p:txBody>
        </p:sp>
      </p:grpSp>
      <p:sp>
        <p:nvSpPr>
          <p:cNvPr id="192" name="Shape 192"/>
          <p:cNvSpPr/>
          <p:nvPr/>
        </p:nvSpPr>
        <p:spPr>
          <a:xfrm>
            <a:off x="2378000" y="3898774"/>
            <a:ext cx="528301" cy="254702"/>
          </a:xfrm>
          <a:prstGeom prst="rightArrow">
            <a:avLst>
              <a:gd name="adj1" fmla="val 50000"/>
              <a:gd name="adj2" fmla="val 50000"/>
            </a:avLst>
          </a:prstGeom>
          <a:solidFill>
            <a:srgbClr val="EA9999"/>
          </a:solidFill>
          <a:ln>
            <a:solidFill>
              <a:srgbClr val="585858"/>
            </a:solidFill>
          </a:ln>
        </p:spPr>
        <p:txBody>
          <a:bodyPr lIns="45718" tIns="45718" rIns="45718" bIns="45718" anchor="ctr"/>
          <a:lstStyle/>
          <a:p>
            <a:endParaRPr/>
          </a:p>
        </p:txBody>
      </p:sp>
      <p:grpSp>
        <p:nvGrpSpPr>
          <p:cNvPr id="195" name="Group 195"/>
          <p:cNvGrpSpPr/>
          <p:nvPr/>
        </p:nvGrpSpPr>
        <p:grpSpPr>
          <a:xfrm>
            <a:off x="3406597" y="3726059"/>
            <a:ext cx="1085402" cy="600130"/>
            <a:chOff x="-2" y="-20010"/>
            <a:chExt cx="1085401" cy="600129"/>
          </a:xfrm>
        </p:grpSpPr>
        <p:sp>
          <p:nvSpPr>
            <p:cNvPr id="193" name="Shape 193"/>
            <p:cNvSpPr/>
            <p:nvPr/>
          </p:nvSpPr>
          <p:spPr>
            <a:xfrm>
              <a:off x="-1" y="44105"/>
              <a:ext cx="906003" cy="471903"/>
            </a:xfrm>
            <a:prstGeom prst="rect">
              <a:avLst/>
            </a:prstGeom>
            <a:solidFill>
              <a:srgbClr val="CFE2F3"/>
            </a:solidFill>
            <a:ln w="9525" cap="flat">
              <a:solidFill>
                <a:srgbClr val="585858"/>
              </a:solidFill>
              <a:prstDash val="solid"/>
              <a:round/>
            </a:ln>
            <a:effectLst/>
          </p:spPr>
          <p:txBody>
            <a:bodyPr wrap="square" lIns="45718" tIns="45718" rIns="45718" bIns="45718" numCol="1" anchor="ctr">
              <a:noAutofit/>
            </a:bodyPr>
            <a:lstStyle/>
            <a:p>
              <a:pPr algn="l" rtl="0">
                <a:defRPr sz="900"/>
              </a:pPr>
              <a:endParaRPr/>
            </a:p>
          </p:txBody>
        </p:sp>
        <p:sp>
          <p:nvSpPr>
            <p:cNvPr id="194" name="Shape 194"/>
            <p:cNvSpPr/>
            <p:nvPr/>
          </p:nvSpPr>
          <p:spPr>
            <a:xfrm>
              <a:off x="-2" y="-20010"/>
              <a:ext cx="1085401" cy="6001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3" tIns="91423" rIns="91423" bIns="91423" numCol="1" anchor="ctr">
              <a:spAutoFit/>
            </a:bodyPr>
            <a:lstStyle>
              <a:lvl1pPr>
                <a:defRPr sz="900"/>
              </a:lvl1pPr>
            </a:lstStyle>
            <a:p>
              <a:pPr algn="l" rtl="0"/>
              <a:r>
                <a:rPr lang="fr-ca" b="0" i="0" u="none" baseline="0" dirty="0"/>
                <a:t>11 dossiers supplémentaires supprimés</a:t>
              </a:r>
            </a:p>
          </p:txBody>
        </p:sp>
      </p:grpSp>
      <p:sp>
        <p:nvSpPr>
          <p:cNvPr id="196" name="Shape 196"/>
          <p:cNvSpPr/>
          <p:nvPr/>
        </p:nvSpPr>
        <p:spPr>
          <a:xfrm>
            <a:off x="4491999" y="99999"/>
            <a:ext cx="4529157" cy="4078005"/>
          </a:xfrm>
          <a:prstGeom prst="rect">
            <a:avLst/>
          </a:prstGeom>
          <a:ln w="12700">
            <a:miter lim="400000"/>
          </a:ln>
          <a:extLst>
            <a:ext uri="{C572A759-6A51-4108-AA02-DFA0A04FC94B}">
              <ma14:wrappingTextBoxFlag xmlns="" xmlns:ma14="http://schemas.microsoft.com/office/mac/drawingml/2011/main" val="1"/>
            </a:ext>
          </a:extLst>
        </p:spPr>
        <p:txBody>
          <a:bodyPr wrap="square" lIns="91423" tIns="91423" rIns="91423" bIns="91423">
            <a:spAutoFit/>
          </a:bodyPr>
          <a:lstStyle/>
          <a:p>
            <a:pPr algn="l" rtl="0">
              <a:defRPr sz="1100"/>
            </a:pPr>
            <a:r>
              <a:rPr lang="fr-ca" b="0" i="0" u="none" baseline="0" dirty="0"/>
              <a:t>		 	 	 		</a:t>
            </a:r>
          </a:p>
          <a:p>
            <a:pPr algn="l" rtl="0">
              <a:defRPr sz="1100"/>
            </a:pPr>
            <a:r>
              <a:rPr lang="fr-ca" b="0" i="0" u="none" baseline="0" dirty="0"/>
              <a:t>			</a:t>
            </a:r>
          </a:p>
          <a:p>
            <a:pPr algn="l" rtl="0">
              <a:defRPr sz="1100"/>
            </a:pPr>
            <a:r>
              <a:rPr lang="fr-ca" b="0" i="0" u="none" baseline="0" dirty="0"/>
              <a:t>				</a:t>
            </a:r>
          </a:p>
          <a:p>
            <a:pPr algn="l" rtl="0">
              <a:defRPr sz="1100"/>
            </a:pPr>
            <a:r>
              <a:rPr lang="fr-ca" b="0" i="0" u="none" baseline="0" dirty="0"/>
              <a:t>					</a:t>
            </a:r>
          </a:p>
          <a:p>
            <a:pPr algn="l" rtl="0">
              <a:defRPr sz="1100"/>
            </a:pPr>
            <a:r>
              <a:rPr lang="fr-ca" b="0" i="0" u="none" baseline="0" dirty="0"/>
              <a:t>						</a:t>
            </a:r>
          </a:p>
          <a:p>
            <a:pPr algn="l" rtl="0">
              <a:defRPr sz="1200" b="1" u="sng"/>
            </a:pPr>
            <a:r>
              <a:rPr lang="fr-ca" b="0" i="0" u="none" baseline="0" dirty="0"/>
              <a:t>Les 30 dossiers de littérature utilisés pour cette revue :</a:t>
            </a:r>
          </a:p>
          <a:p>
            <a:pPr marL="457200" indent="-304800" algn="l" rtl="0">
              <a:buClr>
                <a:srgbClr val="000000"/>
              </a:buClr>
              <a:buSzPts val="1200"/>
              <a:buFont typeface="Arial"/>
              <a:buChar char="-"/>
              <a:defRPr sz="1200"/>
            </a:pPr>
            <a:r>
              <a:rPr lang="fr-ca" b="0" i="0" u="none" baseline="0" dirty="0"/>
              <a:t>17 études de recherche empirique, évaluées par des pairs</a:t>
            </a:r>
          </a:p>
          <a:p>
            <a:pPr marL="457200" indent="-304800" algn="l" rtl="0">
              <a:buClr>
                <a:srgbClr val="000000"/>
              </a:buClr>
              <a:buSzPts val="1200"/>
              <a:buFont typeface="Arial"/>
              <a:buChar char="-"/>
              <a:defRPr sz="1200"/>
            </a:pPr>
            <a:r>
              <a:rPr lang="fr-ca" b="0" i="0" u="none" baseline="0" dirty="0"/>
              <a:t>  2 études qui ont été identifiées comme de la littérature grise</a:t>
            </a:r>
          </a:p>
          <a:p>
            <a:pPr marL="457200" indent="-304800" algn="l" rtl="0">
              <a:buClr>
                <a:srgbClr val="000000"/>
              </a:buClr>
              <a:buSzPts val="1200"/>
              <a:buFont typeface="Arial"/>
              <a:buChar char="-"/>
              <a:defRPr sz="1200"/>
            </a:pPr>
            <a:r>
              <a:rPr lang="fr-ca" b="0" i="0" u="none" baseline="0" dirty="0"/>
              <a:t>  1 ouvrage sur les entrevues judiciaires avec des enfants et des jeunes maltraités</a:t>
            </a:r>
          </a:p>
          <a:p>
            <a:pPr marL="457200" indent="-304800" algn="l" rtl="0">
              <a:buClr>
                <a:srgbClr val="000000"/>
              </a:buClr>
              <a:buSzPts val="1200"/>
              <a:buFont typeface="Arial"/>
              <a:buChar char="-"/>
              <a:defRPr sz="1200"/>
            </a:pPr>
            <a:r>
              <a:rPr lang="fr-ca" b="0" i="0" u="none" baseline="0" dirty="0"/>
              <a:t>  7 revues</a:t>
            </a:r>
          </a:p>
          <a:p>
            <a:pPr marL="457200" indent="-317500" algn="l" rtl="0">
              <a:buClr>
                <a:srgbClr val="000000"/>
              </a:buClr>
              <a:buSzPts val="1200"/>
              <a:buFont typeface="Arial"/>
              <a:buChar char="-"/>
              <a:defRPr sz="1200"/>
            </a:pPr>
            <a:r>
              <a:rPr lang="fr-ca" b="0" i="0" u="none" baseline="0" dirty="0"/>
              <a:t>  3 documents gouvernementaux</a:t>
            </a:r>
            <a:r>
              <a:rPr lang="fr-ca" sz="1400" b="0" i="0" u="none" baseline="0" dirty="0"/>
              <a:t> </a:t>
            </a:r>
          </a:p>
          <a:p>
            <a:pPr algn="l" rtl="0">
              <a:defRPr sz="1100"/>
            </a:pPr>
            <a:r>
              <a:rPr lang="fr-ca" b="0" i="0" u="none" baseline="0" dirty="0"/>
              <a:t>					</a:t>
            </a:r>
          </a:p>
          <a:p>
            <a:pPr algn="l" rtl="0">
              <a:defRPr sz="1100"/>
            </a:pPr>
            <a:r>
              <a:rPr lang="fr-ca" b="0" i="0" u="none" baseline="0" dirty="0"/>
              <a:t>				</a:t>
            </a:r>
          </a:p>
          <a:p>
            <a:pPr algn="l" rtl="0">
              <a:defRPr sz="1100"/>
            </a:pPr>
            <a:r>
              <a:rPr lang="fr-ca" b="0" i="0" u="none" baseline="0" dirty="0"/>
              <a:t>			</a:t>
            </a:r>
          </a:p>
          <a:p>
            <a:pPr algn="l" rtl="0">
              <a:defRPr sz="1100"/>
            </a:pPr>
            <a:r>
              <a:rPr lang="fr-ca" b="0" i="0" u="none" baseline="0" dirty="0"/>
              <a:t>		</a:t>
            </a:r>
          </a:p>
        </p:txBody>
      </p:sp>
      <p:sp>
        <p:nvSpPr>
          <p:cNvPr id="197" name="Shape 197"/>
          <p:cNvSpPr>
            <a:spLocks noGrp="1"/>
          </p:cNvSpPr>
          <p:nvPr>
            <p:ph type="sldNum" sz="quarter" idx="4294967295"/>
          </p:nvPr>
        </p:nvSpPr>
        <p:spPr>
          <a:xfrm>
            <a:off x="8754975" y="4700818"/>
            <a:ext cx="26618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8</a:t>
            </a:fld>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199" name="Shape 199"/>
          <p:cNvSpPr/>
          <p:nvPr/>
        </p:nvSpPr>
        <p:spPr>
          <a:xfrm>
            <a:off x="1033948" y="2049950"/>
            <a:ext cx="6203703" cy="1549878"/>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l" rtl="0">
              <a:defRPr sz="1100"/>
            </a:pPr>
            <a:r>
              <a:rPr lang="fr-ca" b="0" i="0" u="none" baseline="0"/>
              <a:t>		 	 	 		</a:t>
            </a:r>
          </a:p>
          <a:p>
            <a:pPr algn="l" rtl="0">
              <a:defRPr sz="1100"/>
            </a:pPr>
            <a:r>
              <a:rPr lang="fr-ca" b="0" i="0" u="none" baseline="0"/>
              <a:t>			</a:t>
            </a:r>
          </a:p>
          <a:p>
            <a:pPr algn="l" rtl="0">
              <a:defRPr sz="1100"/>
            </a:pPr>
            <a:r>
              <a:rPr lang="fr-ca" b="0" i="0" u="none" baseline="0"/>
              <a:t>				</a:t>
            </a:r>
          </a:p>
          <a:p>
            <a:pPr algn="l" rtl="0">
              <a:defRPr sz="1100"/>
            </a:pPr>
            <a:r>
              <a:rPr lang="fr-ca" b="0" i="0" u="none" baseline="0"/>
              <a:t>					</a:t>
            </a:r>
          </a:p>
          <a:p>
            <a:pPr algn="l" rtl="0">
              <a:defRPr sz="1100"/>
            </a:pPr>
            <a:r>
              <a:rPr lang="fr-ca" b="0" i="0" u="none" baseline="0"/>
              <a:t>						</a:t>
            </a:r>
          </a:p>
          <a:p>
            <a:pPr algn="l" rtl="0">
              <a:defRPr sz="1100"/>
            </a:pPr>
            <a:r>
              <a:rPr lang="fr-ca" b="0" i="0" u="none" baseline="0"/>
              <a:t>	</a:t>
            </a:r>
          </a:p>
          <a:p>
            <a:pPr algn="l" rtl="0">
              <a:defRPr sz="1100"/>
            </a:pPr>
            <a:r>
              <a:rPr lang="fr-ca" b="0" i="0" u="none" baseline="0"/>
              <a:t>				</a:t>
            </a:r>
          </a:p>
          <a:p>
            <a:pPr algn="l" rtl="0">
              <a:defRPr sz="1100"/>
            </a:pPr>
            <a:r>
              <a:rPr lang="fr-ca" b="0" i="0" u="none" baseline="0"/>
              <a:t>			</a:t>
            </a:r>
          </a:p>
          <a:p>
            <a:pPr algn="l" rtl="0">
              <a:defRPr sz="1100"/>
            </a:pPr>
            <a:r>
              <a:rPr lang="fr-ca" b="0" i="0" u="none" baseline="0"/>
              <a:t>		</a:t>
            </a:r>
          </a:p>
        </p:txBody>
      </p:sp>
      <p:sp>
        <p:nvSpPr>
          <p:cNvPr id="200" name="Shape 200"/>
          <p:cNvSpPr>
            <a:spLocks noGrp="1"/>
          </p:cNvSpPr>
          <p:nvPr>
            <p:ph type="sldNum" sz="quarter" idx="4294967295"/>
          </p:nvPr>
        </p:nvSpPr>
        <p:spPr>
          <a:xfrm>
            <a:off x="8754975" y="4700818"/>
            <a:ext cx="266181" cy="318395"/>
          </a:xfrm>
          <a:prstGeom prst="rect">
            <a:avLst/>
          </a:prstGeom>
          <a:extLst>
            <a:ext uri="{C572A759-6A51-4108-AA02-DFA0A04FC94B}">
              <ma14:wrappingTextBoxFlag xmlns="" xmlns:ma14="http://schemas.microsoft.com/office/mac/drawingml/2011/main" val="1"/>
            </a:ext>
          </a:extLst>
        </p:spPr>
        <p:txBody>
          <a:bodyPr/>
          <a:lstStyle/>
          <a:p>
            <a:pPr algn="r" rtl="0"/>
            <a:fld id="{86CB4B4D-7CA3-9044-876B-883B54F8677D}" type="slidenum">
              <a:t>9</a:t>
            </a:fld>
            <a:endParaRPr/>
          </a:p>
        </p:txBody>
      </p:sp>
      <p:sp>
        <p:nvSpPr>
          <p:cNvPr id="201" name="Shape 201"/>
          <p:cNvSpPr>
            <a:spLocks noGrp="1"/>
          </p:cNvSpPr>
          <p:nvPr>
            <p:ph type="body" idx="4294967295"/>
          </p:nvPr>
        </p:nvSpPr>
        <p:spPr>
          <a:xfrm>
            <a:off x="-12602" y="-29271"/>
            <a:ext cx="9169204" cy="5202042"/>
          </a:xfrm>
          <a:prstGeom prst="rect">
            <a:avLst/>
          </a:prstGeom>
          <a:gradFill>
            <a:gsLst>
              <a:gs pos="0">
                <a:schemeClr val="accent5"/>
              </a:gs>
              <a:gs pos="100000">
                <a:srgbClr val="DAEAEC"/>
              </a:gs>
            </a:gsLst>
            <a:lin ang="16200000"/>
          </a:gradFill>
          <a:ln w="9525">
            <a:solidFill>
              <a:srgbClr val="0094A3"/>
            </a:solidFill>
            <a:round/>
          </a:ln>
          <a:effectLst>
            <a:outerShdw blurRad="38100" dist="23000" dir="5400000" rotWithShape="0">
              <a:srgbClr val="000000">
                <a:alpha val="35000"/>
              </a:srgbClr>
            </a:outerShdw>
          </a:effectLst>
        </p:spPr>
        <p:txBody>
          <a:bodyPr>
            <a:normAutofit fontScale="92500"/>
          </a:bodyPr>
          <a:lstStyle/>
          <a:p>
            <a:pPr marL="0" indent="0" algn="l" defTabSz="896111" rtl="0">
              <a:buSzTx/>
              <a:buNone/>
              <a:defRPr sz="1862">
                <a:solidFill>
                  <a:srgbClr val="000000"/>
                </a:solidFill>
                <a:latin typeface="Impact"/>
                <a:ea typeface="Impact"/>
                <a:cs typeface="Impact"/>
                <a:sym typeface="Impact"/>
              </a:defRPr>
            </a:pPr>
            <a:r>
              <a:rPr lang="fr-ca" b="0" i="0" u="none" baseline="0" dirty="0"/>
              <a:t>- La moitié des problèmes rencontrés pendant l’enquête sont attribuables à des problèmes physiques, émotionnels, cognitifs, de santé ou de comportement présentés par l’enfant/le jeune. </a:t>
            </a:r>
          </a:p>
          <a:p>
            <a:pPr marL="0" indent="0" algn="l" defTabSz="896111" rtl="0">
              <a:buSzTx/>
              <a:buNone/>
              <a:defRPr sz="1862">
                <a:solidFill>
                  <a:srgbClr val="000000"/>
                </a:solidFill>
                <a:latin typeface="Impact"/>
                <a:ea typeface="Impact"/>
                <a:cs typeface="Impact"/>
                <a:sym typeface="Impact"/>
              </a:defRPr>
            </a:pPr>
            <a:r>
              <a:rPr lang="fr-ca" b="0" i="0" u="none" baseline="0" dirty="0"/>
              <a:t>- De nombreux enfants se sont fait dire de ne pas parler (menaces directes, acheter son </a:t>
            </a:r>
            <a:r>
              <a:rPr lang="fr-ca" dirty="0"/>
              <a:t>silence </a:t>
            </a:r>
            <a:r>
              <a:rPr lang="fr-ca" b="0" i="0" u="none" baseline="0" dirty="0"/>
              <a:t>ou manipulation indirecte).   </a:t>
            </a:r>
          </a:p>
          <a:p>
            <a:pPr marL="0" indent="0" algn="l" defTabSz="896111" rtl="0">
              <a:buSzTx/>
              <a:buNone/>
              <a:defRPr sz="1862">
                <a:solidFill>
                  <a:srgbClr val="000000"/>
                </a:solidFill>
                <a:latin typeface="Impact"/>
                <a:ea typeface="Impact"/>
                <a:cs typeface="Impact"/>
                <a:sym typeface="Impact"/>
              </a:defRPr>
            </a:pPr>
            <a:r>
              <a:rPr lang="fr-ca" b="0" i="0" u="none" baseline="0" dirty="0"/>
              <a:t>- On leur a peut-être dit de ne pas faire confiance aux symboles d’autorité. </a:t>
            </a:r>
          </a:p>
          <a:p>
            <a:pPr marL="0" indent="0" algn="l" defTabSz="896111" rtl="0">
              <a:buSzTx/>
              <a:buNone/>
              <a:defRPr sz="1862">
                <a:solidFill>
                  <a:srgbClr val="000000"/>
                </a:solidFill>
                <a:latin typeface="Impact"/>
                <a:ea typeface="Impact"/>
                <a:cs typeface="Impact"/>
                <a:sym typeface="Impact"/>
              </a:defRPr>
            </a:pPr>
            <a:r>
              <a:rPr lang="fr-ca" b="0" i="0" u="none" baseline="0" dirty="0"/>
              <a:t>- Certains peuvent tout simplement ne pas vouloir parler de leurs sévices avec quelqu’un qui est essentiellement un étranger; ils peuvent se sentir gênés ou honteux et/ou ne pas vouloir en parler.     </a:t>
            </a:r>
          </a:p>
          <a:p>
            <a:pPr marL="0" indent="0" algn="l" defTabSz="896111" rtl="0">
              <a:buSzTx/>
              <a:buNone/>
              <a:defRPr sz="1862">
                <a:solidFill>
                  <a:srgbClr val="000000"/>
                </a:solidFill>
                <a:latin typeface="Impact"/>
                <a:ea typeface="Impact"/>
                <a:cs typeface="Impact"/>
                <a:sym typeface="Impact"/>
              </a:defRPr>
            </a:pPr>
            <a:endParaRPr dirty="0"/>
          </a:p>
          <a:p>
            <a:pPr marL="0" indent="0" algn="l" defTabSz="896111" rtl="0">
              <a:buSzTx/>
              <a:buNone/>
              <a:defRPr sz="1176">
                <a:solidFill>
                  <a:srgbClr val="000000"/>
                </a:solidFill>
              </a:defRPr>
            </a:pPr>
            <a:endParaRPr dirty="0"/>
          </a:p>
          <a:p>
            <a:pPr marL="0" indent="0" algn="l" defTabSz="896111" rtl="0">
              <a:buSzTx/>
              <a:buNone/>
              <a:defRPr sz="1176">
                <a:solidFill>
                  <a:srgbClr val="000000"/>
                </a:solidFill>
              </a:defRPr>
            </a:pPr>
            <a:endParaRPr dirty="0"/>
          </a:p>
          <a:p>
            <a:pPr marL="0" indent="0" algn="l" defTabSz="896111" rtl="0">
              <a:buSzTx/>
              <a:buNone/>
              <a:defRPr sz="1960">
                <a:solidFill>
                  <a:srgbClr val="000000"/>
                </a:solidFill>
              </a:defRPr>
            </a:pPr>
            <a:endParaRPr dirty="0"/>
          </a:p>
          <a:p>
            <a:pPr marL="0" indent="0" algn="l" defTabSz="896111" rtl="0">
              <a:buSzTx/>
              <a:buNone/>
              <a:defRPr sz="1960">
                <a:solidFill>
                  <a:srgbClr val="000000"/>
                </a:solidFill>
              </a:defRPr>
            </a:pPr>
            <a:endParaRPr dirty="0"/>
          </a:p>
          <a:p>
            <a:pPr marL="0" indent="0" algn="l" defTabSz="896111" rtl="0">
              <a:buSzTx/>
              <a:buNone/>
              <a:defRPr sz="1960">
                <a:solidFill>
                  <a:srgbClr val="000000"/>
                </a:solidFill>
              </a:defRPr>
            </a:pPr>
            <a:endParaRPr dirty="0"/>
          </a:p>
          <a:p>
            <a:pPr marL="0" indent="0" algn="l" defTabSz="896111" rtl="0">
              <a:buSzTx/>
              <a:buNone/>
              <a:defRPr sz="1960">
                <a:solidFill>
                  <a:srgbClr val="000000"/>
                </a:solidFill>
              </a:defRPr>
            </a:pPr>
            <a:endParaRPr dirty="0"/>
          </a:p>
          <a:p>
            <a:pPr marL="0" indent="0" algn="l" defTabSz="896111" rtl="0">
              <a:buSzTx/>
              <a:buNone/>
              <a:defRPr sz="1960">
                <a:solidFill>
                  <a:srgbClr val="000000"/>
                </a:solidFill>
              </a:defRPr>
            </a:pPr>
            <a:endParaRPr dirty="0"/>
          </a:p>
          <a:p>
            <a:pPr marL="0" indent="0" algn="l" defTabSz="896111" rtl="0">
              <a:buSzTx/>
              <a:buNone/>
              <a:defRPr sz="1960">
                <a:solidFill>
                  <a:srgbClr val="000000"/>
                </a:solidFill>
              </a:defRPr>
            </a:pPr>
            <a:r>
              <a:rPr lang="fr-ca" b="0" i="0" u="none" baseline="0" dirty="0"/>
              <a:t>                                             </a:t>
            </a:r>
            <a:r>
              <a:rPr lang="fr-ca" sz="784" b="0" i="0" u="none" baseline="0" dirty="0">
                <a:latin typeface="Times New Roman"/>
                <a:ea typeface="Times New Roman"/>
                <a:cs typeface="Times New Roman"/>
                <a:sym typeface="Times New Roman"/>
              </a:rPr>
              <a:t>    </a:t>
            </a:r>
          </a:p>
          <a:p>
            <a:pPr marL="0" indent="0" algn="l" defTabSz="896111" rtl="0">
              <a:buSzTx/>
              <a:buNone/>
              <a:defRPr sz="784">
                <a:solidFill>
                  <a:srgbClr val="000000"/>
                </a:solidFill>
                <a:latin typeface="Times New Roman"/>
                <a:ea typeface="Times New Roman"/>
                <a:cs typeface="Times New Roman"/>
                <a:sym typeface="Times New Roman"/>
              </a:defRPr>
            </a:pPr>
            <a:endParaRPr sz="784" dirty="0">
              <a:latin typeface="Times New Roman"/>
              <a:ea typeface="Times New Roman"/>
              <a:cs typeface="Times New Roman"/>
              <a:sym typeface="Times New Roman"/>
            </a:endParaRPr>
          </a:p>
          <a:p>
            <a:pPr marL="0" indent="0" algn="l" defTabSz="896111" rtl="0">
              <a:buSzTx/>
              <a:buNone/>
              <a:defRPr sz="784">
                <a:solidFill>
                  <a:srgbClr val="000000"/>
                </a:solidFill>
                <a:latin typeface="Times New Roman"/>
                <a:ea typeface="Times New Roman"/>
                <a:cs typeface="Times New Roman"/>
                <a:sym typeface="Times New Roman"/>
              </a:defRPr>
            </a:pPr>
            <a:r>
              <a:rPr lang="fr-ca" b="0" i="0" u="none" baseline="0" dirty="0"/>
              <a:t>                                                                                                                                      (</a:t>
            </a:r>
            <a:r>
              <a:rPr lang="fr-ca" b="0" i="0" u="none" baseline="0" dirty="0" err="1"/>
              <a:t>Barter</a:t>
            </a:r>
            <a:r>
              <a:rPr lang="fr-ca" b="0" i="0" u="none" baseline="0" dirty="0"/>
              <a:t> et coll., 2001; </a:t>
            </a:r>
            <a:r>
              <a:rPr lang="fr-ca" b="0" i="0" u="none" baseline="0" dirty="0" err="1"/>
              <a:t>Newlin</a:t>
            </a:r>
            <a:r>
              <a:rPr lang="fr-ca" b="0" i="0" u="none" baseline="0" dirty="0"/>
              <a:t> et coll., 2015; </a:t>
            </a:r>
            <a:r>
              <a:rPr lang="fr-ca" b="0" i="0" u="none" baseline="0" dirty="0" err="1"/>
              <a:t>Saywitz</a:t>
            </a:r>
            <a:r>
              <a:rPr lang="fr-ca" b="0" i="0" u="none" baseline="0" dirty="0"/>
              <a:t> et Faller, 2002) </a:t>
            </a:r>
          </a:p>
        </p:txBody>
      </p:sp>
      <p:pic>
        <p:nvPicPr>
          <p:cNvPr id="202" name="image4.png"/>
          <p:cNvPicPr>
            <a:picLocks noChangeAspect="1"/>
          </p:cNvPicPr>
          <p:nvPr/>
        </p:nvPicPr>
        <p:blipFill>
          <a:blip r:embed="rId3">
            <a:alphaModFix amt="9527"/>
          </a:blip>
          <a:stretch>
            <a:fillRect/>
          </a:stretch>
        </p:blipFill>
        <p:spPr>
          <a:xfrm>
            <a:off x="-838237" y="-539685"/>
            <a:ext cx="10464852" cy="5696594"/>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130</TotalTime>
  <Words>7350</Words>
  <Application>Microsoft Office PowerPoint</Application>
  <PresentationFormat>On-screen Show (16:9)</PresentationFormat>
  <Paragraphs>934</Paragraphs>
  <Slides>61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Bree Serif</vt:lpstr>
      <vt:lpstr>Brush Script MT</vt:lpstr>
      <vt:lpstr>Century Gothic</vt:lpstr>
      <vt:lpstr>Impact</vt:lpstr>
      <vt:lpstr>Times</vt:lpstr>
      <vt:lpstr>Times New Roman</vt:lpstr>
      <vt:lpstr>Simple Light</vt:lpstr>
      <vt:lpstr>                          Considérations culturelles pendant les divulgations des sévices par les enfants pour la Réunion nationale des CAEJ/CAE de 2023  8 et 9 mars 2023                              ​                    </vt:lpstr>
      <vt:lpstr>Considérations culturelles dans le cadre du travail avec les enfants et les jeunes autochtones pendant les enquêtes portant sur les cas de violence faite aux enfants, notamment au cours du processus d’entrevue judiciaire et au sein des CAEJ.</vt:lpstr>
      <vt:lpstr>Je m’identifie comme une alliée des pionniers et je reconnais respectueusement la réalisation de ce travail sur les territoires non cédés des peuples Syilx (Okanagan) et de la nation Secwépemc, dans laquelle j’ai élu domicile et d’où proviennent mon engagement professionnel, ma formation et mes connaissances en tant que thérapeute en traumatologie auprès d’enfants, de jeunes et de leurs familles lors de révélations de mauvais traitements infligés aux enfants.  Par conséquent, j’aborde cette recherche avec la conviction que... </vt:lpstr>
      <vt:lpstr>PowerPoint Presentation</vt:lpstr>
      <vt:lpstr>.</vt:lpstr>
      <vt:lpstr>PowerPoint Presentation</vt:lpstr>
      <vt:lpstr>Obstacles à la divulgation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enfants/jeunes sont souvent   retraumatisés lorsqu’ils tentent de raconter    aux autorités l’expérience horrible    expérience qu’ils ont vécue.        (King et Drost, 2005/2011). </vt:lpstr>
      <vt:lpstr>- Les techniques d’entrevue se sont améliorées au fil des ans; les obstacles à la divulgation sont maintenant davantage identifiés comme des indicateurs et des occasions de comprendre ce dont chaque enfant en particulier a besoin lors de la divulgation de sévices.  - Plus récemment, certains protocoles d’entrevues judiciaires ont été révisés pour inclure un soutien socio-émotionnel plus important et différentes techniques d’établissement de relations afin de réduire l’anxiété des enfants et de les aider à surmonter certains des obstacles à la divulgation.  (C’est-à-dire la technique d’entrevue du National Institute of Child Health and Human Development (NICHD) recommande que les chargés d’entrevues adoptent des comportements de soutien pour mieux répondre aux besoins émotionnels des enfants.)           (Lamb et coll., 2018; Magnusson et coll., 2020).</vt:lpstr>
      <vt:lpstr>Cependant, il est nécessaire de poursuivre la recherche pour explorer :                            . . . des moyens d’adapter les techniques d’entrevue auprès des enfants de manière standardisée                           pour répondre aux besoins des jeunes enfants. . . . Pour faciliter la tâche des jeunes plaignants et                             témoins, tous les enfants capables de témoigner devraient avoir le droit d’être interrogés en employant des techniques adaptées à leur développement cognitif et à leurs besoins socio-émotionnels.            (Magnusson et coll., 2020, p. 984–985)</vt:lpstr>
      <vt:lpstr>OBSTACLES          à la  divulgation </vt:lpstr>
      <vt:lpstr>EXEMPLE : Besoins au sein de la dynamique familiale  - Les enfants ayant des fournisseurs de soins non délinquants qui leur donnent un soutien montrent une capacité à se dévoiler beaucoup plus que ceux ayant des fournisseurs de soins qui ne les soutiennent pas.  - Par conséquent, aider les fournisseurs de soins à soutenir leur enfant peut contribuer à faciliter la divulgation.  - Le fait de soutenir la mère (ou tout autre fournisseur de soins principal) renforcera également sa capacité à soutenir son enfant et augmentera les chances de résultats plus sains.         (Middleton, 2017; Paine et Hansen, 2002; Schaeffer et coll., 2011; Ungar et coll., 2009)</vt:lpstr>
      <vt:lpstr>EXEMPLE : Besoins en santé mentale Au cours de l’entrevue judiciaire, « si le traumatisme sous-jacent n’est pas reconnu ou si l’on n’y a pas répondu de manière appropriée, les chances de retraumatisation sont accrues ». (Evans et Graves, 2018, p. 5)                   Des techniques d’entrevue judiciaire appropriées [sont essentielles]. . . .                 Le degré de traumatisme subi par l’enfant dépend dans                  une plus large mesure de la manière dont la victime sera                 traitée par  . . . le système de justice pénale après la divulgation                                           de l’incident, que de l’incident lui-même. (Themeli et Panagiotaki, 2014, p. 3)</vt:lpstr>
      <vt:lpstr> Il est essentiel que les enfants   et les jeunes soient en sécurité sur le plan    physique et émotionnel (avant, pendant  et après l’entrevue).                                         Approches tenant compte des traumatismes  du personnel du CAEJ, chargés d’entrevues  judiciaires et liens avec les services  de suivi.</vt:lpstr>
      <vt:lpstr>- La pratique fondée sur les traumatismes est une approche centrée sur la personne – qui donne la priorité aux besoins des enfants.  - Une telle perspective met en lumière la nécessité d’un processus méthodique d’entrevue judiciaire. - Une entrevue judiciaire bien planifiée qui met en cause l’apprentissage et la connaissance des nombreux facteurs et problèmes propres à l’enfant, et de tout besoin distinct nécessitant un soutien. Cette stratégie permet au chargé d’entrevues de prendre conscience de tout aménagement spécial qui pourrait être nécessaire pour créer un environnement plus sûr et plus confortable pour l’enfant.     (Brown et coll., 2021; Cederborg et coll., 2008; Davies et Westcott, 1999; Milam et coll., 2017; Newlin et coll., 2015; Rohrabaugh et coll., 2016)</vt:lpstr>
      <vt:lpstr>L’expression « tenant compte des traumatismes » signifie avoir une pensée réflexive dans la pratique.    Un engagement à réfléchir sur les expériences et à considérer comment les répercussions de ces apprentissages peuvent avoir une incidence sur le contexte plus large dans lequel ils travaillent.     Cette pratique signifie aussi que les professionnels examinent leurs propres pratiques, leurs traumatismes, leurs déclencheurs, leurs croyances, leurs postulats et les raisons de leurs méthodes, et qu’ils comprennent comment ils peuvent avoir un impact sur la façon dont nous communiquons (verbalement et non verbalement).    (Goelitz, 2020; Wilson, 2014) </vt:lpstr>
      <vt:lpstr>- Cette expression consiste aussi au fait de réfléchir au concept d’écologie physique : l’environnement qui entoure un enfant « comprend tout, de la disponibilité d’espaces verts pour jouer, à l’emplacement des bureaux de protection de l'enfance.... . et l’aménagement physique ». ( Ungar, 2020, p. 3)  - Réfléchir à la façon dont les environnements sont essentiellement construits sur la base d’un ensemble de croyances sur ce que les jeunes aimeraient ou ce dont ils auraient besoin, ce qui est le plus souvent « les systèmes sociaux et politiques qui décident qui obtient quels services fournis de quelle manière ». (Ungar, 2020, p. 3)  - Dans la plupart des cas, les concepts évoluent à partir des perspectives de la culture dominante.  - Le terme d’intérêt supérieur de l’enfant – qui pose cette question et sommes-nous inclusifs et réfléchis lorsque nous y répondons?  - L’intérêt supérieur doit inclure la culture.        (Hetherington, 2002; Encyclopedia of Arkansas, 2022; Sinclair, 2016)</vt:lpstr>
      <vt:lpstr>PowerPoint Presentation</vt:lpstr>
      <vt:lpstr>    « Les témoignages de l’histoire et l’étude de milliers de cultures diverses à travers le monde témoignent du pouvoir écrasant et coercitif de la culture pour représenter qui nous sommes et ce que nous croyons. » (Smedley et Smedley, 2005, p. 17)       « La croyance selon laquelle on peut comprendre entièrement une culture est naïve, car même sa propre culture d’origine est susceptible d’être diverse et multiforme. » (Barber Rioja et Rosenfeld, 2018, p. 2) </vt:lpstr>
      <vt:lpstr>PowerPoint Presentation</vt:lpstr>
      <vt:lpstr>PowerPoint Presentation</vt:lpstr>
      <vt:lpstr>La culture peut être un facteur d’influence majeur dans les divulgations de sévices par les enfants.    Les enfants grandissent en apprenant certaines attentes fondées sur des messages culturels qui façonnent leurs styles de communication et influencent leurs sentiments à l’égard de la divulgation.    « Les chargés d’enquêtes judiciaires doivent tenir compte de l’influence de la culture sur la perception des expériences, la formation de la mémoire, le langage, le style linguistique, l’aisance à parler à des étrangers dans un cadre formel et les valeurs relatives à la loyauté familiale et à la vie privée lorsqu’ils interrogent les enfants et évaluent leurs déclarations . . . Les différences culturelles peuvent poser des problèmes de communication et mener à des malentendus lors d’une entrevue judiciaire. » (Newlin et coll., 2015, p. 4)         (Alaggia, 2010; Hritz et coll., 2015; Newlin et coll., 2015) </vt:lpstr>
      <vt:lpstr>Les différences culturelles peuvent créer des malentendus entre un professionnel et un enfant avec lequel il travaille.     Il est important de comprendre la dynamique des différences culturelles, d’élargir les connaissances culturelles, d’adapter les services pour répondre aux besoins propres à chaque culture et d’avoir un processus continu d'apprentissage des cultures, y compris la connaissance de ses propres limites.    Il est tout aussi important de reconnaître la diversité culturelle lors de la prestation de services aux autres, notamment en reconnaissant l’influence et le pouvoir exercés par les croyances dominantes.           (Gilligan et Akhtar, 2005; Malatzky et coll., McElvaney, 2008; 2018; Newlin et coll., 2015; Woods, 2010)</vt:lpstr>
      <vt:lpstr>Depuis des années, les chercheurs s’intéressant aux cas de maltraitance d’enfants se demandent comment maintenir les enfants et leurs besoins au premier plan de la pratique?   (Fontes et Plummer, 2010; Korbin, 2002; Winkworth et McArthur, 2006)             </vt:lpstr>
      <vt:lpstr>La sécurité culturelle, la prise en compte des traumatismes et l’inclusion sont indissociables. Qu’est-ce que cela signifie d’intégrer cela dans tous nos services et pratiques lors des enquêtes sur la violence faite aux enfants?              Image extraite de : https://www.continued.com/early-childhood-education/ask-the-experts/what-is-culture-23709</vt:lpstr>
      <vt:lpstr>Donc, en plus de se demander « De quoi a besoin cet enfant? »,   nous devons reconnaître que nous ne savons rien de cet enfant et nous poser la question :  « Comment vais-je apprendre à connaître cet enfant/ce jeune et sa famille? »</vt:lpstr>
      <vt:lpstr>     " [...] le partage de renseignements, y compris les débreffages avant et après l’entrevue [...] l’information sur les antécédents de développement de l’enfant, ses antécédents culturels et ses besoins particuliers (par exemple, un handicap connu) peuvent être utiles lors de la planification d’une entrevue judiciaire afin d’adapter les questions de l’entrevue, de prévoir un interprète si nécessaire et d’être sensible aux besoins particuliers ou aux vulnérabilités de l'enfant. » (Rivard et Schreiber Compo, 2017, p. 254)</vt:lpstr>
      <vt:lpstr>PowerPoint Presentation</vt:lpstr>
      <vt:lpstr>                   « Consultation avec des professionnels issus de la culture en question » (Fontes, 2005, p. 71) </vt:lpstr>
      <vt:lpstr>Des recherches supplémentaires et une meilleure compréhension des pratiques exemplaires lors des entrevues sur la violence faite aux enfants sont nécessaires lorsque l’on travaille avec des enfants de différentes cultures. Plus précisément, les groupes culturels qui présentent une prévalence plus élevée de traumatismes dans notre société ou ceux qui souffrent des résultats de traumatismes intergénérationnels; des facteurs qui peuvent ajouter à la complexité des expériences traumatisantes de l’enfance, des divulgations de sévices et des enquêtes à ce sujet. Il s’agit d’une situation complexe, notamment pour les enfants et les jeunes autochtones.  (Barber Roija et Rosenfeld, 2018; Benuto et Garric, 2016; DeSouza, 2008) </vt:lpstr>
      <vt:lpstr>                                     </vt:lpstr>
      <vt:lpstr>PowerPoint Presentation</vt:lpstr>
      <vt:lpstr>PowerPoint Presentation</vt:lpstr>
      <vt:lpstr> - Il est important de disposer d’un programme décolonisé pour dépasser le regard colonial.  - Il faut faire preuve de respect et valoriser les êtres humains, en veillant à la qualité de l’expérience vécue par la personne et en s’assurant qu’aucun préjudice ne sera créé. - Il faut commencer par reconnaître l’histoire, l’identité et les systèmes de connaissance des peuples autochtones.   - Comprendre comment mener une recherche avec des participants autochtones, en particulier sur un sujet aussi sensible que la maltraitance des enfants, ne peut pas être simplement présenté comme une procédure. Au lieu de cela, insister sur le fait que la recherche est menée en partenariat et que c’est aussi important que les résultats de cette recherche...           (Coburn, 2013; Datta, 2018; Gillespie et coll., 2020; Smith, 2013; gouvernement du Canada, 2018). </vt:lpstr>
      <vt:lpstr>- Élaboration de la méthodologie : Comité autochtone informel  - Méthode de recherche : Conception de recherche qualitative phénoménologique, avec une combinaison de méthodologie autochtone adoptant des approches multi-communautaires et d’action.   - Recrutement : Méthode de recrutement des participants par le bouche-à-oreille (méthode mixte – c’est-à-dire des invitations à participer lancées par d’autres professionnels/collègues autochtones. La méthode du bouche-à-oreille a eu un effet boule de neige). </vt:lpstr>
      <vt:lpstr>Collecte de données : Conversations dirigées vs entrevues  L’étude a donné lieu à plusieurs appels téléphoniques et réunions en face à face avec 15 participants, à partir d’août 2021 jusqu’en décembre 2022. (Suivi de la collaboration janvier-mars 2023)  Conclusions et thèmes : Il ne s’agit pas de généraliser les perspectives autochtones, mais plutôt de rassembler les thèmes communs – des récits de réflexion à la fin des conversations pour saisir les principaux thèmes des conversations.  Résultats : 9 thèmes à prendre en compte dans la pratique – Diffusé en partenariat avec les participants (CAEJ de la C.-B., comité consultatif directeur du CAEJ de Big Bear). - Approfondissement par la réflexion, lien avec la littérature existante, discussion plus poussée avec les participants et élaboration de recommandations d’un point de vue micro, méso et macro sociologique.     </vt:lpstr>
      <vt:lpstr>PowerPoint Presentation</vt:lpstr>
      <vt:lpstr>SIMILAIRE à ce qu’a indiqué la diapositive no 19 concernant :  Besoins au sein de la dynamique familiale  - Les enfants ayant des fournisseurs de soins non délinquants qui leur donnent un soutien montrent une capacité à se dévoiler beaucoup plus que ceux ayant des fournisseurs de soins qui ne les soutiennent pas.  - Par conséquent, aider les fournisseurs de soins à soutenir leur enfant peut contribuer à faciliter la divulgation.  - Le fait de soutenir la mère (ou tout autre fournisseur de soins principal) renforcera également sa capacité à soutenir son enfant et augmentera les chances de résultats plus sains.     * Les communautés autochtones sont des cultures collectivistes.  * La famille ne peut pas être définie à partir d’une perspective occidentale.     (Middleton, 2017; Paine et Hansen, 2002; Schaeffer et coll., 2011; Ungar et coll., 2009)</vt:lpstr>
      <vt:lpstr>PowerPoint Presentation</vt:lpstr>
      <vt:lpstr>PowerPoint Presentation</vt:lpstr>
      <vt:lpstr>PowerPoint Presentation</vt:lpstr>
      <vt:lpstr>- Des approches tenant compte des traumatismes doivent être mises en œuvre dans tous les services et pour toutes les populations.    - L’accent est mis sur la reconnaissance et la priorité de la « vulnérabilité émotionnelle des survivants de traumatismes et, surtout, le travailleur évite de répéter par inadvertance la dynamique des interactions abusives dans la relation d’aide ». (Levenson et Levenson, 2017, p. 106)  </vt:lpstr>
      <vt:lpstr>- Étude des enfants adultes de survivants de l’Holocauste. Leurs parents, insensibles ou désensibilisés par suite d’expériences extrêmement douloureuses et horribles, peuvent ne pas avoir été en mesure de fournir la connectivité émotionnelle dont les enfants avaient besoin (Yehuda et coll., 2001).  - Le traumatisme a façonné les communautés autochtones et l’absence de guérison pour une génération peut créer des problèmes pour la suivante, ayant un effet sur chaque personne autochtone (Brokenleg, 2012).   - Par conséquent, de nombreux individus continuent à faire face à l'adversité. Le suicide, la dépression et la toxicomanie ne sont que quelques-unes des conséquences attribuées au traumatisme intergénérationnel que les Autochtones subissent encore aujourd’hui (Hackett et coll., 2016).  </vt:lpstr>
      <vt:lpstr>PowerPoint Presentation</vt:lpstr>
      <vt:lpstr>PowerPoint Presentation</vt:lpstr>
      <vt:lpstr> - Le travail en partenariat et la curiosité respectueuse peuvent aider à comprendre la culture d'autrui et à trouver des moyens d’intégrer les aspects culturels dans les services – c’est l’inclusion en pratique.   - Poser des questions pour explorer et acquérir des connaissances sur qui est une personne, tout en « appréciant les attributs qui s'y trouvent » (Goelitz, 2021, p. 22)  sont des éléments requis pour pouvoir tenir compte des traumatismes.</vt:lpstr>
      <vt:lpstr>- Le fait de tenir compte des traumatismes peut renforcer la relation professionnel-client et encourager la guérison post-traumatique, car les principes de cette pratique consistent à créer un environnement sûr pour les clients qui priorisent le besoin de sécurité, de confiance, de collaboration, de choix et d’autonomisation au premier plan de la prestation de services. (Levenson et Levenson, 2017)   - Il est intéressant de noter qu’il s’agit des mêmes principes que ceux que tous les participants autochtones ont indiqués comme étant ce dont les enfants et les jeunes autochtones ont besoin au sein des services et lors de leurs divulgations de sévices, en particulier dans le cadre d’entrevues judiciaires et dans le cadre des CAEJ. </vt:lpstr>
      <vt:lpstr>- Il est également intéressant de souligner que les universitaires et les communautés autochtones ont démontré et demandé ces besoins en matière de prestation de services avec les populations autochtones pendant des années.    - Les pratiques s’améliorent lentement. Toutefois, l’expression il faut tout un village pour élever un enfant, renvoie au message de cette recherche concernant la nécessité de s’engager à travailler ensemble et à fournir aux enfants et aux jeunes autochtones les services dont ils ont besoin.    - Ces efforts d’éthique et de réconciliation ne valent que par l’engagement à les poursuivre, et toutes les personnes qui résident au Canada ont l’obligation de faire leur part.       (traditionnellement un proverbe africain, maintenant adopté par de nombreuses communautés autochtones d’Amérique du Nord, Pence, 1999).</vt:lpstr>
      <vt:lpstr>PowerPoint Presentation</vt:lpstr>
      <vt:lpstr>PowerPoint Presentation</vt:lpstr>
      <vt:lpstr>Fontes, L. A., &amp; Plummer, C. (2010). Cultural issues in disclosures of child sexual abuse. Journal of Child Sexual Abuse, 19(5), 491–518.  Indigenous Corportate Training Inc. (2022a). Working effectively with indigenous peoples. Extrait de https://www.ictinc.ca/blog/first-nation-talking-stick-protocol    Services aux Autochtones Canada. (2018). Le gouvernement du Canada et les dirigeants des Premières Nations, des Inuit et de la Nation métisse annoncent qu’un projet de loi élaboré conjointement sur les services à l’enfance et la famille autochtones sera déposé au début de 2019 [Communiqué de presse]. Extrait de https://www.canada.ca/fr/services-autochtones-canada/nouvelles/2018/11/le-gouvernement-du-canada-et-les-dirigeants-des-premieres-nations-des-inuit-et-de-la-nation-metisse-annoncent-quun-projet-de-loi-elabore-conjointem.html  Korbin, J. E. (2002). Culture and child maltreatment: Cultural competence and beyond. Child Abuse &amp; Neglect, 26(6–7), 637–644.  Levenson, J., &amp; Levenson, J. (2017). Social Work (New York): Trauma-informed social work practice. National Association of Social Workers. doi:10.1093   Goelitz,A. (2020). From Trauma to Healing: A Social Worker’s Guide to Working with Survivors. 2nd Edition. New York, Routledge.   Gouvernement du Canada. (2017). Ébauche de lignes directrices nationales pour les centres d’aide aux enfants et les centres d’aide aux enfants et à la jeunesse au Canada.  Gouvernement du Canada. (2018). Le gouvernement du Canada et les dirigeants des Premières Nations, des Inuit et de la Nation métisse annoncent qu’un projet de loi élaboré conjointement sur les services à l’enfance et la famille autochtones sera déposé au début de 2019. Extrait de https://www.canada.ca/fr/services-autochtones-canada/nouvelles/2018/11/le-gouvernement-du-canada-et-les-dirigeants-des-premieres-nations-des-inuit-et-de-la-nation-metisse-annoncent-quun-projet-de-loi-elabore-conjointem.html  Google Advanced Images Search (2018). Usage rights: free to use, share or modify, even commercially. Extrait du site :  https://www.google.com/search?as_st=y&amp;tbm=isch&amp;as_q=boy+girl+image&amp;as_epq=&amp;as_oq=&amp;as_eq=&amp;cr=&amp;as_sitesearch=&amp;safe=images&amp;tbs=sur:fmc</vt:lpstr>
      <vt:lpstr> https://www.google.com/search?as_st=y&amp;tbm=isch&amp;as_q=british+columbi+map&amp;as_epq=&amp;as_oq=&amp;as_eq=&amp;cr=&amp;as_sitesearch=&amp;safe=images&amp;tbs=sur:fmc  https://www.google.com/search?as_st=y&amp;tbm=isch&amp;as_q=canada+map&amp;as_epq=&amp;as_oq=&amp;as_eq=&amp;cr=&amp;as_sitesearch=&amp;safe=images&amp;tbs=sur:fmc  https://www.google.com/search?as_st=y&amp;tbm=isch&amp;as_q=support+child&amp;as_epq=&amp;as_oq=&amp;as_eq=&amp;cr=&amp;as_sitesearch=&amp;safe=images&amp;tbs=sur:fmc  Image extraite du site : https://www.continued.com/early-childhood-education/ask-the-experts/what-is-culture-23709  https://www.google.com/search?as_st=y&amp;tbm=isch&amp;as_q=culture&amp;as_epq=&amp;as_oq=&amp;as_eq=&amp;cr=&amp;as_sitesearch=&amp;safe=images&amp;tbs=sur:fmc  https://www.google.com/search?as_st=y&amp;tbm=isch&amp;as_q=holding+hands&amp;as_epq=&amp;as_oq=&amp;as_eq=&amp;cr=&amp;as_sitesearch=&amp;safe=images&amp;tbs=sur:fmc  https://www.google.com/search?as_st=y&amp;tbm=isch&amp;as_q=police+officer&amp;as_epq=&amp;as_oq=&amp;as_eq=&amp;cr=&amp;as_sitesearch=&amp;safe=images&amp;tbs=sur:fmc  https://www.google.com/search?as_st=y&amp;tbm=isch&amp;as_q=rcmp&amp;as_epq=&amp;as_oq=&amp;as_eq=&amp;cr=&amp;as_sitesearch=&amp;safe=images&amp;tbs=sur:fmc  https://www.google.com/search?as_st=y&amp;tbm=isch&amp;as_q=child+shadow+&amp;as_epq=&amp;as_oq=&amp;as_eq=&amp;cr=&amp;as_sitesearch=&amp;safe=images&amp;tbs=sur:fmcsur:fmc  https://www.google.com/search?as_st=y&amp;tbm=isch&amp;as_q=support+child&amp;as_epq=&amp;as_oq=&amp;as_eq=&amp;cr=&amp;as_sitesearch=&amp;safe=images&amp;tbs=sur:fmc  https://www.google.com/search?as_st=y&amp;tbm=isch&amp;as_q=turmoil&amp;as_epq=&amp;as_oq=&amp;as_eq=&amp;cr=&amp;as_sitesearch=&amp;safe=images&amp;tbs=sur:fmc  https://www.google.com/search?as_st=y&amp;tbm=isch&amp;as_q=youth+street&amp;as_epq=&amp;as_oq=&amp;as_eq=&amp;cr=&amp;as_sitesearch=&amp;safe=images&amp;tbs=sur:fmc  Magnusson, M., Ernberg, E., Landström, S., &amp; Akehurst, L. (2020). Forensic interviewers’ experiences of interviewing children of different ages. Psychology, Crime &amp; Law, 26(10), 967-989.  Malatzky, C., Nixon, R., Mitchell, O., &amp; Bourke, L. (2018). Prioritising the cultural inclusivity of a rural mainstream health service for first nations australians: An analysis of discourse and power. Health Sociology Review, 27(3), 248–262. doi:10.1080/14461242.2018.1474720  Middleton J. (2017). Memory development and trauma in preschool children: Implications for forensic interviewing professionals - A Review of the Literature. Forensic Res Criminol Int J.;4(1):21-25. DOI: 10.15406/frcij.2017.04.00100</vt:lpstr>
      <vt:lpstr> Milam, M., Borrello, N., &amp; Pooler, J. (2017). The survivor-centered, trauma-informed approach. US Att'ys Bull., 65, 39.  McElvaney, R. (2008). How children tell: Containing the secret of child sexual abuse (Unpublished doctoral disser- tation). Trinity College, Dublin. Extrait du site http://www.tara.tcd.ie/bitstream/handle/2262/77577/McElvaney%2C%20Rosaleen_thesis.pdf?sequence=1&amp;isAllowed=y     Paine, M. L., &amp; Hansen, D. J. (2002). Factors influencing children to self-disclose sexual abuse. Clinical Psychology Review, 22(2), 271–295. doi:10.1016/S0272-7358(01)00091-5  Perry, B. D. (2003). Effects of traumatic events on children. The child trauma academy, 1-21.  PsychCentral. (2022). How to break the cycle of intergenerational trauma. Extrait du site https://psychcentral.com/ptsd/stopping-the-cycle-of-trauma-parents-need-help-for-trauma-too#trauma-cycle-causes  Gilligan, P., &amp; Akhtar, S. (octobre 2005). Cultural barriers to the disclosure of child sexual abuse in Asian communities: Listening to what women say. The British Journal of Social Work, 36(8), 1361–1377. doi:10.1093/ bjsw/bch309   Hetherington, R. (2002, June). Learning from difference: Comparing child welfare systems. Keynote address at the Positive systems of Child Welfare Conference, Waterloo, ON. Extrait du site https://scholars.wlu.ca/pcfp/12/   Hritz, A. C., Royer, C. E., Helm, R. K., Burd, K. A., Ojeda, K., Ceci, S. J. (2015). Children's suggestibility research: Things to know before interviewing a child. Anuario de Psicología Jurídica, 25, 3–12. Extrait du site http://www.sciencedirect.com/science/article/pii/S1133074015000124     King, D. N., &amp; Drost, M. (2011). Recantation and false allegations of child abuse: Selected bibliography (Updated ed., M. K. Wells, Ed.). Huntsville, AL: National  Children’s Advocacy Center. Extrait du site https://www.icmec.org/wp-content/uploads/2015/10/ Recantations-and-False-Allegations-Bibliography.pdf  (Texte original publié en 2005)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Considerations                   During Children’s Disclosures of Abuse                                                       for                       2023 National CAC/CYAC Meeting                                         March 8 &amp; 9, 2023</dc:title>
  <dc:creator>Lindsay Jolie</dc:creator>
  <cp:lastModifiedBy>L Jolie</cp:lastModifiedBy>
  <cp:revision>11</cp:revision>
  <dcterms:modified xsi:type="dcterms:W3CDTF">2023-03-05T22:33:54Z</dcterms:modified>
</cp:coreProperties>
</file>