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7"/>
  </p:notesMasterIdLst>
  <p:sldIdLst>
    <p:sldId id="256" r:id="rId2"/>
    <p:sldId id="302" r:id="rId3"/>
    <p:sldId id="262" r:id="rId4"/>
    <p:sldId id="305" r:id="rId5"/>
    <p:sldId id="364" r:id="rId6"/>
    <p:sldId id="299" r:id="rId7"/>
    <p:sldId id="300" r:id="rId8"/>
    <p:sldId id="301" r:id="rId9"/>
    <p:sldId id="270" r:id="rId10"/>
    <p:sldId id="304" r:id="rId11"/>
    <p:sldId id="365" r:id="rId12"/>
    <p:sldId id="367" r:id="rId13"/>
    <p:sldId id="366" r:id="rId14"/>
    <p:sldId id="368" r:id="rId15"/>
    <p:sldId id="27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31">
          <p15:clr>
            <a:srgbClr val="0000FF"/>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F7284A-7AF3-4925-93E8-A9DB5B8B3C3E}">
  <a:tblStyle styleId="{05F7284A-7AF3-4925-93E8-A9DB5B8B3C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7" autoAdjust="0"/>
  </p:normalViewPr>
  <p:slideViewPr>
    <p:cSldViewPr snapToGrid="0">
      <p:cViewPr varScale="1">
        <p:scale>
          <a:sx n="86" d="100"/>
          <a:sy n="86" d="100"/>
        </p:scale>
        <p:origin x="852" y="84"/>
      </p:cViewPr>
      <p:guideLst>
        <p:guide orient="horz" pos="63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18EA7-11B5-44A4-8074-5F1A1209DBB8}" type="doc">
      <dgm:prSet loTypeId="urn:microsoft.com/office/officeart/2005/8/layout/hList2" loCatId="relationship" qsTypeId="urn:microsoft.com/office/officeart/2005/8/quickstyle/simple1" qsCatId="simple" csTypeId="urn:microsoft.com/office/officeart/2005/8/colors/colorful1" csCatId="colorful" phldr="1"/>
      <dgm:spPr/>
      <dgm:t>
        <a:bodyPr/>
        <a:lstStyle/>
        <a:p>
          <a:endParaRPr lang="fr-ca"/>
        </a:p>
      </dgm:t>
    </dgm:pt>
    <dgm:pt modelId="{56706520-9BAE-41EB-8A9C-CC8EBDC24BC8}">
      <dgm:prSet phldrT="[Text]" custT="1"/>
      <dgm:spPr/>
      <dgm:t>
        <a:bodyPr/>
        <a:lstStyle/>
        <a:p>
          <a:pPr algn="ctr" rtl="0"/>
          <a:r>
            <a:rPr lang="fr-ca" sz="900" b="1" i="0" u="none" baseline="0" dirty="0">
              <a:solidFill>
                <a:schemeClr val="accent3"/>
              </a:solidFill>
              <a:latin typeface="Bahnschrift SemiBold" panose="020B0502040204020203" pitchFamily="34" charset="0"/>
            </a:rPr>
            <a:t>Épuisement professionnel, traumatisme vicariant, satisfaction de la compassion</a:t>
          </a:r>
          <a:endParaRPr lang="fr-ca" sz="900" b="1" dirty="0">
            <a:solidFill>
              <a:schemeClr val="accent3"/>
            </a:solidFill>
            <a:latin typeface="Bahnschrift SemiBold" panose="020B0502040204020203" pitchFamily="34" charset="0"/>
          </a:endParaRPr>
        </a:p>
      </dgm:t>
    </dgm:pt>
    <dgm:pt modelId="{CBD1985A-F344-48BB-BC48-92B78595691C}" type="parTrans" cxnId="{08C667A3-5B2B-444D-9B9F-18A629E04F66}">
      <dgm:prSet/>
      <dgm:spPr/>
      <dgm:t>
        <a:bodyPr/>
        <a:lstStyle/>
        <a:p>
          <a:endParaRPr lang="fr-ca"/>
        </a:p>
      </dgm:t>
    </dgm:pt>
    <dgm:pt modelId="{49005F4E-AF2D-443C-917A-41A010669CD4}" type="sibTrans" cxnId="{08C667A3-5B2B-444D-9B9F-18A629E04F66}">
      <dgm:prSet/>
      <dgm:spPr/>
      <dgm:t>
        <a:bodyPr/>
        <a:lstStyle/>
        <a:p>
          <a:endParaRPr lang="fr-ca"/>
        </a:p>
      </dgm:t>
    </dgm:pt>
    <dgm:pt modelId="{C1F0ABFA-9982-4584-BEA5-E429A08FC438}">
      <dgm:prSet phldrT="[Text]" custT="1"/>
      <dgm:spPr/>
      <dgm:t>
        <a:bodyPr/>
        <a:lstStyle/>
        <a:p>
          <a:pPr algn="ctr" rtl="0"/>
          <a:r>
            <a:rPr lang="fr-ca" sz="1400" b="0" i="0" u="none" baseline="0" dirty="0">
              <a:solidFill>
                <a:schemeClr val="accent1"/>
              </a:solidFill>
              <a:latin typeface="Bahnschrift SemiBold" panose="020B0502040204020203" pitchFamily="34" charset="0"/>
            </a:rPr>
            <a:t>Soutien organisationnel</a:t>
          </a:r>
          <a:endParaRPr lang="fr-ca" sz="1400" dirty="0">
            <a:solidFill>
              <a:schemeClr val="accent1"/>
            </a:solidFill>
            <a:latin typeface="Bahnschrift SemiBold" panose="020B0502040204020203" pitchFamily="34" charset="0"/>
          </a:endParaRPr>
        </a:p>
      </dgm:t>
    </dgm:pt>
    <dgm:pt modelId="{BC2139DE-BE9F-4D55-AA45-EFF593C9461F}" type="parTrans" cxnId="{B1D459DE-72B0-4936-A5CE-7CEB81E238B2}">
      <dgm:prSet/>
      <dgm:spPr/>
      <dgm:t>
        <a:bodyPr/>
        <a:lstStyle/>
        <a:p>
          <a:endParaRPr lang="fr-ca"/>
        </a:p>
      </dgm:t>
    </dgm:pt>
    <dgm:pt modelId="{6F223C5D-63F1-4895-B156-138A181D1C31}" type="sibTrans" cxnId="{B1D459DE-72B0-4936-A5CE-7CEB81E238B2}">
      <dgm:prSet/>
      <dgm:spPr/>
      <dgm:t>
        <a:bodyPr/>
        <a:lstStyle/>
        <a:p>
          <a:endParaRPr lang="fr-ca"/>
        </a:p>
      </dgm:t>
    </dgm:pt>
    <dgm:pt modelId="{26773B49-3E76-43F4-99D1-A5282E24A8F8}">
      <dgm:prSet phldrT="[Text]"/>
      <dgm:spPr>
        <a:solidFill>
          <a:schemeClr val="accent1"/>
        </a:solidFill>
      </dgm:spPr>
      <dgm:t>
        <a:bodyPr/>
        <a:lstStyle/>
        <a:p>
          <a:pPr algn="ctr" rtl="0">
            <a:buFont typeface="Courier New" panose="02070309020205020404" pitchFamily="49" charset="0"/>
            <a:buChar char="o"/>
          </a:pPr>
          <a:r>
            <a:rPr lang="fr-ca" b="0" i="0" u="none" baseline="0" dirty="0">
              <a:solidFill>
                <a:schemeClr val="bg1"/>
              </a:solidFill>
              <a:latin typeface="Selawik" panose="020B0502040204020203" pitchFamily="34" charset="0"/>
            </a:rPr>
            <a:t>Pour 64 % des membres de l’équipe multidisciplinaire, le </a:t>
          </a:r>
          <a:r>
            <a:rPr lang="fr-ca" b="1" i="0" u="none" baseline="0" dirty="0">
              <a:solidFill>
                <a:schemeClr val="bg1"/>
              </a:solidFill>
              <a:latin typeface="Selawik" panose="020B0502040204020203" pitchFamily="34" charset="0"/>
            </a:rPr>
            <a:t>soutien organisationnel</a:t>
          </a:r>
          <a:r>
            <a:rPr lang="fr-ca" b="0" i="0" u="none" baseline="0" dirty="0">
              <a:solidFill>
                <a:schemeClr val="bg1"/>
              </a:solidFill>
              <a:latin typeface="Selawik" panose="020B0502040204020203" pitchFamily="34" charset="0"/>
            </a:rPr>
            <a:t> est plus important que le soutien de la discipline ou de l’équipe pour favoriser le bien-être.</a:t>
          </a:r>
          <a:endParaRPr lang="fr-ca" dirty="0">
            <a:solidFill>
              <a:schemeClr val="bg1"/>
            </a:solidFill>
            <a:latin typeface="Selawik" panose="020B0502040204020203" pitchFamily="34" charset="0"/>
          </a:endParaRPr>
        </a:p>
      </dgm:t>
    </dgm:pt>
    <dgm:pt modelId="{78F5370D-AE04-4E3E-A98E-8EA755C5A6C7}" type="parTrans" cxnId="{35AE0898-D261-4B51-87F1-9C212FA2BAB0}">
      <dgm:prSet/>
      <dgm:spPr/>
      <dgm:t>
        <a:bodyPr/>
        <a:lstStyle/>
        <a:p>
          <a:endParaRPr lang="fr-ca"/>
        </a:p>
      </dgm:t>
    </dgm:pt>
    <dgm:pt modelId="{FE8BD7DB-2F82-4496-8042-88B635A82B26}" type="sibTrans" cxnId="{35AE0898-D261-4B51-87F1-9C212FA2BAB0}">
      <dgm:prSet/>
      <dgm:spPr/>
      <dgm:t>
        <a:bodyPr/>
        <a:lstStyle/>
        <a:p>
          <a:endParaRPr lang="fr-ca"/>
        </a:p>
      </dgm:t>
    </dgm:pt>
    <dgm:pt modelId="{74BEF958-F5D5-485B-B390-EFEB5D881313}">
      <dgm:prSet phldrT="[Text]" custT="1"/>
      <dgm:spPr>
        <a:solidFill>
          <a:schemeClr val="accent3"/>
        </a:solidFill>
      </dgm:spPr>
      <dgm:t>
        <a:bodyPr/>
        <a:lstStyle/>
        <a:p>
          <a:pPr algn="ctr" rtl="0">
            <a:buFont typeface="Courier New" panose="02070309020205020404" pitchFamily="49" charset="0"/>
            <a:buChar char="o"/>
          </a:pPr>
          <a:r>
            <a:rPr lang="fr-ca" sz="900" b="0" i="0" u="none" baseline="0" dirty="0">
              <a:latin typeface="Selawik" panose="020B0502040204020203" pitchFamily="34" charset="0"/>
            </a:rPr>
            <a:t>Satisfaction accrue (moins de traumatismes secondaires) dans un meilleur environnement de travail grâce à la </a:t>
          </a:r>
          <a:r>
            <a:rPr lang="fr-ca" sz="900" b="1" i="0" u="none" baseline="0" dirty="0">
              <a:latin typeface="Selawik" panose="020B0502040204020203" pitchFamily="34" charset="0"/>
            </a:rPr>
            <a:t>mise en œuvre des composantes du programme de santé et de bien-être </a:t>
          </a:r>
          <a:r>
            <a:rPr lang="fr-ca" sz="900" b="0" i="0" u="none" baseline="0" dirty="0">
              <a:latin typeface="Selawik" panose="020B0502040204020203" pitchFamily="34" charset="0"/>
            </a:rPr>
            <a:t>(organisme). </a:t>
          </a:r>
        </a:p>
      </dgm:t>
    </dgm:pt>
    <dgm:pt modelId="{1D90E3D6-A318-4E39-9D77-8743FABC6491}" type="parTrans" cxnId="{EBF6BAAE-1302-4176-A5C7-7CBE872111BD}">
      <dgm:prSet/>
      <dgm:spPr/>
      <dgm:t>
        <a:bodyPr/>
        <a:lstStyle/>
        <a:p>
          <a:endParaRPr lang="fr-ca"/>
        </a:p>
      </dgm:t>
    </dgm:pt>
    <dgm:pt modelId="{5F4DCF04-A5F8-4D42-B3F0-BA16E27CBDA1}" type="sibTrans" cxnId="{EBF6BAAE-1302-4176-A5C7-7CBE872111BD}">
      <dgm:prSet/>
      <dgm:spPr/>
      <dgm:t>
        <a:bodyPr/>
        <a:lstStyle/>
        <a:p>
          <a:endParaRPr lang="fr-ca"/>
        </a:p>
      </dgm:t>
    </dgm:pt>
    <dgm:pt modelId="{FE5B3710-2060-41F3-BD55-2CD41FC69E2D}">
      <dgm:prSet phldrT="[Text]" custT="1"/>
      <dgm:spPr>
        <a:solidFill>
          <a:schemeClr val="accent3"/>
        </a:solidFill>
      </dgm:spPr>
      <dgm:t>
        <a:bodyPr/>
        <a:lstStyle/>
        <a:p>
          <a:pPr algn="ctr" rtl="0">
            <a:buFont typeface="Courier New" panose="02070309020205020404" pitchFamily="49" charset="0"/>
            <a:buNone/>
          </a:pPr>
          <a:endParaRPr lang="fr-ca" sz="900" dirty="0">
            <a:latin typeface="Selawik" panose="020B0502040204020203" pitchFamily="34" charset="0"/>
          </a:endParaRPr>
        </a:p>
      </dgm:t>
    </dgm:pt>
    <dgm:pt modelId="{2DF4EC6C-C474-45A8-AAB4-0336B677B7B5}" type="parTrans" cxnId="{B786F06A-636D-4E0E-AD37-BFA0A38653BC}">
      <dgm:prSet/>
      <dgm:spPr/>
      <dgm:t>
        <a:bodyPr/>
        <a:lstStyle/>
        <a:p>
          <a:endParaRPr lang="fr-ca"/>
        </a:p>
      </dgm:t>
    </dgm:pt>
    <dgm:pt modelId="{419D37F1-09EA-4511-90FF-830B1961A53D}" type="sibTrans" cxnId="{B786F06A-636D-4E0E-AD37-BFA0A38653BC}">
      <dgm:prSet/>
      <dgm:spPr/>
      <dgm:t>
        <a:bodyPr/>
        <a:lstStyle/>
        <a:p>
          <a:endParaRPr lang="fr-ca"/>
        </a:p>
      </dgm:t>
    </dgm:pt>
    <dgm:pt modelId="{840F23CE-5A43-4D67-957D-C299F7692901}">
      <dgm:prSet phldrT="[Text]" custT="1"/>
      <dgm:spPr>
        <a:solidFill>
          <a:schemeClr val="accent3"/>
        </a:solidFill>
      </dgm:spPr>
      <dgm:t>
        <a:bodyPr/>
        <a:lstStyle/>
        <a:p>
          <a:pPr algn="ctr" rtl="0">
            <a:buFont typeface="Courier New" panose="02070309020205020404" pitchFamily="49" charset="0"/>
            <a:buChar char="o"/>
          </a:pPr>
          <a:r>
            <a:rPr lang="fr-ca" sz="900" b="0" i="0" u="none" baseline="0" dirty="0">
              <a:latin typeface="Selawik" panose="020B0502040204020203" pitchFamily="34" charset="0"/>
            </a:rPr>
            <a:t>Les facteurs de risque professionnels comprennent le manque de qualité de la supervision, le pourcentage élevé de clients/patients traumatisés au sein de la charge de travail, le manque d’expérience et/ou une orientation et une formation inadéquates pour le rôle, et le manque de système de soutien professionnel.</a:t>
          </a:r>
        </a:p>
      </dgm:t>
    </dgm:pt>
    <dgm:pt modelId="{409AAFEC-5C4C-49A8-9219-FB7FFCDB423B}" type="parTrans" cxnId="{9B585ABF-F275-4AF1-8BC9-16CCF3235BB7}">
      <dgm:prSet/>
      <dgm:spPr/>
      <dgm:t>
        <a:bodyPr/>
        <a:lstStyle/>
        <a:p>
          <a:endParaRPr lang="fr-ca"/>
        </a:p>
      </dgm:t>
    </dgm:pt>
    <dgm:pt modelId="{F27706CC-5DEB-4C85-9C42-DACA7C52822D}" type="sibTrans" cxnId="{9B585ABF-F275-4AF1-8BC9-16CCF3235BB7}">
      <dgm:prSet/>
      <dgm:spPr/>
      <dgm:t>
        <a:bodyPr/>
        <a:lstStyle/>
        <a:p>
          <a:endParaRPr lang="fr-ca"/>
        </a:p>
      </dgm:t>
    </dgm:pt>
    <dgm:pt modelId="{C126318C-05D8-49E2-951F-610A9DDF72BF}">
      <dgm:prSet phldrT="[Text]"/>
      <dgm:spPr>
        <a:solidFill>
          <a:schemeClr val="accent1"/>
        </a:solidFill>
      </dgm:spPr>
      <dgm:t>
        <a:bodyPr/>
        <a:lstStyle/>
        <a:p>
          <a:pPr algn="ctr" rtl="0">
            <a:buFont typeface="Courier New" panose="02070309020205020404" pitchFamily="49" charset="0"/>
            <a:buNone/>
          </a:pPr>
          <a:endParaRPr lang="fr-ca" dirty="0">
            <a:solidFill>
              <a:schemeClr val="bg2"/>
            </a:solidFill>
            <a:latin typeface="Arial Nova Cond" panose="020B0506020202020204" pitchFamily="34" charset="0"/>
          </a:endParaRPr>
        </a:p>
      </dgm:t>
    </dgm:pt>
    <dgm:pt modelId="{800F9580-000E-45E2-943C-FE23906DB590}" type="parTrans" cxnId="{09559789-4543-4294-ACD6-0ED6C4B1E992}">
      <dgm:prSet/>
      <dgm:spPr/>
      <dgm:t>
        <a:bodyPr/>
        <a:lstStyle/>
        <a:p>
          <a:endParaRPr lang="fr-ca"/>
        </a:p>
      </dgm:t>
    </dgm:pt>
    <dgm:pt modelId="{D1041759-CD68-4E58-931A-ED419B964BFC}" type="sibTrans" cxnId="{09559789-4543-4294-ACD6-0ED6C4B1E992}">
      <dgm:prSet/>
      <dgm:spPr/>
      <dgm:t>
        <a:bodyPr/>
        <a:lstStyle/>
        <a:p>
          <a:endParaRPr lang="fr-ca"/>
        </a:p>
      </dgm:t>
    </dgm:pt>
    <dgm:pt modelId="{7994E533-EC1E-448F-9C46-82A2A73EEE6F}">
      <dgm:prSet/>
      <dgm:spPr>
        <a:solidFill>
          <a:schemeClr val="accent1"/>
        </a:solidFill>
      </dgm:spPr>
      <dgm:t>
        <a:bodyPr/>
        <a:lstStyle/>
        <a:p>
          <a:pPr algn="ctr" rtl="0">
            <a:buFont typeface="Courier New" panose="02070309020205020404" pitchFamily="49" charset="0"/>
            <a:buNone/>
          </a:pPr>
          <a:endParaRPr lang="fr-ca" b="0" i="0" dirty="0">
            <a:solidFill>
              <a:schemeClr val="bg2"/>
            </a:solidFill>
            <a:latin typeface="Arial Nova Cond" panose="020B0506020202020204" pitchFamily="34" charset="0"/>
          </a:endParaRPr>
        </a:p>
      </dgm:t>
    </dgm:pt>
    <dgm:pt modelId="{95934AE6-D5FA-4DED-8F7F-FFE86667D080}" type="parTrans" cxnId="{212D5E08-98B5-4A9B-8F06-8D3CCECBFC89}">
      <dgm:prSet/>
      <dgm:spPr/>
      <dgm:t>
        <a:bodyPr/>
        <a:lstStyle/>
        <a:p>
          <a:endParaRPr lang="fr-ca"/>
        </a:p>
      </dgm:t>
    </dgm:pt>
    <dgm:pt modelId="{5BC5FD02-27B3-4F1A-9001-6F58125B54E6}" type="sibTrans" cxnId="{212D5E08-98B5-4A9B-8F06-8D3CCECBFC89}">
      <dgm:prSet/>
      <dgm:spPr/>
      <dgm:t>
        <a:bodyPr/>
        <a:lstStyle/>
        <a:p>
          <a:endParaRPr lang="fr-ca"/>
        </a:p>
      </dgm:t>
    </dgm:pt>
    <dgm:pt modelId="{FA4972B4-4413-47CB-9523-3CD3DD1D2DCE}">
      <dgm:prSet phldrT="[Text]" custT="1"/>
      <dgm:spPr>
        <a:solidFill>
          <a:schemeClr val="accent3"/>
        </a:solidFill>
      </dgm:spPr>
      <dgm:t>
        <a:bodyPr/>
        <a:lstStyle/>
        <a:p>
          <a:pPr algn="ctr" rtl="0">
            <a:buFont typeface="Courier New" panose="02070309020205020404" pitchFamily="49" charset="0"/>
            <a:buChar char="o"/>
          </a:pPr>
          <a:endParaRPr lang="fr-ca" sz="900" dirty="0">
            <a:latin typeface="Arial Nova Cond" panose="020B0506020202020204" pitchFamily="34" charset="0"/>
          </a:endParaRPr>
        </a:p>
      </dgm:t>
    </dgm:pt>
    <dgm:pt modelId="{D154D8D8-5A29-4B0E-AD80-B7A515840300}" type="parTrans" cxnId="{8973D553-F211-4341-A554-F61D644E4BE4}">
      <dgm:prSet/>
      <dgm:spPr/>
      <dgm:t>
        <a:bodyPr/>
        <a:lstStyle/>
        <a:p>
          <a:endParaRPr lang="fr-ca"/>
        </a:p>
      </dgm:t>
    </dgm:pt>
    <dgm:pt modelId="{1D91BE8F-A642-4066-8100-C5BB66B69421}" type="sibTrans" cxnId="{8973D553-F211-4341-A554-F61D644E4BE4}">
      <dgm:prSet/>
      <dgm:spPr/>
      <dgm:t>
        <a:bodyPr/>
        <a:lstStyle/>
        <a:p>
          <a:endParaRPr lang="fr-ca"/>
        </a:p>
      </dgm:t>
    </dgm:pt>
    <dgm:pt modelId="{60FD5653-E8CD-468B-B250-56A8ACF64FC0}">
      <dgm:prSet phldrT="[Text]" custT="1"/>
      <dgm:spPr>
        <a:solidFill>
          <a:schemeClr val="accent3"/>
        </a:solidFill>
      </dgm:spPr>
      <dgm:t>
        <a:bodyPr/>
        <a:lstStyle/>
        <a:p>
          <a:pPr algn="ctr" rtl="0">
            <a:buFont typeface="Courier New" panose="02070309020205020404" pitchFamily="49" charset="0"/>
            <a:buChar char="o"/>
          </a:pPr>
          <a:r>
            <a:rPr lang="fr-ca" sz="900" b="0" i="0" u="none" baseline="0" dirty="0">
              <a:latin typeface="Selawik" panose="020B0502040204020203" pitchFamily="34" charset="0"/>
            </a:rPr>
            <a:t>En travaillant dans un environnement de CAEJ, les membres de l’équipe multidisciplinaire sont </a:t>
          </a:r>
          <a:r>
            <a:rPr lang="fr-ca" sz="900" b="1" i="0" u="none" baseline="0" dirty="0">
              <a:latin typeface="Selawik" panose="020B0502040204020203" pitchFamily="34" charset="0"/>
            </a:rPr>
            <a:t>plus vulnérables aux effets cumulatifs des traumatismes </a:t>
          </a:r>
          <a:r>
            <a:rPr lang="fr-ca" sz="900" b="0" i="0" u="none" baseline="0" dirty="0">
              <a:latin typeface="Selawik" panose="020B0502040204020203" pitchFamily="34" charset="0"/>
            </a:rPr>
            <a:t>(l’accent est mis sur les abus sexuels/physiques des enfants); cela a un rapport direct avec la douleur et la souffrance.</a:t>
          </a:r>
          <a:endParaRPr lang="fr-ca" sz="900" dirty="0">
            <a:latin typeface="Selawik" panose="020B0502040204020203" pitchFamily="34" charset="0"/>
          </a:endParaRPr>
        </a:p>
      </dgm:t>
    </dgm:pt>
    <dgm:pt modelId="{42EE2A90-B822-4639-A623-D0366F55B6FC}" type="parTrans" cxnId="{43D01A4C-8333-4DF6-81C2-2070F2302C67}">
      <dgm:prSet/>
      <dgm:spPr/>
      <dgm:t>
        <a:bodyPr/>
        <a:lstStyle/>
        <a:p>
          <a:endParaRPr lang="fr-ca"/>
        </a:p>
      </dgm:t>
    </dgm:pt>
    <dgm:pt modelId="{8AD9426B-BF16-4B91-9B98-9F9AEAB24D83}" type="sibTrans" cxnId="{43D01A4C-8333-4DF6-81C2-2070F2302C67}">
      <dgm:prSet/>
      <dgm:spPr/>
      <dgm:t>
        <a:bodyPr/>
        <a:lstStyle/>
        <a:p>
          <a:endParaRPr lang="fr-ca"/>
        </a:p>
      </dgm:t>
    </dgm:pt>
    <dgm:pt modelId="{CB744E84-03C5-49E7-A4B3-69FAB3DCB9EE}">
      <dgm:prSet phldrT="[Text]" custT="1"/>
      <dgm:spPr>
        <a:solidFill>
          <a:schemeClr val="accent3"/>
        </a:solidFill>
      </dgm:spPr>
      <dgm:t>
        <a:bodyPr/>
        <a:lstStyle/>
        <a:p>
          <a:pPr algn="ctr" rtl="0">
            <a:buFont typeface="Courier New" panose="02070309020205020404" pitchFamily="49" charset="0"/>
            <a:buChar char="o"/>
          </a:pPr>
          <a:r>
            <a:rPr lang="fr-ca" sz="900" b="0" i="0" u="none" baseline="0" dirty="0">
              <a:solidFill>
                <a:schemeClr val="tx2"/>
              </a:solidFill>
              <a:latin typeface="Selawik" panose="020B0502040204020203" pitchFamily="34" charset="0"/>
            </a:rPr>
            <a:t>L’épuisement professionnel est la </a:t>
          </a:r>
          <a:r>
            <a:rPr lang="fr-ca" sz="900" b="1" i="0" u="none" baseline="0" dirty="0">
              <a:solidFill>
                <a:schemeClr val="tx2"/>
              </a:solidFill>
              <a:latin typeface="Selawik" panose="020B0502040204020203" pitchFamily="34" charset="0"/>
            </a:rPr>
            <a:t>principale cause de roulement du personnel au sein des organismes de l’équipe multidisciplinaire</a:t>
          </a:r>
          <a:r>
            <a:rPr lang="fr-ca" sz="900" b="0" i="0" u="none" baseline="0" dirty="0">
              <a:solidFill>
                <a:schemeClr val="tx2"/>
              </a:solidFill>
              <a:latin typeface="Selawik" panose="020B0502040204020203" pitchFamily="34" charset="0"/>
            </a:rPr>
            <a:t>, ce qui a une incidence sur la qualité des soins fournis par l’équipe. </a:t>
          </a:r>
          <a:endParaRPr lang="fr-ca" sz="900" dirty="0">
            <a:latin typeface="Selawik" panose="020B0502040204020203" pitchFamily="34" charset="0"/>
          </a:endParaRPr>
        </a:p>
      </dgm:t>
    </dgm:pt>
    <dgm:pt modelId="{99A6F0E7-8223-483F-829E-839F739739A6}" type="parTrans" cxnId="{56F1BB0B-1FC1-4DDA-B007-9E612BD10640}">
      <dgm:prSet/>
      <dgm:spPr/>
      <dgm:t>
        <a:bodyPr/>
        <a:lstStyle/>
        <a:p>
          <a:endParaRPr lang="fr-ca"/>
        </a:p>
      </dgm:t>
    </dgm:pt>
    <dgm:pt modelId="{C9B49C2C-B96A-4455-9115-1DE5FDA73919}" type="sibTrans" cxnId="{56F1BB0B-1FC1-4DDA-B007-9E612BD10640}">
      <dgm:prSet/>
      <dgm:spPr/>
      <dgm:t>
        <a:bodyPr/>
        <a:lstStyle/>
        <a:p>
          <a:endParaRPr lang="fr-ca"/>
        </a:p>
      </dgm:t>
    </dgm:pt>
    <dgm:pt modelId="{151F448F-FBC5-465E-B7FB-E64FB159DFC3}">
      <dgm:prSet phldrT="[Text]" custT="1"/>
      <dgm:spPr>
        <a:solidFill>
          <a:schemeClr val="accent3"/>
        </a:solidFill>
      </dgm:spPr>
      <dgm:t>
        <a:bodyPr/>
        <a:lstStyle/>
        <a:p>
          <a:pPr algn="ctr" rtl="0">
            <a:buFont typeface="Courier New" panose="02070309020205020404" pitchFamily="49" charset="0"/>
            <a:buNone/>
          </a:pPr>
          <a:endParaRPr lang="fr-ca" sz="900" dirty="0">
            <a:latin typeface="Selawik" panose="020B0502040204020203" pitchFamily="34" charset="0"/>
          </a:endParaRPr>
        </a:p>
      </dgm:t>
    </dgm:pt>
    <dgm:pt modelId="{C2A3D210-FF37-41BF-B8CF-446173130591}" type="parTrans" cxnId="{EE254349-743B-47CB-8144-B2CA19615760}">
      <dgm:prSet/>
      <dgm:spPr/>
      <dgm:t>
        <a:bodyPr/>
        <a:lstStyle/>
        <a:p>
          <a:endParaRPr lang="fr-ca"/>
        </a:p>
      </dgm:t>
    </dgm:pt>
    <dgm:pt modelId="{1E2ACD58-381D-484E-8A9E-EA942BC1E4E9}" type="sibTrans" cxnId="{EE254349-743B-47CB-8144-B2CA19615760}">
      <dgm:prSet/>
      <dgm:spPr/>
      <dgm:t>
        <a:bodyPr/>
        <a:lstStyle/>
        <a:p>
          <a:endParaRPr lang="fr-ca"/>
        </a:p>
      </dgm:t>
    </dgm:pt>
    <dgm:pt modelId="{13D23F5F-7B0A-42E7-B801-072FBFEE16BF}">
      <dgm:prSet phldrT="[Text]" custT="1"/>
      <dgm:spPr>
        <a:solidFill>
          <a:schemeClr val="accent3"/>
        </a:solidFill>
      </dgm:spPr>
      <dgm:t>
        <a:bodyPr/>
        <a:lstStyle/>
        <a:p>
          <a:pPr algn="ctr" rtl="0">
            <a:buFont typeface="Courier New" panose="02070309020205020404" pitchFamily="49" charset="0"/>
            <a:buChar char="o"/>
          </a:pPr>
          <a:endParaRPr lang="fr-ca" sz="900" dirty="0">
            <a:latin typeface="Selawik" panose="020B0502040204020203" pitchFamily="34" charset="0"/>
          </a:endParaRPr>
        </a:p>
      </dgm:t>
    </dgm:pt>
    <dgm:pt modelId="{83FD0944-FE3C-4BCE-BD74-52E983313A63}" type="parTrans" cxnId="{6DBB32FE-4333-4808-98B9-2D55BD54D1ED}">
      <dgm:prSet/>
      <dgm:spPr/>
      <dgm:t>
        <a:bodyPr/>
        <a:lstStyle/>
        <a:p>
          <a:endParaRPr lang="fr-ca"/>
        </a:p>
      </dgm:t>
    </dgm:pt>
    <dgm:pt modelId="{1654836F-989B-44B4-882E-CF0019BEF31E}" type="sibTrans" cxnId="{6DBB32FE-4333-4808-98B9-2D55BD54D1ED}">
      <dgm:prSet/>
      <dgm:spPr/>
      <dgm:t>
        <a:bodyPr/>
        <a:lstStyle/>
        <a:p>
          <a:endParaRPr lang="fr-ca"/>
        </a:p>
      </dgm:t>
    </dgm:pt>
    <dgm:pt modelId="{F2162674-0815-4016-AF0E-911C4D694A03}">
      <dgm:prSet phldrT="[Text]"/>
      <dgm:spPr>
        <a:solidFill>
          <a:schemeClr val="accent1"/>
        </a:solidFill>
      </dgm:spPr>
      <dgm:t>
        <a:bodyPr/>
        <a:lstStyle/>
        <a:p>
          <a:pPr algn="ctr" rtl="0">
            <a:buFont typeface="Courier New" panose="02070309020205020404" pitchFamily="49" charset="0"/>
            <a:buChar char="o"/>
          </a:pPr>
          <a:endParaRPr lang="fr-ca" dirty="0">
            <a:solidFill>
              <a:schemeClr val="bg1"/>
            </a:solidFill>
            <a:latin typeface="Selawik" panose="020B0502040204020203" pitchFamily="34" charset="0"/>
          </a:endParaRPr>
        </a:p>
      </dgm:t>
    </dgm:pt>
    <dgm:pt modelId="{86139010-3482-484A-9720-36FD135F396C}" type="parTrans" cxnId="{5DD80B20-0E32-4EDF-801D-52E19AE3D871}">
      <dgm:prSet/>
      <dgm:spPr/>
      <dgm:t>
        <a:bodyPr/>
        <a:lstStyle/>
        <a:p>
          <a:endParaRPr lang="fr-ca"/>
        </a:p>
      </dgm:t>
    </dgm:pt>
    <dgm:pt modelId="{34483CB2-95D5-4FD9-80C9-F955E7AB923E}" type="sibTrans" cxnId="{5DD80B20-0E32-4EDF-801D-52E19AE3D871}">
      <dgm:prSet/>
      <dgm:spPr/>
      <dgm:t>
        <a:bodyPr/>
        <a:lstStyle/>
        <a:p>
          <a:endParaRPr lang="fr-ca"/>
        </a:p>
      </dgm:t>
    </dgm:pt>
    <dgm:pt modelId="{C056C0D9-1355-4245-AFC2-1F4890B2E2E9}">
      <dgm:prSet phldrT="[Text]"/>
      <dgm:spPr>
        <a:solidFill>
          <a:schemeClr val="accent1"/>
        </a:solidFill>
      </dgm:spPr>
      <dgm:t>
        <a:bodyPr/>
        <a:lstStyle/>
        <a:p>
          <a:pPr algn="ctr" rtl="0">
            <a:buFont typeface="Courier New" panose="02070309020205020404" pitchFamily="49" charset="0"/>
            <a:buChar char="o"/>
          </a:pPr>
          <a:endParaRPr lang="fr-ca" dirty="0">
            <a:solidFill>
              <a:schemeClr val="bg1"/>
            </a:solidFill>
            <a:latin typeface="Selawik" panose="020B0502040204020203" pitchFamily="34" charset="0"/>
          </a:endParaRPr>
        </a:p>
      </dgm:t>
    </dgm:pt>
    <dgm:pt modelId="{C35476A4-A60F-4343-A55D-4647A34BDCB8}" type="parTrans" cxnId="{B500AD79-AB07-49CB-AD0B-44DB10E512DE}">
      <dgm:prSet/>
      <dgm:spPr/>
      <dgm:t>
        <a:bodyPr/>
        <a:lstStyle/>
        <a:p>
          <a:endParaRPr lang="fr-ca"/>
        </a:p>
      </dgm:t>
    </dgm:pt>
    <dgm:pt modelId="{2ECADC4D-8529-46D7-9347-5A6CD8A7D2C5}" type="sibTrans" cxnId="{B500AD79-AB07-49CB-AD0B-44DB10E512DE}">
      <dgm:prSet/>
      <dgm:spPr/>
      <dgm:t>
        <a:bodyPr/>
        <a:lstStyle/>
        <a:p>
          <a:endParaRPr lang="fr-ca"/>
        </a:p>
      </dgm:t>
    </dgm:pt>
    <dgm:pt modelId="{F8773B25-D7E2-4CC6-ACA5-DE69B13EDB4C}">
      <dgm:prSet phldrT="[Text]"/>
      <dgm:spPr>
        <a:solidFill>
          <a:schemeClr val="accent1"/>
        </a:solidFill>
      </dgm:spPr>
      <dgm:t>
        <a:bodyPr/>
        <a:lstStyle/>
        <a:p>
          <a:pPr algn="ctr" rtl="0"/>
          <a:r>
            <a:rPr lang="fr-ca" b="0" i="0" u="none" baseline="0" dirty="0">
              <a:latin typeface="Selawik" panose="020B0502040204020203" pitchFamily="34" charset="0"/>
            </a:rPr>
            <a:t>La détresse péritraumatique est mieux soutenue par les collègues/les pairs juste après et peu après l’événement.</a:t>
          </a:r>
          <a:endParaRPr lang="fr-ca" dirty="0">
            <a:solidFill>
              <a:schemeClr val="bg1"/>
            </a:solidFill>
            <a:latin typeface="Selawik" panose="020B0502040204020203" pitchFamily="34" charset="0"/>
          </a:endParaRPr>
        </a:p>
      </dgm:t>
    </dgm:pt>
    <dgm:pt modelId="{77F863CF-36B8-40FE-9D8C-8BFC592812BC}" type="parTrans" cxnId="{A95987ED-B52E-4E43-AB34-FCBE87A03511}">
      <dgm:prSet/>
      <dgm:spPr/>
      <dgm:t>
        <a:bodyPr/>
        <a:lstStyle/>
        <a:p>
          <a:endParaRPr lang="fr-ca"/>
        </a:p>
      </dgm:t>
    </dgm:pt>
    <dgm:pt modelId="{C4243F3E-3908-48F4-9C96-934728CB760B}" type="sibTrans" cxnId="{A95987ED-B52E-4E43-AB34-FCBE87A03511}">
      <dgm:prSet/>
      <dgm:spPr/>
      <dgm:t>
        <a:bodyPr/>
        <a:lstStyle/>
        <a:p>
          <a:endParaRPr lang="fr-ca"/>
        </a:p>
      </dgm:t>
    </dgm:pt>
    <dgm:pt modelId="{A4F5CF60-F63F-412C-A072-7D824350CD2B}">
      <dgm:prSet phldrT="[Text]"/>
      <dgm:spPr>
        <a:solidFill>
          <a:schemeClr val="accent1"/>
        </a:solidFill>
      </dgm:spPr>
      <dgm:t>
        <a:bodyPr/>
        <a:lstStyle/>
        <a:p>
          <a:pPr algn="ctr" rtl="0">
            <a:buFont typeface="Courier New" panose="02070309020205020404" pitchFamily="49" charset="0"/>
            <a:buChar char="o"/>
          </a:pPr>
          <a:endParaRPr lang="fr-ca" dirty="0">
            <a:solidFill>
              <a:schemeClr val="bg1"/>
            </a:solidFill>
            <a:latin typeface="Selawik" panose="020B0502040204020203" pitchFamily="34" charset="0"/>
          </a:endParaRPr>
        </a:p>
      </dgm:t>
    </dgm:pt>
    <dgm:pt modelId="{5BACD374-5D23-4D19-9DB7-5283C5FFE957}" type="parTrans" cxnId="{47E9D115-1DFC-407C-8E53-69405B35BC20}">
      <dgm:prSet/>
      <dgm:spPr/>
      <dgm:t>
        <a:bodyPr/>
        <a:lstStyle/>
        <a:p>
          <a:endParaRPr lang="fr-ca"/>
        </a:p>
      </dgm:t>
    </dgm:pt>
    <dgm:pt modelId="{4A3B78AF-393A-4B48-A816-31D2A22BB1FA}" type="sibTrans" cxnId="{47E9D115-1DFC-407C-8E53-69405B35BC20}">
      <dgm:prSet/>
      <dgm:spPr/>
      <dgm:t>
        <a:bodyPr/>
        <a:lstStyle/>
        <a:p>
          <a:endParaRPr lang="fr-ca"/>
        </a:p>
      </dgm:t>
    </dgm:pt>
    <dgm:pt modelId="{BAF1FCE1-12FE-401C-A537-33C70BD699AD}" type="pres">
      <dgm:prSet presAssocID="{FE718EA7-11B5-44A4-8074-5F1A1209DBB8}" presName="linearFlow" presStyleCnt="0">
        <dgm:presLayoutVars>
          <dgm:dir/>
          <dgm:animLvl val="lvl"/>
          <dgm:resizeHandles/>
        </dgm:presLayoutVars>
      </dgm:prSet>
      <dgm:spPr/>
    </dgm:pt>
    <dgm:pt modelId="{75B58E0A-86D9-4767-8121-B513AC1AA7C6}" type="pres">
      <dgm:prSet presAssocID="{56706520-9BAE-41EB-8A9C-CC8EBDC24BC8}" presName="compositeNode" presStyleCnt="0">
        <dgm:presLayoutVars>
          <dgm:bulletEnabled val="1"/>
        </dgm:presLayoutVars>
      </dgm:prSet>
      <dgm:spPr/>
    </dgm:pt>
    <dgm:pt modelId="{DA66828E-4E9A-4737-9CF5-FE6F58B5A269}" type="pres">
      <dgm:prSet presAssocID="{56706520-9BAE-41EB-8A9C-CC8EBDC24BC8}" presName="image" presStyleLbl="fgImgPlace1" presStyleIdx="0" presStyleCnt="2" custScaleX="88382" custScaleY="83945" custLinFactNeighborX="-49110" custLinFactNeighborY="-3462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people outline"/>
        </a:ext>
      </dgm:extLst>
    </dgm:pt>
    <dgm:pt modelId="{AA15D28A-19C6-4B60-BDDD-04C938FCD266}" type="pres">
      <dgm:prSet presAssocID="{56706520-9BAE-41EB-8A9C-CC8EBDC24BC8}" presName="childNode" presStyleLbl="node1" presStyleIdx="0" presStyleCnt="2" custScaleX="177580" custScaleY="122184" custLinFactNeighborX="15201" custLinFactNeighborY="-1347">
        <dgm:presLayoutVars>
          <dgm:bulletEnabled val="1"/>
        </dgm:presLayoutVars>
      </dgm:prSet>
      <dgm:spPr/>
    </dgm:pt>
    <dgm:pt modelId="{27B78903-9DBD-4F00-991C-6670EC1FA8A9}" type="pres">
      <dgm:prSet presAssocID="{56706520-9BAE-41EB-8A9C-CC8EBDC24BC8}" presName="parentNode" presStyleLbl="revTx" presStyleIdx="0" presStyleCnt="2" custScaleY="128029" custLinFactNeighborX="-65753" custLinFactNeighborY="-3651">
        <dgm:presLayoutVars>
          <dgm:chMax val="0"/>
          <dgm:bulletEnabled val="1"/>
        </dgm:presLayoutVars>
      </dgm:prSet>
      <dgm:spPr/>
    </dgm:pt>
    <dgm:pt modelId="{AF329534-AA70-4F55-BC67-65ECA1FBCA2D}" type="pres">
      <dgm:prSet presAssocID="{49005F4E-AF2D-443C-917A-41A010669CD4}" presName="sibTrans" presStyleCnt="0"/>
      <dgm:spPr/>
    </dgm:pt>
    <dgm:pt modelId="{9C28B548-3707-4B41-978F-19B1FE11493C}" type="pres">
      <dgm:prSet presAssocID="{C1F0ABFA-9982-4584-BEA5-E429A08FC438}" presName="compositeNode" presStyleCnt="0">
        <dgm:presLayoutVars>
          <dgm:bulletEnabled val="1"/>
        </dgm:presLayoutVars>
      </dgm:prSet>
      <dgm:spPr/>
    </dgm:pt>
    <dgm:pt modelId="{A6C5EAA0-E48D-4550-8651-BB18C8258246}" type="pres">
      <dgm:prSet presAssocID="{C1F0ABFA-9982-4584-BEA5-E429A08FC438}" presName="image" presStyleLbl="fgImgPlace1" presStyleIdx="1" presStyleCnt="2" custScaleX="88624" custScaleY="84654" custLinFactNeighborX="-9757" custLinFactNeighborY="-4263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yramid with levels with solid fill"/>
        </a:ext>
      </dgm:extLst>
    </dgm:pt>
    <dgm:pt modelId="{70C503EF-32D4-4F04-B2C4-B99DAEF542D0}" type="pres">
      <dgm:prSet presAssocID="{C1F0ABFA-9982-4584-BEA5-E429A08FC438}" presName="childNode" presStyleLbl="node1" presStyleIdx="1" presStyleCnt="2" custScaleY="120611">
        <dgm:presLayoutVars>
          <dgm:bulletEnabled val="1"/>
        </dgm:presLayoutVars>
      </dgm:prSet>
      <dgm:spPr/>
    </dgm:pt>
    <dgm:pt modelId="{45B5D12D-AE56-4FE3-A0DD-0E28A98983D3}" type="pres">
      <dgm:prSet presAssocID="{C1F0ABFA-9982-4584-BEA5-E429A08FC438}" presName="parentNode" presStyleLbl="revTx" presStyleIdx="1" presStyleCnt="2" custLinFactNeighborX="29888" custLinFactNeighborY="-1922">
        <dgm:presLayoutVars>
          <dgm:chMax val="0"/>
          <dgm:bulletEnabled val="1"/>
        </dgm:presLayoutVars>
      </dgm:prSet>
      <dgm:spPr/>
    </dgm:pt>
  </dgm:ptLst>
  <dgm:cxnLst>
    <dgm:cxn modelId="{66AB9106-000B-4481-9A42-DA4211439E66}" type="presOf" srcId="{56706520-9BAE-41EB-8A9C-CC8EBDC24BC8}" destId="{27B78903-9DBD-4F00-991C-6670EC1FA8A9}" srcOrd="0" destOrd="0" presId="urn:microsoft.com/office/officeart/2005/8/layout/hList2"/>
    <dgm:cxn modelId="{212D5E08-98B5-4A9B-8F06-8D3CCECBFC89}" srcId="{C1F0ABFA-9982-4584-BEA5-E429A08FC438}" destId="{7994E533-EC1E-448F-9C46-82A2A73EEE6F}" srcOrd="6" destOrd="0" parTransId="{95934AE6-D5FA-4DED-8F7F-FFE86667D080}" sibTransId="{5BC5FD02-27B3-4F1A-9001-6F58125B54E6}"/>
    <dgm:cxn modelId="{56F1BB0B-1FC1-4DDA-B007-9E612BD10640}" srcId="{56706520-9BAE-41EB-8A9C-CC8EBDC24BC8}" destId="{CB744E84-03C5-49E7-A4B3-69FAB3DCB9EE}" srcOrd="3" destOrd="0" parTransId="{99A6F0E7-8223-483F-829E-839F739739A6}" sibTransId="{C9B49C2C-B96A-4455-9115-1DE5FDA73919}"/>
    <dgm:cxn modelId="{47E9D115-1DFC-407C-8E53-69405B35BC20}" srcId="{C1F0ABFA-9982-4584-BEA5-E429A08FC438}" destId="{A4F5CF60-F63F-412C-A072-7D824350CD2B}" srcOrd="2" destOrd="0" parTransId="{5BACD374-5D23-4D19-9DB7-5283C5FFE957}" sibTransId="{4A3B78AF-393A-4B48-A816-31D2A22BB1FA}"/>
    <dgm:cxn modelId="{DB5FB019-A49D-4E65-A403-5B54B522ED13}" type="presOf" srcId="{C126318C-05D8-49E2-951F-610A9DDF72BF}" destId="{70C503EF-32D4-4F04-B2C4-B99DAEF542D0}" srcOrd="0" destOrd="5" presId="urn:microsoft.com/office/officeart/2005/8/layout/hList2"/>
    <dgm:cxn modelId="{1E41261B-0825-43F7-A4B7-76116BD68916}" type="presOf" srcId="{13D23F5F-7B0A-42E7-B801-072FBFEE16BF}" destId="{AA15D28A-19C6-4B60-BDDD-04C938FCD266}" srcOrd="0" destOrd="6" presId="urn:microsoft.com/office/officeart/2005/8/layout/hList2"/>
    <dgm:cxn modelId="{5DD80B20-0E32-4EDF-801D-52E19AE3D871}" srcId="{C1F0ABFA-9982-4584-BEA5-E429A08FC438}" destId="{F2162674-0815-4016-AF0E-911C4D694A03}" srcOrd="4" destOrd="0" parTransId="{86139010-3482-484A-9720-36FD135F396C}" sibTransId="{34483CB2-95D5-4FD9-80C9-F955E7AB923E}"/>
    <dgm:cxn modelId="{B6F29D28-44F9-40FE-A990-557B29040410}" type="presOf" srcId="{74BEF958-F5D5-485B-B390-EFEB5D881313}" destId="{AA15D28A-19C6-4B60-BDDD-04C938FCD266}" srcOrd="0" destOrd="5" presId="urn:microsoft.com/office/officeart/2005/8/layout/hList2"/>
    <dgm:cxn modelId="{BF19622A-8E6A-4169-91FD-2255C22BF913}" type="presOf" srcId="{840F23CE-5A43-4D67-957D-C299F7692901}" destId="{AA15D28A-19C6-4B60-BDDD-04C938FCD266}" srcOrd="0" destOrd="7" presId="urn:microsoft.com/office/officeart/2005/8/layout/hList2"/>
    <dgm:cxn modelId="{69BE3A3F-4237-4BC7-A2CA-6BCF012A8464}" type="presOf" srcId="{60FD5653-E8CD-468B-B250-56A8ACF64FC0}" destId="{AA15D28A-19C6-4B60-BDDD-04C938FCD266}" srcOrd="0" destOrd="1" presId="urn:microsoft.com/office/officeart/2005/8/layout/hList2"/>
    <dgm:cxn modelId="{D28DC340-3F36-4421-A760-A219871EB745}" type="presOf" srcId="{CB744E84-03C5-49E7-A4B3-69FAB3DCB9EE}" destId="{AA15D28A-19C6-4B60-BDDD-04C938FCD266}" srcOrd="0" destOrd="3" presId="urn:microsoft.com/office/officeart/2005/8/layout/hList2"/>
    <dgm:cxn modelId="{EE254349-743B-47CB-8144-B2CA19615760}" srcId="{56706520-9BAE-41EB-8A9C-CC8EBDC24BC8}" destId="{151F448F-FBC5-465E-B7FB-E64FB159DFC3}" srcOrd="2" destOrd="0" parTransId="{C2A3D210-FF37-41BF-B8CF-446173130591}" sibTransId="{1E2ACD58-381D-484E-8A9E-EA942BC1E4E9}"/>
    <dgm:cxn modelId="{B786F06A-636D-4E0E-AD37-BFA0A38653BC}" srcId="{56706520-9BAE-41EB-8A9C-CC8EBDC24BC8}" destId="{FE5B3710-2060-41F3-BD55-2CD41FC69E2D}" srcOrd="4" destOrd="0" parTransId="{2DF4EC6C-C474-45A8-AAB4-0336B677B7B5}" sibTransId="{419D37F1-09EA-4511-90FF-830B1961A53D}"/>
    <dgm:cxn modelId="{43D01A4C-8333-4DF6-81C2-2070F2302C67}" srcId="{56706520-9BAE-41EB-8A9C-CC8EBDC24BC8}" destId="{60FD5653-E8CD-468B-B250-56A8ACF64FC0}" srcOrd="1" destOrd="0" parTransId="{42EE2A90-B822-4639-A623-D0366F55B6FC}" sibTransId="{8AD9426B-BF16-4B91-9B98-9F9AEAB24D83}"/>
    <dgm:cxn modelId="{8973D553-F211-4341-A554-F61D644E4BE4}" srcId="{56706520-9BAE-41EB-8A9C-CC8EBDC24BC8}" destId="{FA4972B4-4413-47CB-9523-3CD3DD1D2DCE}" srcOrd="0" destOrd="0" parTransId="{D154D8D8-5A29-4B0E-AD80-B7A515840300}" sibTransId="{1D91BE8F-A642-4066-8100-C5BB66B69421}"/>
    <dgm:cxn modelId="{2CF7F075-F70C-48A3-91CB-FC649D9190D7}" type="presOf" srcId="{FE5B3710-2060-41F3-BD55-2CD41FC69E2D}" destId="{AA15D28A-19C6-4B60-BDDD-04C938FCD266}" srcOrd="0" destOrd="4" presId="urn:microsoft.com/office/officeart/2005/8/layout/hList2"/>
    <dgm:cxn modelId="{B500AD79-AB07-49CB-AD0B-44DB10E512DE}" srcId="{C1F0ABFA-9982-4584-BEA5-E429A08FC438}" destId="{C056C0D9-1355-4245-AFC2-1F4890B2E2E9}" srcOrd="0" destOrd="0" parTransId="{C35476A4-A60F-4343-A55D-4647A34BDCB8}" sibTransId="{2ECADC4D-8529-46D7-9347-5A6CD8A7D2C5}"/>
    <dgm:cxn modelId="{6D526982-2A2E-4D0C-8FC6-6379CF6E93AA}" type="presOf" srcId="{FA4972B4-4413-47CB-9523-3CD3DD1D2DCE}" destId="{AA15D28A-19C6-4B60-BDDD-04C938FCD266}" srcOrd="0" destOrd="0" presId="urn:microsoft.com/office/officeart/2005/8/layout/hList2"/>
    <dgm:cxn modelId="{13892084-4637-4116-9077-8180F7D7C9C4}" type="presOf" srcId="{7994E533-EC1E-448F-9C46-82A2A73EEE6F}" destId="{70C503EF-32D4-4F04-B2C4-B99DAEF542D0}" srcOrd="0" destOrd="6" presId="urn:microsoft.com/office/officeart/2005/8/layout/hList2"/>
    <dgm:cxn modelId="{46039485-5508-41BC-A5CE-7C592B82512A}" type="presOf" srcId="{A4F5CF60-F63F-412C-A072-7D824350CD2B}" destId="{70C503EF-32D4-4F04-B2C4-B99DAEF542D0}" srcOrd="0" destOrd="2" presId="urn:microsoft.com/office/officeart/2005/8/layout/hList2"/>
    <dgm:cxn modelId="{09559789-4543-4294-ACD6-0ED6C4B1E992}" srcId="{C1F0ABFA-9982-4584-BEA5-E429A08FC438}" destId="{C126318C-05D8-49E2-951F-610A9DDF72BF}" srcOrd="5" destOrd="0" parTransId="{800F9580-000E-45E2-943C-FE23906DB590}" sibTransId="{D1041759-CD68-4E58-931A-ED419B964BFC}"/>
    <dgm:cxn modelId="{9F6E428C-F243-466F-8E3A-FAC1BD0DAACF}" type="presOf" srcId="{F8773B25-D7E2-4CC6-ACA5-DE69B13EDB4C}" destId="{70C503EF-32D4-4F04-B2C4-B99DAEF542D0}" srcOrd="0" destOrd="3" presId="urn:microsoft.com/office/officeart/2005/8/layout/hList2"/>
    <dgm:cxn modelId="{35AE0898-D261-4B51-87F1-9C212FA2BAB0}" srcId="{C1F0ABFA-9982-4584-BEA5-E429A08FC438}" destId="{26773B49-3E76-43F4-99D1-A5282E24A8F8}" srcOrd="1" destOrd="0" parTransId="{78F5370D-AE04-4E3E-A98E-8EA755C5A6C7}" sibTransId="{FE8BD7DB-2F82-4496-8042-88B635A82B26}"/>
    <dgm:cxn modelId="{08C667A3-5B2B-444D-9B9F-18A629E04F66}" srcId="{FE718EA7-11B5-44A4-8074-5F1A1209DBB8}" destId="{56706520-9BAE-41EB-8A9C-CC8EBDC24BC8}" srcOrd="0" destOrd="0" parTransId="{CBD1985A-F344-48BB-BC48-92B78595691C}" sibTransId="{49005F4E-AF2D-443C-917A-41A010669CD4}"/>
    <dgm:cxn modelId="{69A410AC-C293-40AC-97A0-D59ED26AF1E2}" type="presOf" srcId="{26773B49-3E76-43F4-99D1-A5282E24A8F8}" destId="{70C503EF-32D4-4F04-B2C4-B99DAEF542D0}" srcOrd="0" destOrd="1" presId="urn:microsoft.com/office/officeart/2005/8/layout/hList2"/>
    <dgm:cxn modelId="{EBF6BAAE-1302-4176-A5C7-7CBE872111BD}" srcId="{56706520-9BAE-41EB-8A9C-CC8EBDC24BC8}" destId="{74BEF958-F5D5-485B-B390-EFEB5D881313}" srcOrd="5" destOrd="0" parTransId="{1D90E3D6-A318-4E39-9D77-8743FABC6491}" sibTransId="{5F4DCF04-A5F8-4D42-B3F0-BA16E27CBDA1}"/>
    <dgm:cxn modelId="{9B585ABF-F275-4AF1-8BC9-16CCF3235BB7}" srcId="{56706520-9BAE-41EB-8A9C-CC8EBDC24BC8}" destId="{840F23CE-5A43-4D67-957D-C299F7692901}" srcOrd="7" destOrd="0" parTransId="{409AAFEC-5C4C-49A8-9219-FB7FFCDB423B}" sibTransId="{F27706CC-5DEB-4C85-9C42-DACA7C52822D}"/>
    <dgm:cxn modelId="{E824F5DB-F6B9-4152-8988-FCE89EE54CF7}" type="presOf" srcId="{FE718EA7-11B5-44A4-8074-5F1A1209DBB8}" destId="{BAF1FCE1-12FE-401C-A537-33C70BD699AD}" srcOrd="0" destOrd="0" presId="urn:microsoft.com/office/officeart/2005/8/layout/hList2"/>
    <dgm:cxn modelId="{B1D459DE-72B0-4936-A5CE-7CEB81E238B2}" srcId="{FE718EA7-11B5-44A4-8074-5F1A1209DBB8}" destId="{C1F0ABFA-9982-4584-BEA5-E429A08FC438}" srcOrd="1" destOrd="0" parTransId="{BC2139DE-BE9F-4D55-AA45-EFF593C9461F}" sibTransId="{6F223C5D-63F1-4895-B156-138A181D1C31}"/>
    <dgm:cxn modelId="{8E2117DF-0C5C-48F1-AC73-B526FACE153E}" type="presOf" srcId="{151F448F-FBC5-465E-B7FB-E64FB159DFC3}" destId="{AA15D28A-19C6-4B60-BDDD-04C938FCD266}" srcOrd="0" destOrd="2" presId="urn:microsoft.com/office/officeart/2005/8/layout/hList2"/>
    <dgm:cxn modelId="{A95987ED-B52E-4E43-AB34-FCBE87A03511}" srcId="{C1F0ABFA-9982-4584-BEA5-E429A08FC438}" destId="{F8773B25-D7E2-4CC6-ACA5-DE69B13EDB4C}" srcOrd="3" destOrd="0" parTransId="{77F863CF-36B8-40FE-9D8C-8BFC592812BC}" sibTransId="{C4243F3E-3908-48F4-9C96-934728CB760B}"/>
    <dgm:cxn modelId="{58FFFCED-7FEC-4D29-BCEA-C3D913E0D8A9}" type="presOf" srcId="{C056C0D9-1355-4245-AFC2-1F4890B2E2E9}" destId="{70C503EF-32D4-4F04-B2C4-B99DAEF542D0}" srcOrd="0" destOrd="0" presId="urn:microsoft.com/office/officeart/2005/8/layout/hList2"/>
    <dgm:cxn modelId="{965C2AF3-73B7-41ED-B22F-AAAE68117A8B}" type="presOf" srcId="{C1F0ABFA-9982-4584-BEA5-E429A08FC438}" destId="{45B5D12D-AE56-4FE3-A0DD-0E28A98983D3}" srcOrd="0" destOrd="0" presId="urn:microsoft.com/office/officeart/2005/8/layout/hList2"/>
    <dgm:cxn modelId="{C3A36CF7-10B9-4C87-A3E1-540C93CD9C12}" type="presOf" srcId="{F2162674-0815-4016-AF0E-911C4D694A03}" destId="{70C503EF-32D4-4F04-B2C4-B99DAEF542D0}" srcOrd="0" destOrd="4" presId="urn:microsoft.com/office/officeart/2005/8/layout/hList2"/>
    <dgm:cxn modelId="{6DBB32FE-4333-4808-98B9-2D55BD54D1ED}" srcId="{56706520-9BAE-41EB-8A9C-CC8EBDC24BC8}" destId="{13D23F5F-7B0A-42E7-B801-072FBFEE16BF}" srcOrd="6" destOrd="0" parTransId="{83FD0944-FE3C-4BCE-BD74-52E983313A63}" sibTransId="{1654836F-989B-44B4-882E-CF0019BEF31E}"/>
    <dgm:cxn modelId="{8192467B-C280-47B4-AB2D-7B2A6AE6D7A2}" type="presParOf" srcId="{BAF1FCE1-12FE-401C-A537-33C70BD699AD}" destId="{75B58E0A-86D9-4767-8121-B513AC1AA7C6}" srcOrd="0" destOrd="0" presId="urn:microsoft.com/office/officeart/2005/8/layout/hList2"/>
    <dgm:cxn modelId="{F2D4C9BE-8FEB-4CBC-BA2F-D1B70FA33620}" type="presParOf" srcId="{75B58E0A-86D9-4767-8121-B513AC1AA7C6}" destId="{DA66828E-4E9A-4737-9CF5-FE6F58B5A269}" srcOrd="0" destOrd="0" presId="urn:microsoft.com/office/officeart/2005/8/layout/hList2"/>
    <dgm:cxn modelId="{9A5DFDA0-D06B-4014-A460-0D73F0F80204}" type="presParOf" srcId="{75B58E0A-86D9-4767-8121-B513AC1AA7C6}" destId="{AA15D28A-19C6-4B60-BDDD-04C938FCD266}" srcOrd="1" destOrd="0" presId="urn:microsoft.com/office/officeart/2005/8/layout/hList2"/>
    <dgm:cxn modelId="{3CEE62B9-3C5B-40B0-96C7-BE55E320920A}" type="presParOf" srcId="{75B58E0A-86D9-4767-8121-B513AC1AA7C6}" destId="{27B78903-9DBD-4F00-991C-6670EC1FA8A9}" srcOrd="2" destOrd="0" presId="urn:microsoft.com/office/officeart/2005/8/layout/hList2"/>
    <dgm:cxn modelId="{FC0719B4-966D-4C7B-95A8-3C57EA2AF9CD}" type="presParOf" srcId="{BAF1FCE1-12FE-401C-A537-33C70BD699AD}" destId="{AF329534-AA70-4F55-BC67-65ECA1FBCA2D}" srcOrd="1" destOrd="0" presId="urn:microsoft.com/office/officeart/2005/8/layout/hList2"/>
    <dgm:cxn modelId="{98394E52-4F6D-48F7-B5E7-F70CD4046E99}" type="presParOf" srcId="{BAF1FCE1-12FE-401C-A537-33C70BD699AD}" destId="{9C28B548-3707-4B41-978F-19B1FE11493C}" srcOrd="2" destOrd="0" presId="urn:microsoft.com/office/officeart/2005/8/layout/hList2"/>
    <dgm:cxn modelId="{F803BD6B-DF32-4736-861A-78DFC750E7F6}" type="presParOf" srcId="{9C28B548-3707-4B41-978F-19B1FE11493C}" destId="{A6C5EAA0-E48D-4550-8651-BB18C8258246}" srcOrd="0" destOrd="0" presId="urn:microsoft.com/office/officeart/2005/8/layout/hList2"/>
    <dgm:cxn modelId="{7AF9AE47-85C1-43CA-BC97-C2EC0CB40585}" type="presParOf" srcId="{9C28B548-3707-4B41-978F-19B1FE11493C}" destId="{70C503EF-32D4-4F04-B2C4-B99DAEF542D0}" srcOrd="1" destOrd="0" presId="urn:microsoft.com/office/officeart/2005/8/layout/hList2"/>
    <dgm:cxn modelId="{E1DA59C4-BE34-4563-95EC-7947AD10F632}" type="presParOf" srcId="{9C28B548-3707-4B41-978F-19B1FE11493C}" destId="{45B5D12D-AE56-4FE3-A0DD-0E28A98983D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78903-9DBD-4F00-991C-6670EC1FA8A9}">
      <dsp:nvSpPr>
        <dsp:cNvPr id="0" name=""/>
        <dsp:cNvSpPr/>
      </dsp:nvSpPr>
      <dsp:spPr>
        <a:xfrm rot="16200000">
          <a:off x="-1951102" y="2073805"/>
          <a:ext cx="4434952" cy="287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3420" bIns="0" numCol="1" spcCol="1270" anchor="t" anchorCtr="0">
          <a:noAutofit/>
        </a:bodyPr>
        <a:lstStyle/>
        <a:p>
          <a:pPr marL="0" lvl="0" indent="0" algn="ctr" defTabSz="400050" rtl="0">
            <a:lnSpc>
              <a:spcPct val="90000"/>
            </a:lnSpc>
            <a:spcBef>
              <a:spcPct val="0"/>
            </a:spcBef>
            <a:spcAft>
              <a:spcPct val="35000"/>
            </a:spcAft>
            <a:buNone/>
          </a:pPr>
          <a:r>
            <a:rPr lang="fr-ca" sz="900" b="1" i="0" u="none" kern="1200" baseline="0" dirty="0">
              <a:solidFill>
                <a:schemeClr val="accent3"/>
              </a:solidFill>
              <a:latin typeface="Bahnschrift SemiBold" panose="020B0502040204020203" pitchFamily="34" charset="0"/>
            </a:rPr>
            <a:t>Épuisement professionnel, traumatisme vicariant, satisfaction de la compassion</a:t>
          </a:r>
          <a:endParaRPr lang="fr-ca" sz="900" b="1" kern="1200" dirty="0">
            <a:solidFill>
              <a:schemeClr val="accent3"/>
            </a:solidFill>
            <a:latin typeface="Bahnschrift SemiBold" panose="020B0502040204020203" pitchFamily="34" charset="0"/>
          </a:endParaRPr>
        </a:p>
      </dsp:txBody>
      <dsp:txXfrm>
        <a:off x="-1951102" y="2073805"/>
        <a:ext cx="4434952" cy="287342"/>
      </dsp:txXfrm>
    </dsp:sp>
    <dsp:sp modelId="{AA15D28A-19C6-4B60-BDDD-04C938FCD266}">
      <dsp:nvSpPr>
        <dsp:cNvPr id="0" name=""/>
        <dsp:cNvSpPr/>
      </dsp:nvSpPr>
      <dsp:spPr>
        <a:xfrm>
          <a:off x="261178" y="57626"/>
          <a:ext cx="2543011" cy="423248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53420" rIns="64008" bIns="64008" numCol="1" spcCol="1270" anchor="t" anchorCtr="0">
          <a:noAutofit/>
        </a:bodyPr>
        <a:lstStyle/>
        <a:p>
          <a:pPr marL="57150" lvl="1" indent="-57150" algn="ctr" defTabSz="400050" rtl="0">
            <a:lnSpc>
              <a:spcPct val="90000"/>
            </a:lnSpc>
            <a:spcBef>
              <a:spcPct val="0"/>
            </a:spcBef>
            <a:spcAft>
              <a:spcPct val="15000"/>
            </a:spcAft>
            <a:buFont typeface="Courier New" panose="02070309020205020404" pitchFamily="49" charset="0"/>
            <a:buChar char="o"/>
          </a:pPr>
          <a:endParaRPr lang="fr-ca" sz="900" kern="1200" dirty="0">
            <a:latin typeface="Arial Nova Cond" panose="020B0506020202020204" pitchFamily="34" charset="0"/>
          </a:endParaRPr>
        </a:p>
        <a:p>
          <a:pPr marL="57150" lvl="1" indent="-57150" algn="ctr" defTabSz="400050" rtl="0">
            <a:lnSpc>
              <a:spcPct val="90000"/>
            </a:lnSpc>
            <a:spcBef>
              <a:spcPct val="0"/>
            </a:spcBef>
            <a:spcAft>
              <a:spcPct val="15000"/>
            </a:spcAft>
            <a:buFont typeface="Courier New" panose="02070309020205020404" pitchFamily="49" charset="0"/>
            <a:buChar char="o"/>
          </a:pPr>
          <a:r>
            <a:rPr lang="fr-ca" sz="900" b="0" i="0" u="none" kern="1200" baseline="0" dirty="0">
              <a:latin typeface="Selawik" panose="020B0502040204020203" pitchFamily="34" charset="0"/>
            </a:rPr>
            <a:t>En travaillant dans un environnement de CAEJ, les membres de l’équipe multidisciplinaire sont </a:t>
          </a:r>
          <a:r>
            <a:rPr lang="fr-ca" sz="900" b="1" i="0" u="none" kern="1200" baseline="0" dirty="0">
              <a:latin typeface="Selawik" panose="020B0502040204020203" pitchFamily="34" charset="0"/>
            </a:rPr>
            <a:t>plus vulnérables aux effets cumulatifs des traumatismes </a:t>
          </a:r>
          <a:r>
            <a:rPr lang="fr-ca" sz="900" b="0" i="0" u="none" kern="1200" baseline="0" dirty="0">
              <a:latin typeface="Selawik" panose="020B0502040204020203" pitchFamily="34" charset="0"/>
            </a:rPr>
            <a:t>(l’accent est mis sur les abus sexuels/physiques des enfants); cela a un rapport direct avec la douleur et la souffrance.</a:t>
          </a:r>
          <a:endParaRPr lang="fr-ca" sz="900" kern="1200" dirty="0">
            <a:latin typeface="Selawik" panose="020B0502040204020203" pitchFamily="34" charset="0"/>
          </a:endParaRPr>
        </a:p>
        <a:p>
          <a:pPr marL="57150" lvl="1" indent="-57150" algn="ctr" defTabSz="400050" rtl="0">
            <a:lnSpc>
              <a:spcPct val="90000"/>
            </a:lnSpc>
            <a:spcBef>
              <a:spcPct val="0"/>
            </a:spcBef>
            <a:spcAft>
              <a:spcPct val="15000"/>
            </a:spcAft>
            <a:buFont typeface="Courier New" panose="02070309020205020404" pitchFamily="49" charset="0"/>
            <a:buNone/>
          </a:pPr>
          <a:endParaRPr lang="fr-ca" sz="900" kern="1200" dirty="0">
            <a:latin typeface="Selawik" panose="020B0502040204020203" pitchFamily="34" charset="0"/>
          </a:endParaRPr>
        </a:p>
        <a:p>
          <a:pPr marL="57150" lvl="1" indent="-57150" algn="ctr" defTabSz="400050" rtl="0">
            <a:lnSpc>
              <a:spcPct val="90000"/>
            </a:lnSpc>
            <a:spcBef>
              <a:spcPct val="0"/>
            </a:spcBef>
            <a:spcAft>
              <a:spcPct val="15000"/>
            </a:spcAft>
            <a:buFont typeface="Courier New" panose="02070309020205020404" pitchFamily="49" charset="0"/>
            <a:buChar char="o"/>
          </a:pPr>
          <a:r>
            <a:rPr lang="fr-ca" sz="900" b="0" i="0" u="none" kern="1200" baseline="0" dirty="0">
              <a:solidFill>
                <a:schemeClr val="tx2"/>
              </a:solidFill>
              <a:latin typeface="Selawik" panose="020B0502040204020203" pitchFamily="34" charset="0"/>
            </a:rPr>
            <a:t>L’épuisement professionnel est la </a:t>
          </a:r>
          <a:r>
            <a:rPr lang="fr-ca" sz="900" b="1" i="0" u="none" kern="1200" baseline="0" dirty="0">
              <a:solidFill>
                <a:schemeClr val="tx2"/>
              </a:solidFill>
              <a:latin typeface="Selawik" panose="020B0502040204020203" pitchFamily="34" charset="0"/>
            </a:rPr>
            <a:t>principale cause de roulement du personnel au sein des organismes de l’équipe multidisciplinaire</a:t>
          </a:r>
          <a:r>
            <a:rPr lang="fr-ca" sz="900" b="0" i="0" u="none" kern="1200" baseline="0" dirty="0">
              <a:solidFill>
                <a:schemeClr val="tx2"/>
              </a:solidFill>
              <a:latin typeface="Selawik" panose="020B0502040204020203" pitchFamily="34" charset="0"/>
            </a:rPr>
            <a:t>, ce qui a une incidence sur la qualité des soins fournis par l’équipe. </a:t>
          </a:r>
          <a:endParaRPr lang="fr-ca" sz="900" kern="1200" dirty="0">
            <a:latin typeface="Selawik" panose="020B0502040204020203" pitchFamily="34" charset="0"/>
          </a:endParaRPr>
        </a:p>
        <a:p>
          <a:pPr marL="57150" lvl="1" indent="-57150" algn="ctr" defTabSz="400050" rtl="0">
            <a:lnSpc>
              <a:spcPct val="90000"/>
            </a:lnSpc>
            <a:spcBef>
              <a:spcPct val="0"/>
            </a:spcBef>
            <a:spcAft>
              <a:spcPct val="15000"/>
            </a:spcAft>
            <a:buFont typeface="Courier New" panose="02070309020205020404" pitchFamily="49" charset="0"/>
            <a:buNone/>
          </a:pPr>
          <a:endParaRPr lang="fr-ca" sz="900" kern="1200" dirty="0">
            <a:latin typeface="Selawik" panose="020B0502040204020203" pitchFamily="34" charset="0"/>
          </a:endParaRPr>
        </a:p>
        <a:p>
          <a:pPr marL="57150" lvl="1" indent="-57150" algn="ctr" defTabSz="400050" rtl="0">
            <a:lnSpc>
              <a:spcPct val="90000"/>
            </a:lnSpc>
            <a:spcBef>
              <a:spcPct val="0"/>
            </a:spcBef>
            <a:spcAft>
              <a:spcPct val="15000"/>
            </a:spcAft>
            <a:buFont typeface="Courier New" panose="02070309020205020404" pitchFamily="49" charset="0"/>
            <a:buChar char="o"/>
          </a:pPr>
          <a:r>
            <a:rPr lang="fr-ca" sz="900" b="0" i="0" u="none" kern="1200" baseline="0" dirty="0">
              <a:latin typeface="Selawik" panose="020B0502040204020203" pitchFamily="34" charset="0"/>
            </a:rPr>
            <a:t>Satisfaction accrue (moins de traumatismes secondaires) dans un meilleur environnement de travail grâce à la </a:t>
          </a:r>
          <a:r>
            <a:rPr lang="fr-ca" sz="900" b="1" i="0" u="none" kern="1200" baseline="0" dirty="0">
              <a:latin typeface="Selawik" panose="020B0502040204020203" pitchFamily="34" charset="0"/>
            </a:rPr>
            <a:t>mise en œuvre des composantes du programme de santé et de bien-être </a:t>
          </a:r>
          <a:r>
            <a:rPr lang="fr-ca" sz="900" b="0" i="0" u="none" kern="1200" baseline="0" dirty="0">
              <a:latin typeface="Selawik" panose="020B0502040204020203" pitchFamily="34" charset="0"/>
            </a:rPr>
            <a:t>(organisme). </a:t>
          </a:r>
        </a:p>
        <a:p>
          <a:pPr marL="57150" lvl="1" indent="-57150" algn="ctr" defTabSz="400050" rtl="0">
            <a:lnSpc>
              <a:spcPct val="90000"/>
            </a:lnSpc>
            <a:spcBef>
              <a:spcPct val="0"/>
            </a:spcBef>
            <a:spcAft>
              <a:spcPct val="15000"/>
            </a:spcAft>
            <a:buFont typeface="Courier New" panose="02070309020205020404" pitchFamily="49" charset="0"/>
            <a:buChar char="o"/>
          </a:pPr>
          <a:endParaRPr lang="fr-ca" sz="900" kern="1200" dirty="0">
            <a:latin typeface="Selawik" panose="020B0502040204020203" pitchFamily="34" charset="0"/>
          </a:endParaRPr>
        </a:p>
        <a:p>
          <a:pPr marL="57150" lvl="1" indent="-57150" algn="ctr" defTabSz="400050" rtl="0">
            <a:lnSpc>
              <a:spcPct val="90000"/>
            </a:lnSpc>
            <a:spcBef>
              <a:spcPct val="0"/>
            </a:spcBef>
            <a:spcAft>
              <a:spcPct val="15000"/>
            </a:spcAft>
            <a:buFont typeface="Courier New" panose="02070309020205020404" pitchFamily="49" charset="0"/>
            <a:buChar char="o"/>
          </a:pPr>
          <a:r>
            <a:rPr lang="fr-ca" sz="900" b="0" i="0" u="none" kern="1200" baseline="0" dirty="0">
              <a:latin typeface="Selawik" panose="020B0502040204020203" pitchFamily="34" charset="0"/>
            </a:rPr>
            <a:t>Les facteurs de risque professionnels comprennent le manque de qualité de la supervision, le pourcentage élevé de clients/patients traumatisés au sein de la charge de travail, le manque d’expérience et/ou une orientation et une formation inadéquates pour le rôle, et le manque de système de soutien professionnel.</a:t>
          </a:r>
        </a:p>
      </dsp:txBody>
      <dsp:txXfrm>
        <a:off x="261178" y="57626"/>
        <a:ext cx="2543011" cy="4232480"/>
      </dsp:txXfrm>
    </dsp:sp>
    <dsp:sp modelId="{DA66828E-4E9A-4737-9CF5-FE6F58B5A269}">
      <dsp:nvSpPr>
        <dsp:cNvPr id="0" name=""/>
        <dsp:cNvSpPr/>
      </dsp:nvSpPr>
      <dsp:spPr>
        <a:xfrm>
          <a:off x="62794" y="0"/>
          <a:ext cx="507918" cy="4824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5B5D12D-AE56-4FE3-A0DD-0E28A98983D3}">
      <dsp:nvSpPr>
        <dsp:cNvPr id="0" name=""/>
        <dsp:cNvSpPr/>
      </dsp:nvSpPr>
      <dsp:spPr>
        <a:xfrm rot="16200000">
          <a:off x="1435211" y="1881796"/>
          <a:ext cx="3464022" cy="287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3420" bIns="0" numCol="1" spcCol="1270" anchor="t" anchorCtr="0">
          <a:noAutofit/>
        </a:bodyPr>
        <a:lstStyle/>
        <a:p>
          <a:pPr marL="0" lvl="0" indent="0" algn="ctr" defTabSz="622300" rtl="0">
            <a:lnSpc>
              <a:spcPct val="90000"/>
            </a:lnSpc>
            <a:spcBef>
              <a:spcPct val="0"/>
            </a:spcBef>
            <a:spcAft>
              <a:spcPct val="35000"/>
            </a:spcAft>
            <a:buNone/>
          </a:pPr>
          <a:r>
            <a:rPr lang="fr-ca" sz="1400" b="0" i="0" u="none" kern="1200" baseline="0" dirty="0">
              <a:solidFill>
                <a:schemeClr val="accent1"/>
              </a:solidFill>
              <a:latin typeface="Bahnschrift SemiBold" panose="020B0502040204020203" pitchFamily="34" charset="0"/>
            </a:rPr>
            <a:t>Soutien organisationnel</a:t>
          </a:r>
          <a:endParaRPr lang="fr-ca" sz="1400" kern="1200" dirty="0">
            <a:solidFill>
              <a:schemeClr val="accent1"/>
            </a:solidFill>
            <a:latin typeface="Bahnschrift SemiBold" panose="020B0502040204020203" pitchFamily="34" charset="0"/>
          </a:endParaRPr>
        </a:p>
      </dsp:txBody>
      <dsp:txXfrm>
        <a:off x="1435211" y="1881796"/>
        <a:ext cx="3464022" cy="287342"/>
      </dsp:txXfrm>
    </dsp:sp>
    <dsp:sp modelId="{70C503EF-32D4-4F04-B2C4-B99DAEF542D0}">
      <dsp:nvSpPr>
        <dsp:cNvPr id="0" name=""/>
        <dsp:cNvSpPr/>
      </dsp:nvSpPr>
      <dsp:spPr>
        <a:xfrm>
          <a:off x="3225013" y="3050"/>
          <a:ext cx="1432037" cy="41779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53420" rIns="92456" bIns="92456" numCol="1" spcCol="1270" anchor="t" anchorCtr="0">
          <a:noAutofit/>
        </a:bodyPr>
        <a:lstStyle/>
        <a:p>
          <a:pPr marL="57150" lvl="1" indent="-57150" algn="ctr" defTabSz="444500" rtl="0">
            <a:lnSpc>
              <a:spcPct val="90000"/>
            </a:lnSpc>
            <a:spcBef>
              <a:spcPct val="0"/>
            </a:spcBef>
            <a:spcAft>
              <a:spcPct val="15000"/>
            </a:spcAft>
            <a:buFont typeface="Courier New" panose="02070309020205020404" pitchFamily="49" charset="0"/>
            <a:buChar char="o"/>
          </a:pPr>
          <a:endParaRPr lang="fr-ca" sz="1000" kern="1200" dirty="0">
            <a:solidFill>
              <a:schemeClr val="bg1"/>
            </a:solidFill>
            <a:latin typeface="Selawik" panose="020B0502040204020203" pitchFamily="34" charset="0"/>
          </a:endParaRPr>
        </a:p>
        <a:p>
          <a:pPr marL="57150" lvl="1" indent="-57150" algn="ctr" defTabSz="444500" rtl="0">
            <a:lnSpc>
              <a:spcPct val="90000"/>
            </a:lnSpc>
            <a:spcBef>
              <a:spcPct val="0"/>
            </a:spcBef>
            <a:spcAft>
              <a:spcPct val="15000"/>
            </a:spcAft>
            <a:buFont typeface="Courier New" panose="02070309020205020404" pitchFamily="49" charset="0"/>
            <a:buChar char="o"/>
          </a:pPr>
          <a:r>
            <a:rPr lang="fr-ca" sz="1000" b="0" i="0" u="none" kern="1200" baseline="0" dirty="0">
              <a:solidFill>
                <a:schemeClr val="bg1"/>
              </a:solidFill>
              <a:latin typeface="Selawik" panose="020B0502040204020203" pitchFamily="34" charset="0"/>
            </a:rPr>
            <a:t>Pour 64 % des membres de l’équipe multidisciplinaire, le </a:t>
          </a:r>
          <a:r>
            <a:rPr lang="fr-ca" sz="1000" b="1" i="0" u="none" kern="1200" baseline="0" dirty="0">
              <a:solidFill>
                <a:schemeClr val="bg1"/>
              </a:solidFill>
              <a:latin typeface="Selawik" panose="020B0502040204020203" pitchFamily="34" charset="0"/>
            </a:rPr>
            <a:t>soutien organisationnel</a:t>
          </a:r>
          <a:r>
            <a:rPr lang="fr-ca" sz="1000" b="0" i="0" u="none" kern="1200" baseline="0" dirty="0">
              <a:solidFill>
                <a:schemeClr val="bg1"/>
              </a:solidFill>
              <a:latin typeface="Selawik" panose="020B0502040204020203" pitchFamily="34" charset="0"/>
            </a:rPr>
            <a:t> est plus important que le soutien de la discipline ou de l’équipe pour favoriser le bien-être.</a:t>
          </a:r>
          <a:endParaRPr lang="fr-ca" sz="1000" kern="1200" dirty="0">
            <a:solidFill>
              <a:schemeClr val="bg1"/>
            </a:solidFill>
            <a:latin typeface="Selawik" panose="020B0502040204020203" pitchFamily="34" charset="0"/>
          </a:endParaRPr>
        </a:p>
        <a:p>
          <a:pPr marL="57150" lvl="1" indent="-57150" algn="ctr" defTabSz="444500" rtl="0">
            <a:lnSpc>
              <a:spcPct val="90000"/>
            </a:lnSpc>
            <a:spcBef>
              <a:spcPct val="0"/>
            </a:spcBef>
            <a:spcAft>
              <a:spcPct val="15000"/>
            </a:spcAft>
            <a:buFont typeface="Courier New" panose="02070309020205020404" pitchFamily="49" charset="0"/>
            <a:buChar char="o"/>
          </a:pPr>
          <a:endParaRPr lang="fr-ca" sz="1000" kern="1200" dirty="0">
            <a:solidFill>
              <a:schemeClr val="bg1"/>
            </a:solidFill>
            <a:latin typeface="Selawik" panose="020B0502040204020203" pitchFamily="34" charset="0"/>
          </a:endParaRPr>
        </a:p>
        <a:p>
          <a:pPr marL="57150" lvl="1" indent="-57150" algn="ctr" defTabSz="444500" rtl="0">
            <a:lnSpc>
              <a:spcPct val="90000"/>
            </a:lnSpc>
            <a:spcBef>
              <a:spcPct val="0"/>
            </a:spcBef>
            <a:spcAft>
              <a:spcPct val="15000"/>
            </a:spcAft>
            <a:buChar char="•"/>
          </a:pPr>
          <a:r>
            <a:rPr lang="fr-ca" sz="1000" b="0" i="0" u="none" kern="1200" baseline="0" dirty="0">
              <a:latin typeface="Selawik" panose="020B0502040204020203" pitchFamily="34" charset="0"/>
            </a:rPr>
            <a:t>La détresse péritraumatique est mieux soutenue par les collègues/les pairs juste après et peu après l’événement.</a:t>
          </a:r>
          <a:endParaRPr lang="fr-ca" sz="1000" kern="1200" dirty="0">
            <a:solidFill>
              <a:schemeClr val="bg1"/>
            </a:solidFill>
            <a:latin typeface="Selawik" panose="020B0502040204020203" pitchFamily="34" charset="0"/>
          </a:endParaRPr>
        </a:p>
        <a:p>
          <a:pPr marL="57150" lvl="1" indent="-57150" algn="ctr" defTabSz="444500" rtl="0">
            <a:lnSpc>
              <a:spcPct val="90000"/>
            </a:lnSpc>
            <a:spcBef>
              <a:spcPct val="0"/>
            </a:spcBef>
            <a:spcAft>
              <a:spcPct val="15000"/>
            </a:spcAft>
            <a:buFont typeface="Courier New" panose="02070309020205020404" pitchFamily="49" charset="0"/>
            <a:buChar char="o"/>
          </a:pPr>
          <a:endParaRPr lang="fr-ca" sz="1000" kern="1200" dirty="0">
            <a:solidFill>
              <a:schemeClr val="bg1"/>
            </a:solidFill>
            <a:latin typeface="Selawik" panose="020B0502040204020203" pitchFamily="34" charset="0"/>
          </a:endParaRPr>
        </a:p>
        <a:p>
          <a:pPr marL="57150" lvl="1" indent="-57150" algn="ctr" defTabSz="444500" rtl="0">
            <a:lnSpc>
              <a:spcPct val="90000"/>
            </a:lnSpc>
            <a:spcBef>
              <a:spcPct val="0"/>
            </a:spcBef>
            <a:spcAft>
              <a:spcPct val="15000"/>
            </a:spcAft>
            <a:buFont typeface="Courier New" panose="02070309020205020404" pitchFamily="49" charset="0"/>
            <a:buNone/>
          </a:pPr>
          <a:endParaRPr lang="fr-ca" sz="1000" kern="1200" dirty="0">
            <a:solidFill>
              <a:schemeClr val="bg2"/>
            </a:solidFill>
            <a:latin typeface="Arial Nova Cond" panose="020B0506020202020204" pitchFamily="34" charset="0"/>
          </a:endParaRPr>
        </a:p>
        <a:p>
          <a:pPr marL="57150" lvl="1" indent="-57150" algn="ctr" defTabSz="444500" rtl="0">
            <a:lnSpc>
              <a:spcPct val="90000"/>
            </a:lnSpc>
            <a:spcBef>
              <a:spcPct val="0"/>
            </a:spcBef>
            <a:spcAft>
              <a:spcPct val="15000"/>
            </a:spcAft>
            <a:buFont typeface="Courier New" panose="02070309020205020404" pitchFamily="49" charset="0"/>
            <a:buNone/>
          </a:pPr>
          <a:endParaRPr lang="fr-ca" sz="1000" b="0" i="0" kern="1200" dirty="0">
            <a:solidFill>
              <a:schemeClr val="bg2"/>
            </a:solidFill>
            <a:latin typeface="Arial Nova Cond" panose="020B0506020202020204" pitchFamily="34" charset="0"/>
          </a:endParaRPr>
        </a:p>
      </dsp:txBody>
      <dsp:txXfrm>
        <a:off x="3225013" y="3050"/>
        <a:ext cx="1432037" cy="4177991"/>
      </dsp:txXfrm>
    </dsp:sp>
    <dsp:sp modelId="{A6C5EAA0-E48D-4550-8651-BB18C8258246}">
      <dsp:nvSpPr>
        <dsp:cNvPr id="0" name=""/>
        <dsp:cNvSpPr/>
      </dsp:nvSpPr>
      <dsp:spPr>
        <a:xfrm>
          <a:off x="2914286" y="0"/>
          <a:ext cx="509309" cy="48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86865d4646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86865d4646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5575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86865d4646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86865d4646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561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c7ef38d1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c7ef38d1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0410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86865d4646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86865d4646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6090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86865d4646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86865d4646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265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2"/>
        <p:cNvGrpSpPr/>
        <p:nvPr/>
      </p:nvGrpSpPr>
      <p:grpSpPr>
        <a:xfrm>
          <a:off x="0" y="0"/>
          <a:ext cx="0" cy="0"/>
          <a:chOff x="0" y="0"/>
          <a:chExt cx="0" cy="0"/>
        </a:xfrm>
      </p:grpSpPr>
      <p:sp>
        <p:nvSpPr>
          <p:cNvPr id="6233" name="Google Shape;6233;g86865d4646_0_22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4" name="Google Shape;6234;g86865d4646_0_22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c7ef38d1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c7ef38d1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613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86865d4646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86865d4646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100" b="0" i="0" u="none" baseline="0" dirty="0">
                <a:solidFill>
                  <a:schemeClr val="bg2"/>
                </a:solidFill>
                <a:effectLst/>
                <a:latin typeface="Selawik" panose="020B0502040204020203" pitchFamily="34" charset="0"/>
                <a:ea typeface="Calibri" panose="020F0502020204030204" pitchFamily="34" charset="0"/>
                <a:cs typeface="Times New Roman" panose="02020603050405020304" pitchFamily="18" charset="0"/>
              </a:rPr>
              <a:t>Les organismes de l’équipe multidisciplinaire doivent coordonner et renforcer les protocoles pour </a:t>
            </a:r>
            <a:r>
              <a:rPr lang="fr-ca" sz="1100" b="1" i="0" u="none" baseline="0" dirty="0">
                <a:solidFill>
                  <a:schemeClr val="bg2"/>
                </a:solidFill>
                <a:effectLst/>
                <a:latin typeface="Selawik" panose="020B0502040204020203" pitchFamily="34" charset="0"/>
                <a:ea typeface="Calibri" panose="020F0502020204030204" pitchFamily="34" charset="0"/>
                <a:cs typeface="Times New Roman" panose="02020603050405020304" pitchFamily="18" charset="0"/>
              </a:rPr>
              <a:t>garantir des soins au personnel tenant compte des traumatismes </a:t>
            </a:r>
            <a:r>
              <a:rPr lang="fr-ca" sz="1100" b="0" i="0" u="none" baseline="0" dirty="0">
                <a:solidFill>
                  <a:schemeClr val="bg2"/>
                </a:solidFill>
                <a:effectLst/>
                <a:latin typeface="Selawik" panose="020B0502040204020203" pitchFamily="34" charset="0"/>
                <a:ea typeface="Calibri" panose="020F0502020204030204" pitchFamily="34" charset="0"/>
                <a:cs typeface="Times New Roman" panose="02020603050405020304" pitchFamily="18" charset="0"/>
              </a:rPr>
              <a:t>et mettre en place intentionnellement une éthique/un environnement de soutien et de soins pour les membres de l’équipe</a:t>
            </a:r>
            <a:r>
              <a:rPr lang="fr-ca" sz="1100" b="0" i="0" u="none" baseline="0" dirty="0">
                <a:effectLst/>
                <a:latin typeface="Selawik" panose="020B0502040204020203" pitchFamily="34" charset="0"/>
                <a:ea typeface="Calibri" panose="020F0502020204030204" pitchFamily="34" charset="0"/>
                <a:cs typeface="Times New Roman" panose="02020603050405020304" pitchFamily="18" charset="0"/>
              </a:rPr>
              <a:t>.</a:t>
            </a:r>
            <a:endParaRPr lang="fr-ca" sz="1050" dirty="0">
              <a:effectLst/>
              <a:latin typeface="Selawik" panose="020B0502040204020203"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86865d4646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86865d4646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58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fr-ca" b="0" i="0" u="none" baseline="0" dirty="0"/>
              <a:t>Scott</a:t>
            </a:r>
            <a:endParaRPr lang="fr-ca" dirty="0"/>
          </a:p>
        </p:txBody>
      </p:sp>
      <p:sp>
        <p:nvSpPr>
          <p:cNvPr id="4" name="Slide Number Placeholder 3"/>
          <p:cNvSpPr>
            <a:spLocks noGrp="1"/>
          </p:cNvSpPr>
          <p:nvPr>
            <p:ph type="sldNum" sz="quarter" idx="5"/>
          </p:nvPr>
        </p:nvSpPr>
        <p:spPr/>
        <p:txBody>
          <a:bodyPr/>
          <a:lstStyle/>
          <a:p>
            <a:pPr algn="l" rtl="0"/>
            <a:fld id="{CA2D21D1-52E2-420B-B491-CFF6D7BB79FB}" type="slidenum">
              <a:rPr/>
              <a:pPr/>
              <a:t>5</a:t>
            </a:fld>
            <a:endParaRPr lang="fr-ca" dirty="0"/>
          </a:p>
        </p:txBody>
      </p:sp>
    </p:spTree>
    <p:extLst>
      <p:ext uri="{BB962C8B-B14F-4D97-AF65-F5344CB8AC3E}">
        <p14:creationId xmlns:p14="http://schemas.microsoft.com/office/powerpoint/2010/main" val="344782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c7ef38d1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c7ef38d1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842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c7ef38d1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c7ef38d1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788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86865d4646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86865d4646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927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86865d4646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86865d4646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43491" y="243550"/>
            <a:ext cx="6568991" cy="4899985"/>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txBox="1">
            <a:spLocks noGrp="1"/>
          </p:cNvSpPr>
          <p:nvPr>
            <p:ph type="ctrTitle"/>
          </p:nvPr>
        </p:nvSpPr>
        <p:spPr>
          <a:xfrm>
            <a:off x="581000" y="838988"/>
            <a:ext cx="4353900" cy="1656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20000" y="3580013"/>
            <a:ext cx="2859600" cy="927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500">
                <a:latin typeface="Source Sans Pro"/>
                <a:ea typeface="Source Sans Pro"/>
                <a:cs typeface="Source Sans Pro"/>
                <a:sym typeface="Source Sans Pr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8"/>
        <p:cNvGrpSpPr/>
        <p:nvPr/>
      </p:nvGrpSpPr>
      <p:grpSpPr>
        <a:xfrm>
          <a:off x="0" y="0"/>
          <a:ext cx="0" cy="0"/>
          <a:chOff x="0" y="0"/>
          <a:chExt cx="0" cy="0"/>
        </a:xfrm>
      </p:grpSpPr>
      <p:sp>
        <p:nvSpPr>
          <p:cNvPr id="19" name="Google Shape;19;p4"/>
          <p:cNvSpPr/>
          <p:nvPr/>
        </p:nvSpPr>
        <p:spPr>
          <a:xfrm>
            <a:off x="-881225" y="1272176"/>
            <a:ext cx="7340216" cy="4171360"/>
          </a:xfrm>
          <a:custGeom>
            <a:avLst/>
            <a:gdLst/>
            <a:ahLst/>
            <a:cxnLst/>
            <a:rect l="l" t="t" r="r" b="b"/>
            <a:pathLst>
              <a:path w="135616" h="77069" extrusionOk="0">
                <a:moveTo>
                  <a:pt x="110703" y="61981"/>
                </a:moveTo>
                <a:cubicBezTo>
                  <a:pt x="106869" y="63560"/>
                  <a:pt x="102909" y="64888"/>
                  <a:pt x="99275" y="66893"/>
                </a:cubicBezTo>
                <a:cubicBezTo>
                  <a:pt x="94688" y="69400"/>
                  <a:pt x="90854" y="72633"/>
                  <a:pt x="85640" y="73961"/>
                </a:cubicBezTo>
                <a:cubicBezTo>
                  <a:pt x="82132" y="74863"/>
                  <a:pt x="78397" y="74838"/>
                  <a:pt x="74813" y="75339"/>
                </a:cubicBezTo>
                <a:cubicBezTo>
                  <a:pt x="70878" y="75891"/>
                  <a:pt x="66944" y="76542"/>
                  <a:pt x="62984" y="76793"/>
                </a:cubicBezTo>
                <a:cubicBezTo>
                  <a:pt x="62733" y="76818"/>
                  <a:pt x="62482" y="76818"/>
                  <a:pt x="62257" y="76818"/>
                </a:cubicBezTo>
                <a:cubicBezTo>
                  <a:pt x="61004" y="76893"/>
                  <a:pt x="59776" y="76943"/>
                  <a:pt x="58548" y="76969"/>
                </a:cubicBezTo>
                <a:cubicBezTo>
                  <a:pt x="58322" y="76994"/>
                  <a:pt x="58071" y="76994"/>
                  <a:pt x="57846" y="76994"/>
                </a:cubicBezTo>
                <a:cubicBezTo>
                  <a:pt x="57595" y="76994"/>
                  <a:pt x="57370" y="76994"/>
                  <a:pt x="57119" y="76994"/>
                </a:cubicBezTo>
                <a:cubicBezTo>
                  <a:pt x="56868" y="77019"/>
                  <a:pt x="56618" y="77019"/>
                  <a:pt x="56342" y="77019"/>
                </a:cubicBezTo>
                <a:cubicBezTo>
                  <a:pt x="41129" y="77069"/>
                  <a:pt x="25039" y="74262"/>
                  <a:pt x="12582" y="65039"/>
                </a:cubicBezTo>
                <a:cubicBezTo>
                  <a:pt x="10753" y="63660"/>
                  <a:pt x="8948" y="62131"/>
                  <a:pt x="7946" y="60076"/>
                </a:cubicBezTo>
                <a:cubicBezTo>
                  <a:pt x="7094" y="58322"/>
                  <a:pt x="6918" y="56342"/>
                  <a:pt x="6517" y="54437"/>
                </a:cubicBezTo>
                <a:cubicBezTo>
                  <a:pt x="6041" y="52282"/>
                  <a:pt x="5164" y="50302"/>
                  <a:pt x="3435" y="48848"/>
                </a:cubicBezTo>
                <a:cubicBezTo>
                  <a:pt x="1104" y="46893"/>
                  <a:pt x="1" y="45916"/>
                  <a:pt x="1229" y="42758"/>
                </a:cubicBezTo>
                <a:cubicBezTo>
                  <a:pt x="5089" y="32733"/>
                  <a:pt x="12432" y="24261"/>
                  <a:pt x="21154" y="17996"/>
                </a:cubicBezTo>
                <a:cubicBezTo>
                  <a:pt x="33309" y="9249"/>
                  <a:pt x="48172" y="4286"/>
                  <a:pt x="62808" y="1880"/>
                </a:cubicBezTo>
                <a:cubicBezTo>
                  <a:pt x="70979" y="527"/>
                  <a:pt x="79300" y="1"/>
                  <a:pt x="87595" y="452"/>
                </a:cubicBezTo>
                <a:cubicBezTo>
                  <a:pt x="89575" y="552"/>
                  <a:pt x="91555" y="702"/>
                  <a:pt x="93510" y="928"/>
                </a:cubicBezTo>
                <a:cubicBezTo>
                  <a:pt x="95390" y="1129"/>
                  <a:pt x="97295" y="1605"/>
                  <a:pt x="99149" y="1555"/>
                </a:cubicBezTo>
                <a:cubicBezTo>
                  <a:pt x="103861" y="1404"/>
                  <a:pt x="108874" y="2306"/>
                  <a:pt x="113360" y="3660"/>
                </a:cubicBezTo>
                <a:cubicBezTo>
                  <a:pt x="116367" y="4562"/>
                  <a:pt x="120854" y="5489"/>
                  <a:pt x="122132" y="8773"/>
                </a:cubicBezTo>
                <a:cubicBezTo>
                  <a:pt x="122558" y="9825"/>
                  <a:pt x="123009" y="10778"/>
                  <a:pt x="123736" y="11655"/>
                </a:cubicBezTo>
                <a:cubicBezTo>
                  <a:pt x="124789" y="13008"/>
                  <a:pt x="126493" y="13184"/>
                  <a:pt x="127871" y="13961"/>
                </a:cubicBezTo>
                <a:cubicBezTo>
                  <a:pt x="129400" y="14838"/>
                  <a:pt x="130754" y="16041"/>
                  <a:pt x="131781" y="17469"/>
                </a:cubicBezTo>
                <a:cubicBezTo>
                  <a:pt x="133285" y="19500"/>
                  <a:pt x="134137" y="21956"/>
                  <a:pt x="134563" y="24462"/>
                </a:cubicBezTo>
                <a:cubicBezTo>
                  <a:pt x="135290" y="28372"/>
                  <a:pt x="135616" y="32833"/>
                  <a:pt x="134638" y="36718"/>
                </a:cubicBezTo>
                <a:cubicBezTo>
                  <a:pt x="133636" y="40653"/>
                  <a:pt x="131706" y="44287"/>
                  <a:pt x="129325" y="47520"/>
                </a:cubicBezTo>
                <a:cubicBezTo>
                  <a:pt x="125114" y="53209"/>
                  <a:pt x="119701" y="57896"/>
                  <a:pt x="113285" y="60878"/>
                </a:cubicBezTo>
                <a:cubicBezTo>
                  <a:pt x="112433" y="61254"/>
                  <a:pt x="111555" y="61630"/>
                  <a:pt x="110703" y="619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Char char="●"/>
              <a:defRPr sz="1200"/>
            </a:lvl1pPr>
            <a:lvl2pPr marL="914400" lvl="1" indent="-330200">
              <a:spcBef>
                <a:spcPts val="160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p:nvPr/>
        </p:nvSpPr>
        <p:spPr>
          <a:xfrm rot="10800000" flipH="1">
            <a:off x="6757152" y="0"/>
            <a:ext cx="2650881" cy="2269876"/>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6"/>
          <p:cNvSpPr/>
          <p:nvPr/>
        </p:nvSpPr>
        <p:spPr>
          <a:xfrm flipH="1">
            <a:off x="-81775" y="0"/>
            <a:ext cx="6007006" cy="5143633"/>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6"/>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5">
    <p:bg>
      <p:bgPr>
        <a:solidFill>
          <a:schemeClr val="lt1"/>
        </a:solidFill>
        <a:effectLst/>
      </p:bgPr>
    </p:bg>
    <p:spTree>
      <p:nvGrpSpPr>
        <p:cNvPr id="1" name="Shape 58"/>
        <p:cNvGrpSpPr/>
        <p:nvPr/>
      </p:nvGrpSpPr>
      <p:grpSpPr>
        <a:xfrm>
          <a:off x="0" y="0"/>
          <a:ext cx="0" cy="0"/>
          <a:chOff x="0" y="0"/>
          <a:chExt cx="0" cy="0"/>
        </a:xfrm>
      </p:grpSpPr>
      <p:sp>
        <p:nvSpPr>
          <p:cNvPr id="59" name="Google Shape;59;p13"/>
          <p:cNvSpPr/>
          <p:nvPr/>
        </p:nvSpPr>
        <p:spPr>
          <a:xfrm rot="-308984" flipH="1">
            <a:off x="3376794" y="154281"/>
            <a:ext cx="8069112" cy="5528315"/>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13"/>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
        <p:nvSpPr>
          <p:cNvPr id="61" name="Google Shape;61;p13"/>
          <p:cNvSpPr txBox="1">
            <a:spLocks noGrp="1"/>
          </p:cNvSpPr>
          <p:nvPr>
            <p:ph type="title" idx="2" hasCustomPrompt="1"/>
          </p:nvPr>
        </p:nvSpPr>
        <p:spPr>
          <a:xfrm>
            <a:off x="831026" y="1781025"/>
            <a:ext cx="7845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3"/>
          <p:cNvSpPr txBox="1">
            <a:spLocks noGrp="1"/>
          </p:cNvSpPr>
          <p:nvPr>
            <p:ph type="subTitle" idx="1"/>
          </p:nvPr>
        </p:nvSpPr>
        <p:spPr>
          <a:xfrm>
            <a:off x="1641650" y="1781025"/>
            <a:ext cx="2738100" cy="52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3" name="Google Shape;63;p13"/>
          <p:cNvSpPr txBox="1">
            <a:spLocks noGrp="1"/>
          </p:cNvSpPr>
          <p:nvPr>
            <p:ph type="subTitle" idx="3"/>
          </p:nvPr>
        </p:nvSpPr>
        <p:spPr>
          <a:xfrm>
            <a:off x="1641625" y="2398255"/>
            <a:ext cx="2394300" cy="44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4" name="Google Shape;64;p13"/>
          <p:cNvSpPr txBox="1">
            <a:spLocks noGrp="1"/>
          </p:cNvSpPr>
          <p:nvPr>
            <p:ph type="title" idx="4" hasCustomPrompt="1"/>
          </p:nvPr>
        </p:nvSpPr>
        <p:spPr>
          <a:xfrm>
            <a:off x="4790389" y="1781032"/>
            <a:ext cx="7845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subTitle" idx="5"/>
          </p:nvPr>
        </p:nvSpPr>
        <p:spPr>
          <a:xfrm>
            <a:off x="5574884" y="1781025"/>
            <a:ext cx="2738100" cy="52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6" name="Google Shape;66;p13"/>
          <p:cNvSpPr txBox="1">
            <a:spLocks noGrp="1"/>
          </p:cNvSpPr>
          <p:nvPr>
            <p:ph type="subTitle" idx="6"/>
          </p:nvPr>
        </p:nvSpPr>
        <p:spPr>
          <a:xfrm>
            <a:off x="5574875" y="2398255"/>
            <a:ext cx="2394300" cy="44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7" name="Google Shape;67;p13"/>
          <p:cNvSpPr txBox="1">
            <a:spLocks noGrp="1"/>
          </p:cNvSpPr>
          <p:nvPr>
            <p:ph type="title" idx="7" hasCustomPrompt="1"/>
          </p:nvPr>
        </p:nvSpPr>
        <p:spPr>
          <a:xfrm>
            <a:off x="831025" y="3456500"/>
            <a:ext cx="7845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subTitle" idx="8"/>
          </p:nvPr>
        </p:nvSpPr>
        <p:spPr>
          <a:xfrm>
            <a:off x="1641625" y="3456500"/>
            <a:ext cx="1795800" cy="52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9" name="Google Shape;69;p13"/>
          <p:cNvSpPr txBox="1">
            <a:spLocks noGrp="1"/>
          </p:cNvSpPr>
          <p:nvPr>
            <p:ph type="subTitle" idx="9"/>
          </p:nvPr>
        </p:nvSpPr>
        <p:spPr>
          <a:xfrm>
            <a:off x="1641625" y="4073732"/>
            <a:ext cx="2394300" cy="44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0" name="Google Shape;70;p13"/>
          <p:cNvSpPr txBox="1">
            <a:spLocks noGrp="1"/>
          </p:cNvSpPr>
          <p:nvPr>
            <p:ph type="title" idx="13" hasCustomPrompt="1"/>
          </p:nvPr>
        </p:nvSpPr>
        <p:spPr>
          <a:xfrm>
            <a:off x="4790360" y="3456507"/>
            <a:ext cx="7845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subTitle" idx="14"/>
          </p:nvPr>
        </p:nvSpPr>
        <p:spPr>
          <a:xfrm>
            <a:off x="5574875" y="3456500"/>
            <a:ext cx="2091300" cy="52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2" name="Google Shape;72;p13"/>
          <p:cNvSpPr txBox="1">
            <a:spLocks noGrp="1"/>
          </p:cNvSpPr>
          <p:nvPr>
            <p:ph type="subTitle" idx="15"/>
          </p:nvPr>
        </p:nvSpPr>
        <p:spPr>
          <a:xfrm>
            <a:off x="5574875" y="4073732"/>
            <a:ext cx="2394300" cy="44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One Columns">
  <p:cSld name="CUSTOM_12_1">
    <p:spTree>
      <p:nvGrpSpPr>
        <p:cNvPr id="1" name="Shape 89"/>
        <p:cNvGrpSpPr/>
        <p:nvPr/>
      </p:nvGrpSpPr>
      <p:grpSpPr>
        <a:xfrm>
          <a:off x="0" y="0"/>
          <a:ext cx="0" cy="0"/>
          <a:chOff x="0" y="0"/>
          <a:chExt cx="0" cy="0"/>
        </a:xfrm>
      </p:grpSpPr>
      <p:sp>
        <p:nvSpPr>
          <p:cNvPr id="90" name="Google Shape;90;p15"/>
          <p:cNvSpPr/>
          <p:nvPr/>
        </p:nvSpPr>
        <p:spPr>
          <a:xfrm>
            <a:off x="3218002" y="0"/>
            <a:ext cx="6007006" cy="5143633"/>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5"/>
          <p:cNvSpPr txBox="1">
            <a:spLocks noGrp="1"/>
          </p:cNvSpPr>
          <p:nvPr>
            <p:ph type="title"/>
          </p:nvPr>
        </p:nvSpPr>
        <p:spPr>
          <a:xfrm>
            <a:off x="720000" y="1156121"/>
            <a:ext cx="2937900" cy="1007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15"/>
          <p:cNvSpPr txBox="1">
            <a:spLocks noGrp="1"/>
          </p:cNvSpPr>
          <p:nvPr>
            <p:ph type="subTitle" idx="1"/>
          </p:nvPr>
        </p:nvSpPr>
        <p:spPr>
          <a:xfrm>
            <a:off x="720000" y="2236813"/>
            <a:ext cx="2937900" cy="129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13_1_1">
    <p:spTree>
      <p:nvGrpSpPr>
        <p:cNvPr id="1" name="Shape 130"/>
        <p:cNvGrpSpPr/>
        <p:nvPr/>
      </p:nvGrpSpPr>
      <p:grpSpPr>
        <a:xfrm>
          <a:off x="0" y="0"/>
          <a:ext cx="0" cy="0"/>
          <a:chOff x="0" y="0"/>
          <a:chExt cx="0" cy="0"/>
        </a:xfrm>
      </p:grpSpPr>
      <p:grpSp>
        <p:nvGrpSpPr>
          <p:cNvPr id="131" name="Google Shape;131;p22"/>
          <p:cNvGrpSpPr/>
          <p:nvPr/>
        </p:nvGrpSpPr>
        <p:grpSpPr>
          <a:xfrm>
            <a:off x="3215200" y="0"/>
            <a:ext cx="6007006" cy="5143633"/>
            <a:chOff x="3215200" y="0"/>
            <a:chExt cx="6007006" cy="5143633"/>
          </a:xfrm>
        </p:grpSpPr>
        <p:sp>
          <p:nvSpPr>
            <p:cNvPr id="132" name="Google Shape;132;p22"/>
            <p:cNvSpPr/>
            <p:nvPr/>
          </p:nvSpPr>
          <p:spPr>
            <a:xfrm>
              <a:off x="3215200" y="0"/>
              <a:ext cx="6007006" cy="5143633"/>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22"/>
            <p:cNvSpPr/>
            <p:nvPr/>
          </p:nvSpPr>
          <p:spPr>
            <a:xfrm rot="308951">
              <a:off x="4736893" y="868725"/>
              <a:ext cx="3664166" cy="2975304"/>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4" name="Google Shape;134;p22"/>
          <p:cNvSpPr txBox="1">
            <a:spLocks noGrp="1"/>
          </p:cNvSpPr>
          <p:nvPr>
            <p:ph type="ctrTitle"/>
          </p:nvPr>
        </p:nvSpPr>
        <p:spPr>
          <a:xfrm>
            <a:off x="719240" y="511067"/>
            <a:ext cx="3076800" cy="6033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5" name="Google Shape;135;p22"/>
          <p:cNvSpPr txBox="1">
            <a:spLocks noGrp="1"/>
          </p:cNvSpPr>
          <p:nvPr>
            <p:ph type="subTitle" idx="1"/>
          </p:nvPr>
        </p:nvSpPr>
        <p:spPr>
          <a:xfrm>
            <a:off x="720000" y="1985655"/>
            <a:ext cx="2607600" cy="15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atin typeface="Source Sans Pro"/>
                <a:ea typeface="Source Sans Pro"/>
                <a:cs typeface="Source Sans Pro"/>
                <a:sym typeface="Source Sans Pr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6" name="Google Shape;136;p22"/>
          <p:cNvSpPr txBox="1"/>
          <p:nvPr/>
        </p:nvSpPr>
        <p:spPr>
          <a:xfrm>
            <a:off x="720000" y="3679200"/>
            <a:ext cx="2646300" cy="633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200">
                <a:solidFill>
                  <a:schemeClr val="dk2"/>
                </a:solidFill>
                <a:latin typeface="Source Sans Pro"/>
                <a:ea typeface="Source Sans Pro"/>
                <a:cs typeface="Source Sans Pro"/>
                <a:sym typeface="Source Sans Pro"/>
              </a:rPr>
              <a:t>CREDITS: This presentation template was created by </a:t>
            </a:r>
            <a:r>
              <a:rPr lang="en" sz="1200" b="1">
                <a:solidFill>
                  <a:schemeClr val="accent1"/>
                </a:solidFill>
                <a:uFill>
                  <a:noFill/>
                </a:uFill>
                <a:latin typeface="Source Sans Pro"/>
                <a:ea typeface="Source Sans Pro"/>
                <a:cs typeface="Source Sans Pro"/>
                <a:sym typeface="Source Sans Pro"/>
                <a:hlinkClick r:id="rId2">
                  <a:extLst>
                    <a:ext uri="{A12FA001-AC4F-418D-AE19-62706E023703}">
                      <ahyp:hlinkClr xmlns:ahyp="http://schemas.microsoft.com/office/drawing/2018/hyperlinkcolor" val="tx"/>
                    </a:ext>
                  </a:extLst>
                </a:hlinkClick>
              </a:rPr>
              <a:t>Slidesgo</a:t>
            </a:r>
            <a:r>
              <a:rPr lang="en" sz="1200">
                <a:solidFill>
                  <a:schemeClr val="dk2"/>
                </a:solidFill>
                <a:latin typeface="Source Sans Pro"/>
                <a:ea typeface="Source Sans Pro"/>
                <a:cs typeface="Source Sans Pro"/>
                <a:sym typeface="Source Sans Pro"/>
              </a:rPr>
              <a:t>, including icons by </a:t>
            </a:r>
            <a:r>
              <a:rPr lang="en" sz="1200" b="1">
                <a:solidFill>
                  <a:schemeClr val="accent1"/>
                </a:solidFill>
                <a:uFill>
                  <a:noFill/>
                </a:u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Flaticon</a:t>
            </a:r>
            <a:r>
              <a:rPr lang="en" sz="1200">
                <a:solidFill>
                  <a:schemeClr val="dk2"/>
                </a:solidFill>
                <a:latin typeface="Source Sans Pro"/>
                <a:ea typeface="Source Sans Pro"/>
                <a:cs typeface="Source Sans Pro"/>
                <a:sym typeface="Source Sans Pro"/>
              </a:rPr>
              <a:t>, and infographics &amp; images by </a:t>
            </a:r>
            <a:r>
              <a:rPr lang="en" sz="1200" b="1">
                <a:solidFill>
                  <a:schemeClr val="accent1"/>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Freepik</a:t>
            </a:r>
            <a:r>
              <a:rPr lang="en" sz="1200">
                <a:solidFill>
                  <a:schemeClr val="dk2"/>
                </a:solidFill>
                <a:latin typeface="Source Sans Pro"/>
                <a:ea typeface="Source Sans Pro"/>
                <a:cs typeface="Source Sans Pro"/>
                <a:sym typeface="Source Sans Pro"/>
              </a:rPr>
              <a:t> </a:t>
            </a:r>
            <a:endParaRPr dirty="0">
              <a:solidFill>
                <a:schemeClr val="dk2"/>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4_1">
    <p:spTree>
      <p:nvGrpSpPr>
        <p:cNvPr id="1" name="Shape 1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4"/>
        <p:cNvGrpSpPr/>
        <p:nvPr/>
      </p:nvGrpSpPr>
      <p:grpSpPr>
        <a:xfrm>
          <a:off x="0" y="0"/>
          <a:ext cx="0" cy="0"/>
          <a:chOff x="0" y="0"/>
          <a:chExt cx="0" cy="0"/>
        </a:xfrm>
      </p:grpSpPr>
      <p:sp>
        <p:nvSpPr>
          <p:cNvPr id="115" name="Google Shape;115;p20"/>
          <p:cNvSpPr/>
          <p:nvPr/>
        </p:nvSpPr>
        <p:spPr>
          <a:xfrm rot="10800000">
            <a:off x="-32145" y="0"/>
            <a:ext cx="2650881" cy="2269876"/>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20"/>
          <p:cNvSpPr/>
          <p:nvPr/>
        </p:nvSpPr>
        <p:spPr>
          <a:xfrm>
            <a:off x="5773361" y="2948675"/>
            <a:ext cx="3406995" cy="2206336"/>
          </a:xfrm>
          <a:custGeom>
            <a:avLst/>
            <a:gdLst/>
            <a:ahLst/>
            <a:cxnLst/>
            <a:rect l="l" t="t" r="r" b="b"/>
            <a:pathLst>
              <a:path w="86144" h="55786" extrusionOk="0">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20"/>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8" name="Google Shape;118;p20"/>
          <p:cNvSpPr txBox="1">
            <a:spLocks noGrp="1"/>
          </p:cNvSpPr>
          <p:nvPr>
            <p:ph type="subTitle" idx="1"/>
          </p:nvPr>
        </p:nvSpPr>
        <p:spPr>
          <a:xfrm>
            <a:off x="2056275" y="3274091"/>
            <a:ext cx="1530300" cy="35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9" name="Google Shape;119;p20"/>
          <p:cNvSpPr txBox="1">
            <a:spLocks noGrp="1"/>
          </p:cNvSpPr>
          <p:nvPr>
            <p:ph type="subTitle" idx="2"/>
          </p:nvPr>
        </p:nvSpPr>
        <p:spPr>
          <a:xfrm>
            <a:off x="5535254" y="3274104"/>
            <a:ext cx="1530300" cy="35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0" name="Google Shape;120;p20"/>
          <p:cNvSpPr txBox="1">
            <a:spLocks noGrp="1"/>
          </p:cNvSpPr>
          <p:nvPr>
            <p:ph type="subTitle" idx="3"/>
          </p:nvPr>
        </p:nvSpPr>
        <p:spPr>
          <a:xfrm>
            <a:off x="2056275" y="3628104"/>
            <a:ext cx="22776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1" name="Google Shape;121;p20"/>
          <p:cNvSpPr txBox="1">
            <a:spLocks noGrp="1"/>
          </p:cNvSpPr>
          <p:nvPr>
            <p:ph type="subTitle" idx="4"/>
          </p:nvPr>
        </p:nvSpPr>
        <p:spPr>
          <a:xfrm>
            <a:off x="5535250" y="3628104"/>
            <a:ext cx="22776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 name="Google Shape;122;p20"/>
          <p:cNvSpPr txBox="1">
            <a:spLocks noGrp="1"/>
          </p:cNvSpPr>
          <p:nvPr>
            <p:ph type="subTitle" idx="5"/>
          </p:nvPr>
        </p:nvSpPr>
        <p:spPr>
          <a:xfrm>
            <a:off x="2056275" y="1611654"/>
            <a:ext cx="1530300" cy="35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3" name="Google Shape;123;p20"/>
          <p:cNvSpPr txBox="1">
            <a:spLocks noGrp="1"/>
          </p:cNvSpPr>
          <p:nvPr>
            <p:ph type="subTitle" idx="6"/>
          </p:nvPr>
        </p:nvSpPr>
        <p:spPr>
          <a:xfrm>
            <a:off x="5535254" y="1611654"/>
            <a:ext cx="1530300" cy="35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4" name="Google Shape;124;p20"/>
          <p:cNvSpPr txBox="1">
            <a:spLocks noGrp="1"/>
          </p:cNvSpPr>
          <p:nvPr>
            <p:ph type="subTitle" idx="7"/>
          </p:nvPr>
        </p:nvSpPr>
        <p:spPr>
          <a:xfrm>
            <a:off x="2056263" y="1954691"/>
            <a:ext cx="22776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5" name="Google Shape;125;p20"/>
          <p:cNvSpPr txBox="1">
            <a:spLocks noGrp="1"/>
          </p:cNvSpPr>
          <p:nvPr>
            <p:ph type="subTitle" idx="8"/>
          </p:nvPr>
        </p:nvSpPr>
        <p:spPr>
          <a:xfrm>
            <a:off x="5535250" y="1954691"/>
            <a:ext cx="22776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70007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verpass Black"/>
              <a:buNone/>
              <a:defRPr sz="3000">
                <a:solidFill>
                  <a:schemeClr val="dk1"/>
                </a:solidFill>
                <a:latin typeface="Overpass Black"/>
                <a:ea typeface="Overpass Black"/>
                <a:cs typeface="Overpass Black"/>
                <a:sym typeface="Overpass Black"/>
              </a:defRPr>
            </a:lvl1pPr>
            <a:lvl2pPr lvl="1">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2pPr>
            <a:lvl3pPr lvl="2">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3pPr>
            <a:lvl4pPr lvl="3">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4pPr>
            <a:lvl5pPr lvl="4">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5pPr>
            <a:lvl6pPr lvl="5">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6pPr>
            <a:lvl7pPr lvl="6">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7pPr>
            <a:lvl8pPr lvl="7">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8pPr>
            <a:lvl9pPr lvl="8">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720000" y="1772050"/>
            <a:ext cx="7704000" cy="27969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1pPr>
            <a:lvl2pPr marL="914400" lvl="1"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2pPr>
            <a:lvl3pPr marL="1371600" lvl="2"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3pPr>
            <a:lvl4pPr marL="1828800" lvl="3"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4pPr>
            <a:lvl5pPr marL="2286000" lvl="4"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5pPr>
            <a:lvl6pPr marL="2743200" lvl="5"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6pPr>
            <a:lvl7pPr marL="3200400" lvl="6"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7pPr>
            <a:lvl8pPr marL="3657600" lvl="7"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8pPr>
            <a:lvl9pPr marL="4114800" lvl="8" indent="-330200">
              <a:lnSpc>
                <a:spcPct val="115000"/>
              </a:lnSpc>
              <a:spcBef>
                <a:spcPts val="1600"/>
              </a:spcBef>
              <a:spcAft>
                <a:spcPts val="160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59" r:id="rId5"/>
    <p:sldLayoutId id="2147483661" r:id="rId6"/>
    <p:sldLayoutId id="2147483668" r:id="rId7"/>
    <p:sldLayoutId id="2147483669"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54">
          <p15:clr>
            <a:srgbClr val="EA4335"/>
          </p15:clr>
        </p15:guide>
        <p15:guide id="4" pos="5306">
          <p15:clr>
            <a:srgbClr val="EA4335"/>
          </p15:clr>
        </p15:guide>
        <p15:guide id="5" orient="horz" pos="340">
          <p15:clr>
            <a:srgbClr val="EA4335"/>
          </p15:clr>
        </p15:guide>
        <p15:guide id="6"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apochakom@lunacentre.ca"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541253" y="951682"/>
            <a:ext cx="5099787" cy="165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sz="3200" b="0" i="0" u="none" baseline="0" dirty="0">
                <a:latin typeface="Selawik Semibold" panose="020B0702040204020203" pitchFamily="34" charset="0"/>
              </a:rPr>
              <a:t>Mise en place d’un organisme tenant compte des traumatismes : </a:t>
            </a:r>
            <a:r>
              <a:rPr lang="fr-ca" sz="3200" b="0" i="0" u="none" baseline="0" dirty="0">
                <a:solidFill>
                  <a:schemeClr val="tx1"/>
                </a:solidFill>
                <a:latin typeface="Selawik Semibold" panose="020B0702040204020203" pitchFamily="34" charset="0"/>
              </a:rPr>
              <a:t>Une approche multidisciplinaire</a:t>
            </a:r>
            <a:endParaRPr lang="fr-ca" sz="1600" dirty="0">
              <a:solidFill>
                <a:schemeClr val="tx1"/>
              </a:solidFill>
              <a:latin typeface="Selawik Semibold" panose="020B0702040204020203" pitchFamily="34" charset="0"/>
              <a:ea typeface="Overpass SemiBold"/>
              <a:cs typeface="Overpass SemiBold"/>
              <a:sym typeface="Overpass SemiBold"/>
            </a:endParaRPr>
          </a:p>
        </p:txBody>
      </p:sp>
      <p:sp>
        <p:nvSpPr>
          <p:cNvPr id="147" name="Google Shape;147;p26"/>
          <p:cNvSpPr txBox="1">
            <a:spLocks noGrp="1"/>
          </p:cNvSpPr>
          <p:nvPr>
            <p:ph type="subTitle" idx="1"/>
          </p:nvPr>
        </p:nvSpPr>
        <p:spPr>
          <a:xfrm>
            <a:off x="588745" y="3211480"/>
            <a:ext cx="4420285" cy="7957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0" i="0" u="none" baseline="0" dirty="0">
                <a:latin typeface="Selawik Semibold" panose="020B0604020202020204" pitchFamily="34" charset="0"/>
              </a:rPr>
              <a:t>Dr Scott McLean, Ph. D., BCFT, RSW</a:t>
            </a:r>
          </a:p>
          <a:p>
            <a:pPr marL="0" lvl="0" indent="0" algn="l" rtl="0">
              <a:spcBef>
                <a:spcPts val="0"/>
              </a:spcBef>
              <a:spcAft>
                <a:spcPts val="0"/>
              </a:spcAft>
              <a:buNone/>
            </a:pPr>
            <a:r>
              <a:rPr lang="fr-ca" sz="2000" b="0" i="0" u="none" baseline="0" dirty="0">
                <a:latin typeface="Selawik Semibold" panose="020B0604020202020204" pitchFamily="34" charset="0"/>
              </a:rPr>
              <a:t>Angela Pochakom, M. Sc.</a:t>
            </a:r>
          </a:p>
        </p:txBody>
      </p:sp>
      <p:pic>
        <p:nvPicPr>
          <p:cNvPr id="5" name="Picture 4" descr="A group of men standing in front of a cake&#10;&#10;Description automatically generated with medium confidence">
            <a:extLst>
              <a:ext uri="{FF2B5EF4-FFF2-40B4-BE49-F238E27FC236}">
                <a16:creationId xmlns:a16="http://schemas.microsoft.com/office/drawing/2014/main" id="{164BF45C-1C65-42D6-A8BB-C5B83886D7DE}"/>
              </a:ext>
            </a:extLst>
          </p:cNvPr>
          <p:cNvPicPr>
            <a:picLocks noChangeAspect="1"/>
          </p:cNvPicPr>
          <p:nvPr/>
        </p:nvPicPr>
        <p:blipFill>
          <a:blip r:embed="rId3"/>
          <a:stretch>
            <a:fillRect/>
          </a:stretch>
        </p:blipFill>
        <p:spPr>
          <a:xfrm>
            <a:off x="5422527" y="540942"/>
            <a:ext cx="3650876" cy="36508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40"/>
          <p:cNvSpPr txBox="1">
            <a:spLocks noGrp="1"/>
          </p:cNvSpPr>
          <p:nvPr>
            <p:ph type="title"/>
          </p:nvPr>
        </p:nvSpPr>
        <p:spPr>
          <a:xfrm>
            <a:off x="461517" y="219316"/>
            <a:ext cx="606310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800" b="0" i="0" u="none" baseline="0" dirty="0">
                <a:latin typeface="Selawik Semibold" panose="020B0702040204020203" pitchFamily="34" charset="0"/>
              </a:rPr>
              <a:t>Construire la </a:t>
            </a:r>
            <a:r>
              <a:rPr lang="fr-ca" sz="1800" b="0" i="0" u="none" baseline="0" dirty="0">
                <a:solidFill>
                  <a:schemeClr val="tx1"/>
                </a:solidFill>
                <a:latin typeface="Selawik Semibold" panose="020B0702040204020203" pitchFamily="34" charset="0"/>
                <a:ea typeface="Overpass SemiBold"/>
                <a:cs typeface="Overpass SemiBold"/>
                <a:sym typeface="Overpass SemiBold"/>
              </a:rPr>
              <a:t>base de données probantes </a:t>
            </a:r>
            <a:r>
              <a:rPr lang="fr-ca" sz="1800" b="0" i="0" u="none" baseline="0" dirty="0">
                <a:solidFill>
                  <a:schemeClr val="accent1"/>
                </a:solidFill>
                <a:latin typeface="Selawik Semibold" panose="020B0702040204020203" pitchFamily="34" charset="0"/>
                <a:ea typeface="Overpass SemiBold"/>
                <a:cs typeface="Overpass SemiBold"/>
                <a:sym typeface="Overpass SemiBold"/>
              </a:rPr>
              <a:t>– Le sondage</a:t>
            </a:r>
            <a:endParaRPr sz="1800" dirty="0">
              <a:solidFill>
                <a:schemeClr val="accent1"/>
              </a:solidFill>
              <a:latin typeface="Selawik Semibold" panose="020B0702040204020203" pitchFamily="34" charset="0"/>
              <a:ea typeface="Overpass SemiBold"/>
              <a:cs typeface="Overpass SemiBold"/>
              <a:sym typeface="Overpass SemiBold"/>
            </a:endParaRPr>
          </a:p>
        </p:txBody>
      </p:sp>
      <p:sp>
        <p:nvSpPr>
          <p:cNvPr id="2" name="Subtitle 3">
            <a:extLst>
              <a:ext uri="{FF2B5EF4-FFF2-40B4-BE49-F238E27FC236}">
                <a16:creationId xmlns:a16="http://schemas.microsoft.com/office/drawing/2014/main" id="{5F1232AA-7922-0231-6B0D-10C0F9E66105}"/>
              </a:ext>
            </a:extLst>
          </p:cNvPr>
          <p:cNvSpPr txBox="1">
            <a:spLocks/>
          </p:cNvSpPr>
          <p:nvPr/>
        </p:nvSpPr>
        <p:spPr>
          <a:xfrm>
            <a:off x="835236" y="1091648"/>
            <a:ext cx="5160155" cy="3656505"/>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69900" indent="-342900" algn="l" rtl="0">
              <a:buSzPct val="100000"/>
              <a:buFont typeface="+mj-lt"/>
              <a:buAutoNum type="arabicPeriod"/>
            </a:pPr>
            <a:endParaRPr lang="fr-ca" b="1" dirty="0">
              <a:solidFill>
                <a:schemeClr val="bg2"/>
              </a:solidFill>
              <a:latin typeface="Selawik Light" panose="020B0502040204020203" pitchFamily="34" charset="0"/>
            </a:endParaRPr>
          </a:p>
        </p:txBody>
      </p:sp>
      <p:sp>
        <p:nvSpPr>
          <p:cNvPr id="40" name="Rectangle: Rounded Corners 39">
            <a:extLst>
              <a:ext uri="{FF2B5EF4-FFF2-40B4-BE49-F238E27FC236}">
                <a16:creationId xmlns:a16="http://schemas.microsoft.com/office/drawing/2014/main" id="{401F5248-D138-65BF-7D00-8C9D9D3FCA03}"/>
              </a:ext>
            </a:extLst>
          </p:cNvPr>
          <p:cNvSpPr/>
          <p:nvPr/>
        </p:nvSpPr>
        <p:spPr>
          <a:xfrm>
            <a:off x="835236" y="1162050"/>
            <a:ext cx="3370052" cy="557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fr-ca" sz="1200" b="1" i="0" u="none" baseline="0" dirty="0">
                <a:latin typeface="Selawik" panose="020B0502040204020203" pitchFamily="34" charset="0"/>
              </a:rPr>
              <a:t>Données démographiques</a:t>
            </a:r>
          </a:p>
          <a:p>
            <a:pPr algn="ctr" rtl="0"/>
            <a:r>
              <a:rPr lang="fr-ca" sz="1200" b="0" i="0" u="none" baseline="0" dirty="0">
                <a:latin typeface="Selawik" panose="020B0502040204020203" pitchFamily="34" charset="0"/>
              </a:rPr>
              <a:t>Organisme de l’équipe multidisciplinaire; niveau de leadership</a:t>
            </a:r>
            <a:endParaRPr lang="fr-ca" sz="1200" dirty="0">
              <a:latin typeface="Selawik" panose="020B0502040204020203" pitchFamily="34" charset="0"/>
            </a:endParaRPr>
          </a:p>
        </p:txBody>
      </p:sp>
      <p:sp>
        <p:nvSpPr>
          <p:cNvPr id="41" name="Rectangle: Rounded Corners 40">
            <a:extLst>
              <a:ext uri="{FF2B5EF4-FFF2-40B4-BE49-F238E27FC236}">
                <a16:creationId xmlns:a16="http://schemas.microsoft.com/office/drawing/2014/main" id="{FBDD7D54-4C94-6F20-49F8-7E56CBB94237}"/>
              </a:ext>
            </a:extLst>
          </p:cNvPr>
          <p:cNvSpPr/>
          <p:nvPr/>
        </p:nvSpPr>
        <p:spPr>
          <a:xfrm>
            <a:off x="835236" y="1950214"/>
            <a:ext cx="3410757" cy="17383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rtl="0"/>
            <a:r>
              <a:rPr lang="fr-ca" sz="1200" b="1" i="0" u="none" baseline="0" dirty="0">
                <a:latin typeface="Selawik" panose="020B0502040204020203" pitchFamily="34" charset="0"/>
              </a:rPr>
              <a:t>Perspectives générales</a:t>
            </a:r>
          </a:p>
          <a:p>
            <a:pPr marL="285750" indent="-285750" algn="l" rtl="0">
              <a:buFont typeface="Arial" panose="020B0604020202020204" pitchFamily="34" charset="0"/>
              <a:buChar char="•"/>
            </a:pPr>
            <a:r>
              <a:rPr lang="fr-ca" sz="1200" b="0" i="0" u="none" baseline="0" dirty="0">
                <a:latin typeface="Selawik" panose="020B0502040204020203" pitchFamily="34" charset="0"/>
              </a:rPr>
              <a:t>Connaissance des concepts tenant compte des traumatismes</a:t>
            </a:r>
          </a:p>
          <a:p>
            <a:pPr marL="285750" indent="-285750" algn="l" rtl="0">
              <a:buFont typeface="Arial" panose="020B0604020202020204" pitchFamily="34" charset="0"/>
              <a:buChar char="•"/>
            </a:pPr>
            <a:r>
              <a:rPr lang="fr-ca" sz="1200" b="0" i="0" u="none" baseline="0" dirty="0">
                <a:latin typeface="Selawik" panose="020B0502040204020203" pitchFamily="34" charset="0"/>
              </a:rPr>
              <a:t>Capacité à reconnaître les traumatismes indirects chez soi et chez les autres</a:t>
            </a:r>
          </a:p>
          <a:p>
            <a:pPr marL="285750" indent="-285750" algn="l" rtl="0">
              <a:buFont typeface="Arial" panose="020B0604020202020204" pitchFamily="34" charset="0"/>
              <a:buChar char="•"/>
            </a:pPr>
            <a:r>
              <a:rPr lang="fr-ca" sz="1200" b="0" i="0" u="none" baseline="0" dirty="0">
                <a:latin typeface="Selawik" panose="020B0502040204020203" pitchFamily="34" charset="0"/>
              </a:rPr>
              <a:t>Confiance en la capacité actuelle de l’organisme à soutenir les pratiques tenant compte des </a:t>
            </a:r>
            <a:r>
              <a:rPr lang="fr-ca" b="0" i="0" u="none" baseline="0" dirty="0">
                <a:latin typeface="Selawik" panose="020B0502040204020203" pitchFamily="34" charset="0"/>
              </a:rPr>
              <a:t>traumatismes</a:t>
            </a:r>
            <a:endParaRPr lang="fr-ca" dirty="0">
              <a:latin typeface="Selawik" panose="020B0502040204020203" pitchFamily="34" charset="0"/>
            </a:endParaRPr>
          </a:p>
        </p:txBody>
      </p:sp>
      <p:sp>
        <p:nvSpPr>
          <p:cNvPr id="42" name="Rectangle: Rounded Corners 41">
            <a:extLst>
              <a:ext uri="{FF2B5EF4-FFF2-40B4-BE49-F238E27FC236}">
                <a16:creationId xmlns:a16="http://schemas.microsoft.com/office/drawing/2014/main" id="{5CC670EC-A7F2-E45A-8928-A4C20ECDA850}"/>
              </a:ext>
            </a:extLst>
          </p:cNvPr>
          <p:cNvSpPr/>
          <p:nvPr/>
        </p:nvSpPr>
        <p:spPr>
          <a:xfrm>
            <a:off x="4898008" y="1126358"/>
            <a:ext cx="3350642" cy="10454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fr-ca" sz="1200" b="1" i="0" u="none" baseline="0" dirty="0">
                <a:latin typeface="Selawik" panose="020B0502040204020203" pitchFamily="34" charset="0"/>
              </a:rPr>
              <a:t>Intégration</a:t>
            </a:r>
          </a:p>
          <a:p>
            <a:pPr algn="ctr" rtl="0"/>
            <a:r>
              <a:rPr lang="fr-ca" sz="1200" b="0" i="0" u="none" baseline="0" dirty="0">
                <a:latin typeface="Selawik" panose="020B0502040204020203" pitchFamily="34" charset="0"/>
              </a:rPr>
              <a:t>Degré auquel le personnel, l’équipe et le superviseur ont mis l’accent sur la santé et le mieux-être pendant l’intégration</a:t>
            </a:r>
            <a:endParaRPr lang="fr-ca" sz="1200" dirty="0">
              <a:latin typeface="Selawik" panose="020B0502040204020203" pitchFamily="34" charset="0"/>
            </a:endParaRPr>
          </a:p>
        </p:txBody>
      </p:sp>
      <p:sp>
        <p:nvSpPr>
          <p:cNvPr id="43" name="Rectangle: Rounded Corners 42">
            <a:extLst>
              <a:ext uri="{FF2B5EF4-FFF2-40B4-BE49-F238E27FC236}">
                <a16:creationId xmlns:a16="http://schemas.microsoft.com/office/drawing/2014/main" id="{D7864B8C-8AD7-FA5C-EA3F-CCC1D087E9B8}"/>
              </a:ext>
            </a:extLst>
          </p:cNvPr>
          <p:cNvSpPr/>
          <p:nvPr/>
        </p:nvSpPr>
        <p:spPr>
          <a:xfrm>
            <a:off x="4898008" y="2345816"/>
            <a:ext cx="3350642" cy="11481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fr-ca" b="1" dirty="0">
              <a:latin typeface="Selawik" panose="020B0502040204020203" pitchFamily="34" charset="0"/>
            </a:endParaRPr>
          </a:p>
          <a:p>
            <a:endParaRPr lang="fr-ca" b="1" dirty="0">
              <a:latin typeface="Selawik" panose="020B0502040204020203" pitchFamily="34" charset="0"/>
            </a:endParaRPr>
          </a:p>
          <a:p>
            <a:pPr algn="l" rtl="0"/>
            <a:r>
              <a:rPr lang="fr-ca" sz="1200" b="1" i="0" u="none" baseline="0" dirty="0">
                <a:latin typeface="Selawik" panose="020B0502040204020203" pitchFamily="34" charset="0"/>
              </a:rPr>
              <a:t>Ressources actuelles et en cours</a:t>
            </a:r>
          </a:p>
          <a:p>
            <a:pPr marL="285750" indent="-285750" algn="l" rtl="0">
              <a:buFont typeface="Arial" panose="020B0604020202020204" pitchFamily="34" charset="0"/>
              <a:buChar char="•"/>
            </a:pPr>
            <a:r>
              <a:rPr lang="fr-ca" sz="1200" b="0" i="0" u="none" baseline="0" dirty="0">
                <a:latin typeface="Selawik" panose="020B0502040204020203" pitchFamily="34" charset="0"/>
              </a:rPr>
              <a:t>Développement professionnel</a:t>
            </a:r>
          </a:p>
          <a:p>
            <a:pPr marL="285750" indent="-285750" algn="l" rtl="0">
              <a:buFont typeface="Arial" panose="020B0604020202020204" pitchFamily="34" charset="0"/>
              <a:buChar char="•"/>
            </a:pPr>
            <a:r>
              <a:rPr lang="fr-ca" sz="1200" b="0" i="0" u="none" baseline="0" dirty="0">
                <a:latin typeface="Selawik" panose="020B0502040204020203" pitchFamily="34" charset="0"/>
              </a:rPr>
              <a:t>Formations sur la santé et le mieux-être</a:t>
            </a:r>
          </a:p>
          <a:p>
            <a:pPr marL="285750" indent="-285750" algn="l" rtl="0">
              <a:buFont typeface="Arial" panose="020B0604020202020204" pitchFamily="34" charset="0"/>
              <a:buChar char="•"/>
            </a:pPr>
            <a:r>
              <a:rPr lang="fr-ca" sz="1200" b="0" i="0" u="none" baseline="0" dirty="0">
                <a:latin typeface="Selawik" panose="020B0502040204020203" pitchFamily="34" charset="0"/>
              </a:rPr>
              <a:t>PAE (utilisation et efficacité sur la santé individuelle ou le rendement au travail)</a:t>
            </a:r>
          </a:p>
          <a:p>
            <a:pPr marL="285750" indent="-285750" algn="l" rtl="0">
              <a:buFont typeface="Arial" panose="020B0604020202020204" pitchFamily="34" charset="0"/>
              <a:buChar char="•"/>
            </a:pPr>
            <a:endParaRPr lang="fr-ca" sz="1200" dirty="0">
              <a:latin typeface="Selawik" panose="020B0502040204020203" pitchFamily="34" charset="0"/>
            </a:endParaRPr>
          </a:p>
          <a:p>
            <a:pPr marL="285750" indent="-285750" algn="l" rtl="0">
              <a:buFont typeface="Arial" panose="020B0604020202020204" pitchFamily="34" charset="0"/>
              <a:buChar char="•"/>
            </a:pPr>
            <a:endParaRPr lang="fr-ca" b="1" dirty="0">
              <a:latin typeface="Selawik" panose="020B0502040204020203" pitchFamily="34" charset="0"/>
            </a:endParaRPr>
          </a:p>
        </p:txBody>
      </p:sp>
      <p:sp>
        <p:nvSpPr>
          <p:cNvPr id="44" name="Rectangle: Rounded Corners 43">
            <a:extLst>
              <a:ext uri="{FF2B5EF4-FFF2-40B4-BE49-F238E27FC236}">
                <a16:creationId xmlns:a16="http://schemas.microsoft.com/office/drawing/2014/main" id="{5E8FE107-A620-AA24-2249-2499080C0CCC}"/>
              </a:ext>
            </a:extLst>
          </p:cNvPr>
          <p:cNvSpPr/>
          <p:nvPr/>
        </p:nvSpPr>
        <p:spPr>
          <a:xfrm>
            <a:off x="835236" y="3919477"/>
            <a:ext cx="3370052" cy="8966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fr-ca" sz="1200" b="1" i="0" u="none" baseline="0" dirty="0">
                <a:latin typeface="Selawik" panose="020B0502040204020203" pitchFamily="34" charset="0"/>
              </a:rPr>
              <a:t>Supervision tenant compte des traumatismes</a:t>
            </a:r>
          </a:p>
          <a:p>
            <a:pPr algn="ctr" rtl="0"/>
            <a:r>
              <a:rPr lang="fr-ca" sz="1200" b="0" i="0" u="none" baseline="0" dirty="0">
                <a:latin typeface="Selawik" panose="020B0502040204020203" pitchFamily="34" charset="0"/>
              </a:rPr>
              <a:t>Niveau de soins; gestion de la charge de travail; fréquence de la supervision; ouverture à la communication des besoins</a:t>
            </a:r>
            <a:endParaRPr lang="fr-ca" sz="1200" dirty="0">
              <a:latin typeface="Selawik" panose="020B0502040204020203" pitchFamily="34" charset="0"/>
            </a:endParaRPr>
          </a:p>
        </p:txBody>
      </p:sp>
      <p:sp>
        <p:nvSpPr>
          <p:cNvPr id="45" name="Rectangle: Rounded Corners 44">
            <a:extLst>
              <a:ext uri="{FF2B5EF4-FFF2-40B4-BE49-F238E27FC236}">
                <a16:creationId xmlns:a16="http://schemas.microsoft.com/office/drawing/2014/main" id="{4DB11C8A-66AB-3C85-011F-7D003B3CB1C9}"/>
              </a:ext>
            </a:extLst>
          </p:cNvPr>
          <p:cNvSpPr/>
          <p:nvPr/>
        </p:nvSpPr>
        <p:spPr>
          <a:xfrm>
            <a:off x="4898008" y="3668002"/>
            <a:ext cx="3350642" cy="11481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fr-ca" b="1" dirty="0">
              <a:latin typeface="Selawik" panose="020B0502040204020203" pitchFamily="34" charset="0"/>
            </a:endParaRPr>
          </a:p>
          <a:p>
            <a:endParaRPr lang="fr-ca" b="1" dirty="0">
              <a:latin typeface="Selawik" panose="020B0502040204020203" pitchFamily="34" charset="0"/>
            </a:endParaRPr>
          </a:p>
          <a:p>
            <a:pPr algn="l" rtl="0"/>
            <a:r>
              <a:rPr lang="fr-ca" sz="1200" b="1" i="0" u="none" baseline="0" dirty="0">
                <a:latin typeface="Selawik" panose="020B0502040204020203" pitchFamily="34" charset="0"/>
              </a:rPr>
              <a:t>Programmes</a:t>
            </a:r>
          </a:p>
          <a:p>
            <a:pPr marL="285750" indent="-285750" algn="l" rtl="0">
              <a:buFont typeface="Arial" panose="020B0604020202020204" pitchFamily="34" charset="0"/>
              <a:buChar char="•"/>
            </a:pPr>
            <a:r>
              <a:rPr lang="fr-ca" sz="1200" b="0" i="0" u="none" baseline="0" dirty="0">
                <a:latin typeface="Selawik" panose="020B0502040204020203" pitchFamily="34" charset="0"/>
              </a:rPr>
              <a:t>Débreffage d’incidents critiques (fréquence, qualité, animateurs internes ou externes)</a:t>
            </a:r>
          </a:p>
          <a:p>
            <a:pPr marL="285750" indent="-285750" algn="l" rtl="0">
              <a:buFont typeface="Arial" panose="020B0604020202020204" pitchFamily="34" charset="0"/>
              <a:buChar char="•"/>
            </a:pPr>
            <a:r>
              <a:rPr lang="fr-ca" sz="1200" b="0" i="0" u="none" baseline="0" dirty="0">
                <a:latin typeface="Selawik" panose="020B0502040204020203" pitchFamily="34" charset="0"/>
              </a:rPr>
              <a:t>Soutien par les pairs</a:t>
            </a:r>
          </a:p>
          <a:p>
            <a:pPr marL="285750" indent="-285750" algn="l" rtl="0">
              <a:buFont typeface="Arial" panose="020B0604020202020204" pitchFamily="34" charset="0"/>
              <a:buChar char="•"/>
            </a:pPr>
            <a:endParaRPr lang="fr-ca" sz="1200" dirty="0">
              <a:latin typeface="Selawik" panose="020B0502040204020203" pitchFamily="34" charset="0"/>
            </a:endParaRPr>
          </a:p>
          <a:p>
            <a:pPr marL="285750" indent="-285750" algn="l" rtl="0">
              <a:buFont typeface="Arial" panose="020B0604020202020204" pitchFamily="34" charset="0"/>
              <a:buChar char="•"/>
            </a:pPr>
            <a:endParaRPr lang="fr-ca" b="1" dirty="0">
              <a:latin typeface="Selawik" panose="020B0502040204020203" pitchFamily="34" charset="0"/>
            </a:endParaRPr>
          </a:p>
        </p:txBody>
      </p:sp>
      <p:sp>
        <p:nvSpPr>
          <p:cNvPr id="3" name="Google Shape;1471;p40">
            <a:extLst>
              <a:ext uri="{FF2B5EF4-FFF2-40B4-BE49-F238E27FC236}">
                <a16:creationId xmlns:a16="http://schemas.microsoft.com/office/drawing/2014/main" id="{3DAC630B-A6D7-2459-FEE7-1625722C628F}"/>
              </a:ext>
            </a:extLst>
          </p:cNvPr>
          <p:cNvSpPr txBox="1">
            <a:spLocks/>
          </p:cNvSpPr>
          <p:nvPr/>
        </p:nvSpPr>
        <p:spPr>
          <a:xfrm>
            <a:off x="455941" y="655482"/>
            <a:ext cx="606310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verpass Black"/>
              <a:buNone/>
              <a:defRPr sz="3000" b="0" i="0" u="none" strike="noStrike" cap="none">
                <a:solidFill>
                  <a:schemeClr val="dk1"/>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9pPr>
          </a:lstStyle>
          <a:p>
            <a:pPr algn="l" rtl="0"/>
            <a:r>
              <a:rPr lang="fr-ca" sz="1200" b="0" i="1" u="none" baseline="0" dirty="0">
                <a:solidFill>
                  <a:schemeClr val="bg2"/>
                </a:solidFill>
                <a:latin typeface="Selawik Semibold" panose="020B0702040204020203" pitchFamily="34" charset="0"/>
              </a:rPr>
              <a:t>DONNÉES PROBANTES ORGANISATIONNELLES</a:t>
            </a:r>
            <a:endParaRPr lang="fr-ca" sz="1200" i="1" dirty="0">
              <a:solidFill>
                <a:schemeClr val="bg2"/>
              </a:solidFill>
              <a:latin typeface="Selawik Semibold" panose="020B0702040204020203" pitchFamily="34" charset="0"/>
              <a:ea typeface="Overpass SemiBold"/>
              <a:cs typeface="Overpass SemiBold"/>
              <a:sym typeface="Overpass SemiBold"/>
            </a:endParaRPr>
          </a:p>
        </p:txBody>
      </p:sp>
    </p:spTree>
    <p:extLst>
      <p:ext uri="{BB962C8B-B14F-4D97-AF65-F5344CB8AC3E}">
        <p14:creationId xmlns:p14="http://schemas.microsoft.com/office/powerpoint/2010/main" val="314390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40"/>
          <p:cNvSpPr txBox="1">
            <a:spLocks noGrp="1"/>
          </p:cNvSpPr>
          <p:nvPr>
            <p:ph type="title"/>
          </p:nvPr>
        </p:nvSpPr>
        <p:spPr>
          <a:xfrm>
            <a:off x="461517" y="219316"/>
            <a:ext cx="747891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0" i="0" u="none" baseline="0" dirty="0">
                <a:solidFill>
                  <a:schemeClr val="tx1"/>
                </a:solidFill>
                <a:latin typeface="Selawik Semibold" panose="020B0702040204020203" pitchFamily="34" charset="0"/>
                <a:ea typeface="Overpass SemiBold"/>
                <a:cs typeface="Overpass SemiBold"/>
                <a:sym typeface="Overpass SemiBold"/>
              </a:rPr>
              <a:t>Prévention du STS – </a:t>
            </a:r>
            <a:r>
              <a:rPr lang="fr-ca" sz="2400" b="0" i="0" u="none" baseline="0" dirty="0">
                <a:solidFill>
                  <a:schemeClr val="accent1"/>
                </a:solidFill>
                <a:latin typeface="Selawik Semibold" panose="020B0702040204020203" pitchFamily="34" charset="0"/>
                <a:ea typeface="Overpass SemiBold"/>
                <a:cs typeface="Overpass SemiBold"/>
                <a:sym typeface="Overpass SemiBold"/>
              </a:rPr>
              <a:t>Soutien par les pairs</a:t>
            </a:r>
            <a:r>
              <a:rPr lang="fr-ca" sz="2400" b="0" i="0" u="none" baseline="0" dirty="0">
                <a:solidFill>
                  <a:schemeClr val="tx1"/>
                </a:solidFill>
                <a:latin typeface="Selawik Semibold" panose="020B0702040204020203" pitchFamily="34" charset="0"/>
                <a:ea typeface="Overpass SemiBold"/>
                <a:cs typeface="Overpass SemiBold"/>
                <a:sym typeface="Overpass SemiBold"/>
              </a:rPr>
              <a:t> </a:t>
            </a:r>
            <a:endParaRPr sz="2400" dirty="0">
              <a:solidFill>
                <a:schemeClr val="tx1"/>
              </a:solidFill>
              <a:latin typeface="Selawik Semibold" panose="020B0702040204020203" pitchFamily="34" charset="0"/>
              <a:ea typeface="Overpass SemiBold"/>
              <a:cs typeface="Overpass SemiBold"/>
              <a:sym typeface="Overpass SemiBold"/>
            </a:endParaRPr>
          </a:p>
        </p:txBody>
      </p:sp>
      <p:sp>
        <p:nvSpPr>
          <p:cNvPr id="2" name="Subtitle 3">
            <a:extLst>
              <a:ext uri="{FF2B5EF4-FFF2-40B4-BE49-F238E27FC236}">
                <a16:creationId xmlns:a16="http://schemas.microsoft.com/office/drawing/2014/main" id="{D0B07C75-EF7F-692F-D117-9615B68F150B}"/>
              </a:ext>
            </a:extLst>
          </p:cNvPr>
          <p:cNvSpPr txBox="1">
            <a:spLocks/>
          </p:cNvSpPr>
          <p:nvPr/>
        </p:nvSpPr>
        <p:spPr>
          <a:xfrm>
            <a:off x="331109" y="1689629"/>
            <a:ext cx="4240891" cy="2296557"/>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2750" indent="-285750" algn="l" rtl="0">
              <a:buSzPct val="100000"/>
              <a:buFont typeface="Arial" panose="020B0604020202020204" pitchFamily="34" charset="0"/>
              <a:buChar char="•"/>
            </a:pPr>
            <a:r>
              <a:rPr lang="fr-ca" b="1" i="0" u="none" baseline="0" dirty="0">
                <a:solidFill>
                  <a:schemeClr val="bg2"/>
                </a:solidFill>
                <a:latin typeface="Selawik Light" panose="020B0502040204020203" pitchFamily="34" charset="0"/>
              </a:rPr>
              <a:t>Offre d’un modèle basé sur l’organisme (</a:t>
            </a:r>
            <a:r>
              <a:rPr lang="fr-ca" b="1" dirty="0">
                <a:solidFill>
                  <a:schemeClr val="bg2"/>
                </a:solidFill>
                <a:latin typeface="Selawik Light" panose="020B0502040204020203" pitchFamily="34" charset="0"/>
              </a:rPr>
              <a:t>complète le soutien par les pairs</a:t>
            </a:r>
            <a:r>
              <a:rPr lang="fr-ca" b="1" i="0" u="none" baseline="0" dirty="0">
                <a:solidFill>
                  <a:schemeClr val="bg2"/>
                </a:solidFill>
                <a:latin typeface="Selawik Light" panose="020B0502040204020203" pitchFamily="34" charset="0"/>
              </a:rPr>
              <a:t> des partenaires)</a:t>
            </a:r>
          </a:p>
          <a:p>
            <a:pPr marL="127000" algn="l" rtl="0">
              <a:buSzPct val="100000"/>
            </a:pPr>
            <a:endParaRPr lang="fr-ca" b="1" dirty="0">
              <a:solidFill>
                <a:schemeClr val="bg2"/>
              </a:solidFill>
              <a:latin typeface="Selawik Light" panose="020B0502040204020203" pitchFamily="34" charset="0"/>
            </a:endParaRPr>
          </a:p>
          <a:p>
            <a:pPr marL="412750" indent="-285750" algn="l" rtl="0">
              <a:buSzPct val="100000"/>
              <a:buFont typeface="Arial" panose="020B0604020202020204" pitchFamily="34" charset="0"/>
              <a:buChar char="•"/>
            </a:pPr>
            <a:r>
              <a:rPr lang="fr-ca" b="1" i="0" u="none" baseline="0" dirty="0">
                <a:solidFill>
                  <a:schemeClr val="bg2"/>
                </a:solidFill>
                <a:latin typeface="Selawik Light" panose="020B0502040204020203" pitchFamily="34" charset="0"/>
              </a:rPr>
              <a:t>Un soutien par les pairs est proposé à chaque niveau hiérarchique</a:t>
            </a:r>
          </a:p>
          <a:p>
            <a:pPr marL="127000" algn="l" rtl="0">
              <a:buSzPct val="100000"/>
            </a:pPr>
            <a:endParaRPr lang="fr-ca" b="1" dirty="0">
              <a:solidFill>
                <a:schemeClr val="bg2"/>
              </a:solidFill>
              <a:latin typeface="Selawik Light" panose="020B0502040204020203" pitchFamily="34" charset="0"/>
            </a:endParaRPr>
          </a:p>
          <a:p>
            <a:pPr marL="412750" indent="-285750" algn="l" rtl="0">
              <a:buSzPct val="100000"/>
              <a:buFont typeface="Arial" panose="020B0604020202020204" pitchFamily="34" charset="0"/>
              <a:buChar char="•"/>
            </a:pPr>
            <a:r>
              <a:rPr lang="fr-ca" b="1" i="0" u="none" baseline="0" dirty="0">
                <a:solidFill>
                  <a:schemeClr val="bg2"/>
                </a:solidFill>
                <a:latin typeface="Selawik Light" panose="020B0502040204020203" pitchFamily="34" charset="0"/>
              </a:rPr>
              <a:t>Le soutien par les pairs accepté proviendra des divers organismes partenaires</a:t>
            </a:r>
          </a:p>
          <a:p>
            <a:pPr marL="127000" algn="l" rtl="0">
              <a:buSzPct val="100000"/>
            </a:pPr>
            <a:endParaRPr lang="fr-ca" b="1" dirty="0">
              <a:solidFill>
                <a:schemeClr val="bg2"/>
              </a:solidFill>
              <a:latin typeface="Selawik Light" panose="020B0502040204020203" pitchFamily="34" charset="0"/>
            </a:endParaRPr>
          </a:p>
          <a:p>
            <a:pPr marL="412750" indent="-285750" algn="l" rtl="0">
              <a:buSzPct val="100000"/>
              <a:buFont typeface="Arial" panose="020B0604020202020204" pitchFamily="34" charset="0"/>
              <a:buChar char="•"/>
            </a:pPr>
            <a:r>
              <a:rPr lang="fr-ca" b="1" i="0" u="none" baseline="0" dirty="0">
                <a:solidFill>
                  <a:schemeClr val="bg2"/>
                </a:solidFill>
                <a:latin typeface="Selawik Light" panose="020B0502040204020203" pitchFamily="34" charset="0"/>
              </a:rPr>
              <a:t>Formation des formateurs sur le soutien par les pairs</a:t>
            </a:r>
          </a:p>
          <a:p>
            <a:pPr marL="412750" indent="-285750" algn="l" rtl="0">
              <a:buSzPct val="100000"/>
              <a:buFont typeface="Arial" panose="020B0604020202020204" pitchFamily="34" charset="0"/>
              <a:buChar char="•"/>
            </a:pPr>
            <a:endParaRPr lang="fr-ca" b="1" dirty="0">
              <a:latin typeface="Selawik Light" panose="020B0502040204020203" pitchFamily="34" charset="0"/>
            </a:endParaRPr>
          </a:p>
        </p:txBody>
      </p:sp>
      <p:sp>
        <p:nvSpPr>
          <p:cNvPr id="3" name="Google Shape;1471;p40">
            <a:extLst>
              <a:ext uri="{FF2B5EF4-FFF2-40B4-BE49-F238E27FC236}">
                <a16:creationId xmlns:a16="http://schemas.microsoft.com/office/drawing/2014/main" id="{614E476A-711A-8591-230B-94D97D5E4716}"/>
              </a:ext>
            </a:extLst>
          </p:cNvPr>
          <p:cNvSpPr txBox="1">
            <a:spLocks/>
          </p:cNvSpPr>
          <p:nvPr/>
        </p:nvSpPr>
        <p:spPr>
          <a:xfrm>
            <a:off x="455941" y="655482"/>
            <a:ext cx="606310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verpass Black"/>
              <a:buNone/>
              <a:defRPr sz="3000" b="0" i="0" u="none" strike="noStrike" cap="none">
                <a:solidFill>
                  <a:schemeClr val="dk1"/>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9pPr>
          </a:lstStyle>
          <a:p>
            <a:pPr algn="l" rtl="0"/>
            <a:r>
              <a:rPr lang="fr-ca" sz="1200" b="0" i="1" u="none" baseline="0" dirty="0">
                <a:solidFill>
                  <a:schemeClr val="bg2"/>
                </a:solidFill>
                <a:latin typeface="Selawik Semibold" panose="020B0702040204020203" pitchFamily="34" charset="0"/>
              </a:rPr>
              <a:t>DONNÉES PROBANTES ORGANISATIONNELLES ET SCIENTIFIQUES</a:t>
            </a:r>
            <a:endParaRPr lang="fr-ca" sz="1200" i="1" dirty="0">
              <a:solidFill>
                <a:schemeClr val="bg2"/>
              </a:solidFill>
              <a:latin typeface="Selawik Semibold" panose="020B0702040204020203" pitchFamily="34" charset="0"/>
              <a:ea typeface="Overpass SemiBold"/>
              <a:cs typeface="Overpass SemiBold"/>
              <a:sym typeface="Overpass SemiBold"/>
            </a:endParaRPr>
          </a:p>
        </p:txBody>
      </p:sp>
      <p:pic>
        <p:nvPicPr>
          <p:cNvPr id="5" name="Picture 4" descr="A picture containing graphical user interface&#10;&#10;Description automatically generated">
            <a:extLst>
              <a:ext uri="{FF2B5EF4-FFF2-40B4-BE49-F238E27FC236}">
                <a16:creationId xmlns:a16="http://schemas.microsoft.com/office/drawing/2014/main" id="{DC5C5495-E724-8792-1F15-40D203527DA1}"/>
              </a:ext>
            </a:extLst>
          </p:cNvPr>
          <p:cNvPicPr>
            <a:picLocks noChangeAspect="1"/>
          </p:cNvPicPr>
          <p:nvPr/>
        </p:nvPicPr>
        <p:blipFill>
          <a:blip r:embed="rId3"/>
          <a:stretch>
            <a:fillRect/>
          </a:stretch>
        </p:blipFill>
        <p:spPr>
          <a:xfrm>
            <a:off x="4900614" y="1137696"/>
            <a:ext cx="3400424" cy="3400424"/>
          </a:xfrm>
          <a:prstGeom prst="rect">
            <a:avLst/>
          </a:prstGeom>
        </p:spPr>
      </p:pic>
    </p:spTree>
    <p:extLst>
      <p:ext uri="{BB962C8B-B14F-4D97-AF65-F5344CB8AC3E}">
        <p14:creationId xmlns:p14="http://schemas.microsoft.com/office/powerpoint/2010/main" val="242541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4" name="Google Shape;1471;p40">
            <a:extLst>
              <a:ext uri="{FF2B5EF4-FFF2-40B4-BE49-F238E27FC236}">
                <a16:creationId xmlns:a16="http://schemas.microsoft.com/office/drawing/2014/main" id="{A973E025-9C11-36B5-D4B0-3399C73B0B05}"/>
              </a:ext>
            </a:extLst>
          </p:cNvPr>
          <p:cNvSpPr txBox="1">
            <a:spLocks noGrp="1"/>
          </p:cNvSpPr>
          <p:nvPr>
            <p:ph type="title"/>
          </p:nvPr>
        </p:nvSpPr>
        <p:spPr>
          <a:xfrm>
            <a:off x="461516" y="219316"/>
            <a:ext cx="820574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0" i="0" u="none" baseline="0" dirty="0">
                <a:solidFill>
                  <a:schemeClr val="tx1"/>
                </a:solidFill>
                <a:latin typeface="Selawik Semibold" panose="020B0702040204020203" pitchFamily="34" charset="0"/>
                <a:ea typeface="Overpass SemiBold"/>
                <a:cs typeface="Overpass SemiBold"/>
                <a:sym typeface="Overpass SemiBold"/>
              </a:rPr>
              <a:t>Prévention du STS – </a:t>
            </a:r>
            <a:r>
              <a:rPr lang="fr-ca" sz="2400" b="0" i="0" u="none" baseline="0" dirty="0">
                <a:solidFill>
                  <a:schemeClr val="accent1"/>
                </a:solidFill>
                <a:latin typeface="Selawik Semibold" panose="020B0702040204020203" pitchFamily="34" charset="0"/>
                <a:ea typeface="Overpass SemiBold"/>
                <a:cs typeface="Overpass SemiBold"/>
                <a:sym typeface="Overpass SemiBold"/>
              </a:rPr>
              <a:t>Débreffage des incidents critiques (DIC)</a:t>
            </a:r>
            <a:endParaRPr sz="2400" dirty="0">
              <a:solidFill>
                <a:schemeClr val="tx1"/>
              </a:solidFill>
              <a:latin typeface="Selawik Semibold" panose="020B0702040204020203" pitchFamily="34" charset="0"/>
              <a:ea typeface="Overpass SemiBold"/>
              <a:cs typeface="Overpass SemiBold"/>
              <a:sym typeface="Overpass SemiBold"/>
            </a:endParaRPr>
          </a:p>
        </p:txBody>
      </p:sp>
      <p:sp>
        <p:nvSpPr>
          <p:cNvPr id="5" name="Google Shape;1471;p40">
            <a:extLst>
              <a:ext uri="{FF2B5EF4-FFF2-40B4-BE49-F238E27FC236}">
                <a16:creationId xmlns:a16="http://schemas.microsoft.com/office/drawing/2014/main" id="{1C9A9130-03EF-844B-FE78-986513AB75E2}"/>
              </a:ext>
            </a:extLst>
          </p:cNvPr>
          <p:cNvSpPr txBox="1">
            <a:spLocks/>
          </p:cNvSpPr>
          <p:nvPr/>
        </p:nvSpPr>
        <p:spPr>
          <a:xfrm>
            <a:off x="461516" y="992634"/>
            <a:ext cx="606310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verpass Black"/>
              <a:buNone/>
              <a:defRPr sz="3000" b="0" i="0" u="none" strike="noStrike" cap="none">
                <a:solidFill>
                  <a:schemeClr val="dk1"/>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9pPr>
          </a:lstStyle>
          <a:p>
            <a:pPr algn="l" rtl="0"/>
            <a:r>
              <a:rPr lang="fr-ca" sz="1200" b="0" i="1" u="none" baseline="0" dirty="0">
                <a:solidFill>
                  <a:schemeClr val="bg2"/>
                </a:solidFill>
                <a:latin typeface="Selawik Semibold" panose="020B0702040204020203" pitchFamily="34" charset="0"/>
              </a:rPr>
              <a:t>DONNÉES PROBANTES SCIENTIFIQUES ET JUGEMENT PROFESSIONNEL</a:t>
            </a:r>
            <a:endParaRPr lang="fr-ca" sz="1200" i="1" dirty="0">
              <a:solidFill>
                <a:schemeClr val="bg2"/>
              </a:solidFill>
              <a:latin typeface="Selawik Semibold" panose="020B0702040204020203" pitchFamily="34" charset="0"/>
              <a:ea typeface="Overpass SemiBold"/>
              <a:cs typeface="Overpass SemiBold"/>
              <a:sym typeface="Overpass SemiBold"/>
            </a:endParaRPr>
          </a:p>
        </p:txBody>
      </p:sp>
      <p:sp>
        <p:nvSpPr>
          <p:cNvPr id="6" name="Subtitle 3">
            <a:extLst>
              <a:ext uri="{FF2B5EF4-FFF2-40B4-BE49-F238E27FC236}">
                <a16:creationId xmlns:a16="http://schemas.microsoft.com/office/drawing/2014/main" id="{0CEE852C-BA40-9908-0512-1DE7E56B11A0}"/>
              </a:ext>
            </a:extLst>
          </p:cNvPr>
          <p:cNvSpPr txBox="1">
            <a:spLocks/>
          </p:cNvSpPr>
          <p:nvPr/>
        </p:nvSpPr>
        <p:spPr>
          <a:xfrm>
            <a:off x="4295985" y="1106192"/>
            <a:ext cx="4240891" cy="3554929"/>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fr-ca" sz="1800" b="1" dirty="0">
              <a:solidFill>
                <a:schemeClr val="bg2"/>
              </a:solidFill>
              <a:effectLst/>
              <a:latin typeface="Selawik Light" panose="020B0502040204020203" pitchFamily="34" charset="0"/>
            </a:endParaRPr>
          </a:p>
          <a:p>
            <a:pPr marL="742950" lvl="1" indent="-285750" algn="l" rtl="0">
              <a:buFont typeface="Courier New" panose="02070309020205020404" pitchFamily="49" charset="0"/>
              <a:buChar char="o"/>
            </a:pPr>
            <a:r>
              <a:rPr lang="fr-ca" b="1" i="0" u="none" baseline="0" dirty="0">
                <a:solidFill>
                  <a:schemeClr val="bg2"/>
                </a:solidFill>
                <a:effectLst/>
                <a:latin typeface="Selawik Light" panose="020B0502040204020203" pitchFamily="34" charset="0"/>
                <a:ea typeface="Times New Roman" panose="02020603050405020304" pitchFamily="18" charset="0"/>
              </a:rPr>
              <a:t>Établir un langage approprié et des définitions pertinentes (déterminer ce pour quoi les DIC sont destinés et ce qu’ils ne sont pas)</a:t>
            </a:r>
          </a:p>
          <a:p>
            <a:pPr marL="457200" lvl="1" algn="l" rtl="0"/>
            <a:endParaRPr lang="fr-ca" b="1" dirty="0">
              <a:solidFill>
                <a:schemeClr val="bg2"/>
              </a:solidFill>
              <a:effectLst/>
              <a:latin typeface="Selawik Light" panose="020B0502040204020203" pitchFamily="34" charset="0"/>
              <a:ea typeface="Times New Roman" panose="02020603050405020304" pitchFamily="18" charset="0"/>
            </a:endParaRPr>
          </a:p>
          <a:p>
            <a:pPr marL="742950" lvl="1" indent="-285750" algn="l" rtl="0">
              <a:buFont typeface="Courier New" panose="02070309020205020404" pitchFamily="49" charset="0"/>
              <a:buChar char="o"/>
            </a:pPr>
            <a:r>
              <a:rPr lang="fr-ca" b="1" i="0" u="none" baseline="0" dirty="0">
                <a:solidFill>
                  <a:schemeClr val="bg2"/>
                </a:solidFill>
                <a:effectLst/>
                <a:latin typeface="Selawik Light" panose="020B0502040204020203" pitchFamily="34" charset="0"/>
                <a:ea typeface="Times New Roman" panose="02020603050405020304" pitchFamily="18" charset="0"/>
              </a:rPr>
              <a:t>Élaborer une approche fondée sur les connaissances scientifiques avec un jugement professionnel et de l’expérience </a:t>
            </a:r>
          </a:p>
          <a:p>
            <a:pPr marL="457200" lvl="1" algn="l" rtl="0"/>
            <a:endParaRPr lang="fr-ca" b="1" dirty="0">
              <a:solidFill>
                <a:schemeClr val="bg2"/>
              </a:solidFill>
              <a:effectLst/>
              <a:latin typeface="Selawik Light" panose="020B0502040204020203" pitchFamily="34" charset="0"/>
              <a:ea typeface="Times New Roman" panose="02020603050405020304" pitchFamily="18" charset="0"/>
            </a:endParaRPr>
          </a:p>
          <a:p>
            <a:pPr marL="742950" lvl="1" indent="-285750" algn="l" rtl="0">
              <a:buFont typeface="Courier New" panose="02070309020205020404" pitchFamily="49" charset="0"/>
              <a:buChar char="o"/>
            </a:pPr>
            <a:r>
              <a:rPr lang="fr-ca" b="1" i="0" u="none" baseline="0" dirty="0">
                <a:solidFill>
                  <a:schemeClr val="bg2"/>
                </a:solidFill>
                <a:effectLst/>
                <a:latin typeface="Selawik Light" panose="020B0502040204020203" pitchFamily="34" charset="0"/>
                <a:ea typeface="Times New Roman" panose="02020603050405020304" pitchFamily="18" charset="0"/>
              </a:rPr>
              <a:t>Établir des mécanismes internes à l’organisme et aux partenaires membres qui déclenchent un DIC  </a:t>
            </a:r>
          </a:p>
          <a:p>
            <a:pPr marL="457200" lvl="1" algn="l" rtl="0"/>
            <a:endParaRPr lang="fr-ca" b="1" dirty="0">
              <a:solidFill>
                <a:schemeClr val="bg2"/>
              </a:solidFill>
              <a:effectLst/>
              <a:latin typeface="Selawik Light" panose="020B0502040204020203" pitchFamily="34" charset="0"/>
              <a:ea typeface="Times New Roman" panose="02020603050405020304" pitchFamily="18" charset="0"/>
            </a:endParaRPr>
          </a:p>
          <a:p>
            <a:pPr marL="742950" lvl="1" indent="-285750" algn="l" rtl="0">
              <a:buFont typeface="Courier New" panose="02070309020205020404" pitchFamily="49" charset="0"/>
              <a:buChar char="o"/>
            </a:pPr>
            <a:r>
              <a:rPr lang="fr-ca" b="1" i="0" u="none" baseline="0" dirty="0">
                <a:solidFill>
                  <a:schemeClr val="bg2"/>
                </a:solidFill>
                <a:effectLst/>
                <a:latin typeface="Selawik Light" panose="020B0502040204020203" pitchFamily="34" charset="0"/>
                <a:ea typeface="Times New Roman" panose="02020603050405020304" pitchFamily="18" charset="0"/>
              </a:rPr>
              <a:t>Offrir une formation des formateurs sur les DIC</a:t>
            </a:r>
            <a:endParaRPr lang="fr-ca" b="1" dirty="0">
              <a:solidFill>
                <a:schemeClr val="bg2"/>
              </a:solidFill>
              <a:effectLst/>
              <a:latin typeface="Selawik Light" panose="020B0502040204020203" pitchFamily="34" charset="0"/>
              <a:ea typeface="Times New Roman" panose="02020603050405020304" pitchFamily="18" charset="0"/>
            </a:endParaRPr>
          </a:p>
          <a:p>
            <a:pPr marL="127000" algn="l" rtl="0">
              <a:buSzPct val="100000"/>
            </a:pPr>
            <a:endParaRPr lang="fr-ca" b="1" dirty="0">
              <a:latin typeface="Selawik Light" panose="020B0502040204020203" pitchFamily="34" charset="0"/>
            </a:endParaRPr>
          </a:p>
        </p:txBody>
      </p:sp>
      <p:pic>
        <p:nvPicPr>
          <p:cNvPr id="3" name="Picture 2" descr="A picture containing people, group, aircraft, posing&#10;&#10;Description automatically generated">
            <a:extLst>
              <a:ext uri="{FF2B5EF4-FFF2-40B4-BE49-F238E27FC236}">
                <a16:creationId xmlns:a16="http://schemas.microsoft.com/office/drawing/2014/main" id="{464CC2FC-ADA9-6590-9CE5-EEC2F4441467}"/>
              </a:ext>
            </a:extLst>
          </p:cNvPr>
          <p:cNvPicPr>
            <a:picLocks noChangeAspect="1"/>
          </p:cNvPicPr>
          <p:nvPr/>
        </p:nvPicPr>
        <p:blipFill>
          <a:blip r:embed="rId3"/>
          <a:stretch>
            <a:fillRect/>
          </a:stretch>
        </p:blipFill>
        <p:spPr>
          <a:xfrm>
            <a:off x="236627" y="706284"/>
            <a:ext cx="4278672" cy="4278672"/>
          </a:xfrm>
          <a:prstGeom prst="rect">
            <a:avLst/>
          </a:prstGeom>
        </p:spPr>
      </p:pic>
    </p:spTree>
    <p:extLst>
      <p:ext uri="{BB962C8B-B14F-4D97-AF65-F5344CB8AC3E}">
        <p14:creationId xmlns:p14="http://schemas.microsoft.com/office/powerpoint/2010/main" val="2627609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36"/>
          <p:cNvSpPr txBox="1">
            <a:spLocks noGrp="1"/>
          </p:cNvSpPr>
          <p:nvPr>
            <p:ph type="title"/>
          </p:nvPr>
        </p:nvSpPr>
        <p:spPr>
          <a:xfrm>
            <a:off x="229598" y="180892"/>
            <a:ext cx="5256802" cy="5045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latin typeface="Selawik Semibold" panose="020B0702040204020203" pitchFamily="34" charset="0"/>
              </a:rPr>
              <a:t>Formation – </a:t>
            </a:r>
            <a:r>
              <a:rPr lang="fr-ca" sz="2400" b="1" i="0" u="none" baseline="0" dirty="0">
                <a:solidFill>
                  <a:schemeClr val="accent1"/>
                </a:solidFill>
                <a:latin typeface="Selawik Semibold" panose="020B0702040204020203" pitchFamily="34" charset="0"/>
              </a:rPr>
              <a:t>Considérations clés</a:t>
            </a:r>
            <a:endParaRPr sz="2400" b="1" dirty="0">
              <a:solidFill>
                <a:schemeClr val="accent1"/>
              </a:solidFill>
              <a:latin typeface="Selawik Semibold" panose="020B0702040204020203" pitchFamily="34" charset="0"/>
            </a:endParaRPr>
          </a:p>
        </p:txBody>
      </p:sp>
      <p:sp>
        <p:nvSpPr>
          <p:cNvPr id="7" name="Subtitle 3">
            <a:extLst>
              <a:ext uri="{FF2B5EF4-FFF2-40B4-BE49-F238E27FC236}">
                <a16:creationId xmlns:a16="http://schemas.microsoft.com/office/drawing/2014/main" id="{AF2AB159-4ADF-4FE3-C3D7-86BEA2ABD48B}"/>
              </a:ext>
            </a:extLst>
          </p:cNvPr>
          <p:cNvSpPr txBox="1">
            <a:spLocks/>
          </p:cNvSpPr>
          <p:nvPr/>
        </p:nvSpPr>
        <p:spPr>
          <a:xfrm>
            <a:off x="4514850" y="766979"/>
            <a:ext cx="4240891" cy="2296557"/>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fr-ca" sz="1600" b="1" dirty="0">
              <a:solidFill>
                <a:schemeClr val="bg2"/>
              </a:solidFill>
              <a:effectLst/>
              <a:latin typeface="Selawik Light" panose="020B0502040204020203" pitchFamily="34" charset="0"/>
            </a:endParaRPr>
          </a:p>
          <a:p>
            <a:pPr marL="342900" lvl="0" indent="-342900" algn="l" rtl="0">
              <a:buFont typeface="Arial" panose="020B0604020202020204" pitchFamily="34" charset="0"/>
              <a:buChar char="•"/>
            </a:pPr>
            <a:r>
              <a:rPr lang="fr-ca" sz="1600" b="1" i="0" u="none" baseline="0" dirty="0">
                <a:solidFill>
                  <a:schemeClr val="bg2"/>
                </a:solidFill>
                <a:effectLst/>
                <a:latin typeface="Selawik Light" panose="020B0502040204020203" pitchFamily="34" charset="0"/>
                <a:ea typeface="Times New Roman" panose="02020603050405020304" pitchFamily="18" charset="0"/>
              </a:rPr>
              <a:t>Utiliser une perspective de stratification (client, personnel, supervision, SP, DIC)</a:t>
            </a:r>
            <a:endParaRPr lang="fr-ca" sz="1600" b="1" dirty="0">
              <a:solidFill>
                <a:schemeClr val="bg2"/>
              </a:solidFill>
              <a:effectLst/>
              <a:latin typeface="Selawik Light" panose="020B0502040204020203" pitchFamily="34" charset="0"/>
              <a:ea typeface="Times New Roman" panose="02020603050405020304" pitchFamily="18" charset="0"/>
            </a:endParaRPr>
          </a:p>
          <a:p>
            <a:pPr marL="342900" lvl="0" indent="-342900" algn="l" rtl="0">
              <a:buFont typeface="Arial" panose="020B0604020202020204" pitchFamily="34" charset="0"/>
              <a:buChar char="•"/>
            </a:pPr>
            <a:r>
              <a:rPr lang="fr-ca" sz="1600" b="1" i="0" u="none" baseline="0" dirty="0">
                <a:solidFill>
                  <a:schemeClr val="bg2"/>
                </a:solidFill>
                <a:effectLst/>
                <a:latin typeface="Selawik Light" panose="020B0502040204020203" pitchFamily="34" charset="0"/>
                <a:ea typeface="Times New Roman" panose="02020603050405020304" pitchFamily="18" charset="0"/>
              </a:rPr>
              <a:t>Créer des documents en employant un langage approprié et pertinent pour tous les partenaires membres</a:t>
            </a:r>
            <a:endParaRPr lang="fr-ca" sz="1600" b="1" dirty="0">
              <a:solidFill>
                <a:schemeClr val="bg2"/>
              </a:solidFill>
              <a:effectLst/>
              <a:latin typeface="Selawik Light" panose="020B0502040204020203" pitchFamily="34" charset="0"/>
              <a:ea typeface="Times New Roman" panose="02020603050405020304" pitchFamily="18" charset="0"/>
            </a:endParaRPr>
          </a:p>
          <a:p>
            <a:pPr marL="342900" lvl="0" indent="-342900" algn="l" rtl="0">
              <a:buFont typeface="Arial" panose="020B0604020202020204" pitchFamily="34" charset="0"/>
              <a:buChar char="•"/>
            </a:pPr>
            <a:r>
              <a:rPr lang="fr-ca" sz="1600" b="1" i="0" u="none" baseline="0" dirty="0">
                <a:solidFill>
                  <a:schemeClr val="bg2"/>
                </a:solidFill>
                <a:effectLst/>
                <a:latin typeface="Selawik Light" panose="020B0502040204020203" pitchFamily="34" charset="0"/>
                <a:ea typeface="Times New Roman" panose="02020603050405020304" pitchFamily="18" charset="0"/>
              </a:rPr>
              <a:t>Offrir des dîners-conférences supplémentaires (établir une différence entre les connaissances et l’expérience) </a:t>
            </a:r>
            <a:endParaRPr lang="fr-ca" sz="1600" b="1" dirty="0">
              <a:solidFill>
                <a:schemeClr val="bg2"/>
              </a:solidFill>
              <a:effectLst/>
              <a:latin typeface="Selawik Light" panose="020B0502040204020203" pitchFamily="34" charset="0"/>
              <a:ea typeface="Times New Roman" panose="02020603050405020304" pitchFamily="18" charset="0"/>
            </a:endParaRPr>
          </a:p>
          <a:p>
            <a:pPr marL="342900" lvl="0" indent="-342900" algn="l" rtl="0">
              <a:buFont typeface="Arial" panose="020B0604020202020204" pitchFamily="34" charset="0"/>
              <a:buChar char="•"/>
            </a:pPr>
            <a:r>
              <a:rPr lang="fr-ca" sz="1600" b="1" i="0" u="none" baseline="0" dirty="0">
                <a:solidFill>
                  <a:schemeClr val="bg2"/>
                </a:solidFill>
                <a:effectLst/>
                <a:latin typeface="Selawik Light" panose="020B0502040204020203" pitchFamily="34" charset="0"/>
                <a:ea typeface="Times New Roman" panose="02020603050405020304" pitchFamily="18" charset="0"/>
              </a:rPr>
              <a:t>Offrir des occasions de formation et de développement professionnel supplémentaires (compétence)</a:t>
            </a:r>
            <a:endParaRPr lang="fr-ca" sz="1600" b="1" dirty="0">
              <a:solidFill>
                <a:schemeClr val="bg2"/>
              </a:solidFill>
              <a:effectLst/>
              <a:latin typeface="Selawik Light" panose="020B0502040204020203" pitchFamily="34" charset="0"/>
              <a:ea typeface="Times New Roman" panose="02020603050405020304" pitchFamily="18" charset="0"/>
            </a:endParaRPr>
          </a:p>
          <a:p>
            <a:pPr marL="127000" algn="l" rtl="0">
              <a:buSzPct val="100000"/>
            </a:pPr>
            <a:endParaRPr lang="fr-ca" sz="1600" b="1" dirty="0">
              <a:latin typeface="Selawik Light" panose="020B0502040204020203" pitchFamily="34" charset="0"/>
            </a:endParaRPr>
          </a:p>
        </p:txBody>
      </p:sp>
      <p:pic>
        <p:nvPicPr>
          <p:cNvPr id="3" name="Picture 2" descr="Graphical user interface&#10;&#10;Description automatically generated">
            <a:extLst>
              <a:ext uri="{FF2B5EF4-FFF2-40B4-BE49-F238E27FC236}">
                <a16:creationId xmlns:a16="http://schemas.microsoft.com/office/drawing/2014/main" id="{51C0F180-0465-D6FE-0719-B255F18BF604}"/>
              </a:ext>
            </a:extLst>
          </p:cNvPr>
          <p:cNvPicPr>
            <a:picLocks noChangeAspect="1"/>
          </p:cNvPicPr>
          <p:nvPr/>
        </p:nvPicPr>
        <p:blipFill>
          <a:blip r:embed="rId3"/>
          <a:stretch>
            <a:fillRect/>
          </a:stretch>
        </p:blipFill>
        <p:spPr>
          <a:xfrm>
            <a:off x="229598" y="766979"/>
            <a:ext cx="3943149" cy="3943149"/>
          </a:xfrm>
          <a:prstGeom prst="rect">
            <a:avLst/>
          </a:prstGeom>
        </p:spPr>
      </p:pic>
    </p:spTree>
    <p:extLst>
      <p:ext uri="{BB962C8B-B14F-4D97-AF65-F5344CB8AC3E}">
        <p14:creationId xmlns:p14="http://schemas.microsoft.com/office/powerpoint/2010/main" val="9931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40"/>
          <p:cNvSpPr txBox="1">
            <a:spLocks noGrp="1"/>
          </p:cNvSpPr>
          <p:nvPr>
            <p:ph type="title"/>
          </p:nvPr>
        </p:nvSpPr>
        <p:spPr>
          <a:xfrm>
            <a:off x="461517" y="219316"/>
            <a:ext cx="792223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200" b="0" i="0" u="none" baseline="0" dirty="0">
                <a:solidFill>
                  <a:schemeClr val="tx1"/>
                </a:solidFill>
                <a:latin typeface="Selawik Semibold" panose="020B0702040204020203" pitchFamily="34" charset="0"/>
                <a:ea typeface="Overpass SemiBold"/>
                <a:cs typeface="Overpass SemiBold"/>
                <a:sym typeface="Overpass SemiBold"/>
              </a:rPr>
              <a:t>Mettre en place un organisme </a:t>
            </a:r>
            <a:r>
              <a:rPr lang="fr-ca" sz="2200" b="0" i="0" u="none" baseline="0" dirty="0">
                <a:solidFill>
                  <a:schemeClr val="accent1"/>
                </a:solidFill>
                <a:latin typeface="Selawik Semibold" panose="020B0702040204020203" pitchFamily="34" charset="0"/>
                <a:ea typeface="Overpass SemiBold"/>
                <a:cs typeface="Overpass SemiBold"/>
                <a:sym typeface="Overpass SemiBold"/>
              </a:rPr>
              <a:t>centré sur les traumatismes</a:t>
            </a:r>
            <a:br>
              <a:rPr lang="fr-ca" sz="2200" dirty="0">
                <a:solidFill>
                  <a:schemeClr val="tx1"/>
                </a:solidFill>
                <a:latin typeface="Selawik Semibold" panose="020B0702040204020203" pitchFamily="34" charset="0"/>
                <a:ea typeface="Overpass SemiBold"/>
                <a:cs typeface="Overpass SemiBold"/>
                <a:sym typeface="Overpass SemiBold"/>
              </a:rPr>
            </a:br>
            <a:br>
              <a:rPr lang="fr-ca" sz="2200" dirty="0">
                <a:solidFill>
                  <a:schemeClr val="tx1"/>
                </a:solidFill>
                <a:latin typeface="Selawik Semibold" panose="020B0702040204020203" pitchFamily="34" charset="0"/>
                <a:ea typeface="Overpass SemiBold"/>
                <a:cs typeface="Overpass SemiBold"/>
                <a:sym typeface="Overpass SemiBold"/>
              </a:rPr>
            </a:br>
            <a:r>
              <a:rPr lang="fr-ca" sz="2200" b="0" i="0" u="none" baseline="0" dirty="0">
                <a:solidFill>
                  <a:schemeClr val="tx1"/>
                </a:solidFill>
                <a:latin typeface="Selawik Semibold" panose="020B0702040204020203" pitchFamily="34" charset="0"/>
                <a:ea typeface="Overpass SemiBold"/>
                <a:cs typeface="Overpass SemiBold"/>
                <a:sym typeface="Overpass SemiBold"/>
              </a:rPr>
              <a:t> </a:t>
            </a:r>
            <a:endParaRPr lang="fr-ca" sz="2200" dirty="0">
              <a:solidFill>
                <a:schemeClr val="tx1"/>
              </a:solidFill>
              <a:latin typeface="Selawik Semibold" panose="020B0702040204020203" pitchFamily="34" charset="0"/>
              <a:ea typeface="Overpass SemiBold"/>
              <a:cs typeface="Overpass SemiBold"/>
              <a:sym typeface="Overpass SemiBold"/>
            </a:endParaRPr>
          </a:p>
        </p:txBody>
      </p:sp>
      <p:sp>
        <p:nvSpPr>
          <p:cNvPr id="3" name="Google Shape;1471;p40">
            <a:extLst>
              <a:ext uri="{FF2B5EF4-FFF2-40B4-BE49-F238E27FC236}">
                <a16:creationId xmlns:a16="http://schemas.microsoft.com/office/drawing/2014/main" id="{614E476A-711A-8591-230B-94D97D5E4716}"/>
              </a:ext>
            </a:extLst>
          </p:cNvPr>
          <p:cNvSpPr txBox="1">
            <a:spLocks/>
          </p:cNvSpPr>
          <p:nvPr/>
        </p:nvSpPr>
        <p:spPr>
          <a:xfrm>
            <a:off x="455941" y="655482"/>
            <a:ext cx="606310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verpass Black"/>
              <a:buNone/>
              <a:defRPr sz="3000" b="0" i="0" u="none" strike="noStrike" cap="none">
                <a:solidFill>
                  <a:schemeClr val="dk1"/>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9pPr>
          </a:lstStyle>
          <a:p>
            <a:pPr algn="l" rtl="0"/>
            <a:r>
              <a:rPr lang="fr-ca" sz="1200" b="0" i="1" u="none" baseline="0" dirty="0">
                <a:solidFill>
                  <a:schemeClr val="bg2"/>
                </a:solidFill>
                <a:latin typeface="Selawik Semibold" panose="020B0702040204020203" pitchFamily="34" charset="0"/>
              </a:rPr>
              <a:t>FUSIONNER L’INTÉGRATION ET LA DURABILITÉ</a:t>
            </a:r>
            <a:endParaRPr lang="fr-ca" sz="1200" i="1" dirty="0">
              <a:solidFill>
                <a:schemeClr val="bg2"/>
              </a:solidFill>
              <a:latin typeface="Selawik Semibold" panose="020B0702040204020203" pitchFamily="34" charset="0"/>
              <a:ea typeface="Overpass SemiBold"/>
              <a:cs typeface="Overpass SemiBold"/>
              <a:sym typeface="Overpass SemiBold"/>
            </a:endParaRPr>
          </a:p>
        </p:txBody>
      </p:sp>
      <p:sp>
        <p:nvSpPr>
          <p:cNvPr id="5" name="TextBox 4">
            <a:extLst>
              <a:ext uri="{FF2B5EF4-FFF2-40B4-BE49-F238E27FC236}">
                <a16:creationId xmlns:a16="http://schemas.microsoft.com/office/drawing/2014/main" id="{ADF293F2-35B4-3FCE-C4A1-44027D2BFF2D}"/>
              </a:ext>
            </a:extLst>
          </p:cNvPr>
          <p:cNvSpPr txBox="1"/>
          <p:nvPr/>
        </p:nvSpPr>
        <p:spPr>
          <a:xfrm>
            <a:off x="635000" y="3594136"/>
            <a:ext cx="4693138" cy="923330"/>
          </a:xfrm>
          <a:prstGeom prst="rect">
            <a:avLst/>
          </a:prstGeom>
          <a:noFill/>
        </p:spPr>
        <p:txBody>
          <a:bodyPr wrap="square">
            <a:spAutoFit/>
          </a:bodyPr>
          <a:lstStyle/>
          <a:p>
            <a:pPr algn="l" rtl="0"/>
            <a:r>
              <a:rPr lang="fr-ca" sz="1100" b="0" i="0" u="none" baseline="0" dirty="0">
                <a:solidFill>
                  <a:srgbClr val="000000"/>
                </a:solidFill>
                <a:effectLst/>
                <a:latin typeface="Calibri" panose="020F0502020204030204" pitchFamily="34" charset="0"/>
              </a:rPr>
              <a:t> </a:t>
            </a:r>
          </a:p>
          <a:p>
            <a:pPr algn="l" rtl="0"/>
            <a:r>
              <a:rPr lang="fr-ca" sz="1100" b="0" i="0" u="none" baseline="0" dirty="0">
                <a:solidFill>
                  <a:srgbClr val="000000"/>
                </a:solidFill>
                <a:effectLst/>
                <a:latin typeface="Calibri" panose="020F0502020204030204" pitchFamily="34" charset="0"/>
              </a:rPr>
              <a:t> </a:t>
            </a:r>
          </a:p>
          <a:p>
            <a:pPr algn="l" rtl="0"/>
            <a:r>
              <a:rPr lang="fr-ca" sz="1100" b="0" i="0" u="none" baseline="0" dirty="0">
                <a:solidFill>
                  <a:srgbClr val="000000"/>
                </a:solidFill>
                <a:effectLst/>
                <a:latin typeface="Calibri" panose="020F0502020204030204" pitchFamily="34" charset="0"/>
              </a:rPr>
              <a:t> </a:t>
            </a:r>
          </a:p>
          <a:p>
            <a:pPr algn="l" rtl="0"/>
            <a:r>
              <a:rPr lang="fr-ca" sz="1000" b="0" i="0" u="none" baseline="0" dirty="0">
                <a:solidFill>
                  <a:srgbClr val="000000"/>
                </a:solidFill>
                <a:effectLst/>
                <a:latin typeface="Helvetica Neue"/>
              </a:rPr>
              <a:t> </a:t>
            </a:r>
            <a:endParaRPr lang="fr-ca" sz="1100" b="0" i="0" dirty="0">
              <a:solidFill>
                <a:srgbClr val="000000"/>
              </a:solidFill>
              <a:effectLst/>
              <a:latin typeface="Calibri" panose="020F0502020204030204" pitchFamily="34" charset="0"/>
            </a:endParaRPr>
          </a:p>
          <a:p>
            <a:pPr algn="l" rtl="0"/>
            <a:r>
              <a:rPr lang="fr-ca" sz="1100" b="0" i="0" u="none" baseline="0" dirty="0">
                <a:solidFill>
                  <a:srgbClr val="000000"/>
                </a:solidFill>
                <a:effectLst/>
                <a:latin typeface="Calibri" panose="020F0502020204030204" pitchFamily="34" charset="0"/>
              </a:rPr>
              <a:t> </a:t>
            </a:r>
          </a:p>
        </p:txBody>
      </p:sp>
      <p:sp>
        <p:nvSpPr>
          <p:cNvPr id="6" name="Google Shape;1471;p40">
            <a:extLst>
              <a:ext uri="{FF2B5EF4-FFF2-40B4-BE49-F238E27FC236}">
                <a16:creationId xmlns:a16="http://schemas.microsoft.com/office/drawing/2014/main" id="{FDAE51D7-7C89-4C5F-0D32-086EABC7C435}"/>
              </a:ext>
            </a:extLst>
          </p:cNvPr>
          <p:cNvSpPr txBox="1">
            <a:spLocks/>
          </p:cNvSpPr>
          <p:nvPr/>
        </p:nvSpPr>
        <p:spPr>
          <a:xfrm>
            <a:off x="455941" y="1015871"/>
            <a:ext cx="218224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verpass Black"/>
              <a:buNone/>
              <a:defRPr sz="3000" b="0" i="0" u="none" strike="noStrike" cap="none">
                <a:solidFill>
                  <a:schemeClr val="dk1"/>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9pPr>
          </a:lstStyle>
          <a:p>
            <a:pPr algn="l" rtl="0"/>
            <a:r>
              <a:rPr lang="fr-ca" sz="2400" b="0" i="0" u="none" baseline="0" dirty="0">
                <a:solidFill>
                  <a:schemeClr val="tx1"/>
                </a:solidFill>
                <a:latin typeface="Bahnschrift SemiBold" panose="020B0502040204020203" pitchFamily="34" charset="0"/>
                <a:ea typeface="Overpass SemiBold"/>
                <a:cs typeface="Overpass SemiBold"/>
                <a:sym typeface="Overpass SemiBold"/>
              </a:rPr>
              <a:t>INTÉGRATION</a:t>
            </a:r>
            <a:endParaRPr lang="fr-ca" sz="2400" dirty="0">
              <a:solidFill>
                <a:schemeClr val="tx1"/>
              </a:solidFill>
              <a:latin typeface="Selawik Semibold" panose="020B0702040204020203" pitchFamily="34" charset="0"/>
              <a:ea typeface="Overpass SemiBold"/>
              <a:cs typeface="Overpass SemiBold"/>
              <a:sym typeface="Overpass SemiBold"/>
            </a:endParaRPr>
          </a:p>
        </p:txBody>
      </p:sp>
      <p:sp>
        <p:nvSpPr>
          <p:cNvPr id="7" name="Google Shape;1471;p40">
            <a:extLst>
              <a:ext uri="{FF2B5EF4-FFF2-40B4-BE49-F238E27FC236}">
                <a16:creationId xmlns:a16="http://schemas.microsoft.com/office/drawing/2014/main" id="{D9F46845-C230-CD42-4C00-B5CE18058475}"/>
              </a:ext>
            </a:extLst>
          </p:cNvPr>
          <p:cNvSpPr txBox="1">
            <a:spLocks/>
          </p:cNvSpPr>
          <p:nvPr/>
        </p:nvSpPr>
        <p:spPr>
          <a:xfrm>
            <a:off x="5908431" y="960701"/>
            <a:ext cx="247531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verpass Black"/>
              <a:buNone/>
              <a:defRPr sz="3000" b="0" i="0" u="none" strike="noStrike" cap="none">
                <a:solidFill>
                  <a:schemeClr val="dk1"/>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9pPr>
          </a:lstStyle>
          <a:p>
            <a:pPr algn="l" rtl="0"/>
            <a:r>
              <a:rPr lang="fr-ca" sz="2400" b="0" i="0" u="none" baseline="0" dirty="0">
                <a:solidFill>
                  <a:schemeClr val="accent1"/>
                </a:solidFill>
                <a:latin typeface="Bahnschrift SemiBold" panose="020B0502040204020203" pitchFamily="34" charset="0"/>
                <a:ea typeface="Overpass SemiBold"/>
                <a:cs typeface="Overpass SemiBold"/>
                <a:sym typeface="Overpass SemiBold"/>
              </a:rPr>
              <a:t>DURABILITÉ</a:t>
            </a:r>
            <a:endParaRPr lang="fr-ca" sz="2400" dirty="0">
              <a:solidFill>
                <a:schemeClr val="accent1"/>
              </a:solidFill>
              <a:latin typeface="Selawik Semibold" panose="020B0702040204020203" pitchFamily="34" charset="0"/>
              <a:ea typeface="Overpass SemiBold"/>
              <a:cs typeface="Overpass SemiBold"/>
              <a:sym typeface="Overpass SemiBold"/>
            </a:endParaRPr>
          </a:p>
        </p:txBody>
      </p:sp>
      <p:sp>
        <p:nvSpPr>
          <p:cNvPr id="8" name="Subtitle 3">
            <a:extLst>
              <a:ext uri="{FF2B5EF4-FFF2-40B4-BE49-F238E27FC236}">
                <a16:creationId xmlns:a16="http://schemas.microsoft.com/office/drawing/2014/main" id="{CF76B085-3528-2809-F8E1-FD91A54CA7D3}"/>
              </a:ext>
            </a:extLst>
          </p:cNvPr>
          <p:cNvSpPr txBox="1">
            <a:spLocks/>
          </p:cNvSpPr>
          <p:nvPr/>
        </p:nvSpPr>
        <p:spPr>
          <a:xfrm>
            <a:off x="313770" y="1744054"/>
            <a:ext cx="3304753" cy="3554929"/>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l" rtl="0">
              <a:buFont typeface="Arial" panose="020B0604020202020204" pitchFamily="34" charset="0"/>
              <a:buChar char="•"/>
            </a:pPr>
            <a:r>
              <a:rPr lang="fr-ca" sz="1200" b="1" i="0" u="none" baseline="0" dirty="0">
                <a:solidFill>
                  <a:schemeClr val="bg2"/>
                </a:solidFill>
                <a:effectLst/>
                <a:latin typeface="Selawik Light" panose="020B0502040204020203" pitchFamily="34" charset="0"/>
              </a:rPr>
              <a:t>Mettre en valeur le CAEJ en tant qu’organisme centré sur les traumatismes</a:t>
            </a:r>
          </a:p>
          <a:p>
            <a:endParaRPr lang="fr-ca" sz="1200" b="1" dirty="0">
              <a:solidFill>
                <a:schemeClr val="bg2"/>
              </a:solidFill>
              <a:effectLst/>
              <a:latin typeface="Selawik Light" panose="020B0502040204020203" pitchFamily="34" charset="0"/>
            </a:endParaRPr>
          </a:p>
          <a:p>
            <a:pPr marL="285750" indent="-285750" algn="l" rtl="0">
              <a:buFont typeface="Arial" panose="020B0604020202020204" pitchFamily="34" charset="0"/>
              <a:buChar char="•"/>
            </a:pPr>
            <a:r>
              <a:rPr lang="fr-ca" sz="1200" b="1" i="0" u="none" baseline="0" dirty="0">
                <a:solidFill>
                  <a:schemeClr val="bg2"/>
                </a:solidFill>
                <a:effectLst/>
                <a:latin typeface="Selawik Light" panose="020B0502040204020203" pitchFamily="34" charset="0"/>
              </a:rPr>
              <a:t>Orientation de l’apprentissage en ligne sur les soins tenant compte des traumatismes (axés sur les clients) et sur la satisfaction de la compassion, l’usure de compassion et la résilience (axés sur le personnel)</a:t>
            </a:r>
          </a:p>
          <a:p>
            <a:endParaRPr lang="fr-ca" sz="1200" b="1" dirty="0">
              <a:solidFill>
                <a:schemeClr val="bg2"/>
              </a:solidFill>
              <a:effectLst/>
              <a:latin typeface="Selawik Light" panose="020B0502040204020203" pitchFamily="34" charset="0"/>
            </a:endParaRPr>
          </a:p>
          <a:p>
            <a:pPr marL="285750" indent="-285750" algn="l" rtl="0">
              <a:buFont typeface="Arial" panose="020B0604020202020204" pitchFamily="34" charset="0"/>
              <a:buChar char="•"/>
            </a:pPr>
            <a:r>
              <a:rPr lang="fr-ca" sz="1200" b="1" i="0" u="none" baseline="0" dirty="0">
                <a:solidFill>
                  <a:schemeClr val="bg2"/>
                </a:solidFill>
                <a:effectLst/>
                <a:latin typeface="Selawik Light" panose="020B0502040204020203" pitchFamily="34" charset="0"/>
              </a:rPr>
              <a:t>Orientation en matière d’apprentissage en ligne sur les ressources disponibles (axées sur l’organisation), y compris la supervision tenant compte des traumatismes, le soutien par les pairs et le débreffage des incidents critiques</a:t>
            </a:r>
          </a:p>
          <a:p>
            <a:endParaRPr lang="fr-ca" sz="1200" b="1" dirty="0">
              <a:solidFill>
                <a:schemeClr val="bg2"/>
              </a:solidFill>
              <a:effectLst/>
              <a:latin typeface="Selawik Light" panose="020B0502040204020203" pitchFamily="34" charset="0"/>
            </a:endParaRPr>
          </a:p>
          <a:p>
            <a:pPr marL="127000" algn="l" rtl="0">
              <a:buSzPct val="100000"/>
            </a:pPr>
            <a:endParaRPr lang="fr-ca" sz="1200" b="1" dirty="0">
              <a:latin typeface="Selawik Light" panose="020B0502040204020203" pitchFamily="34" charset="0"/>
            </a:endParaRPr>
          </a:p>
        </p:txBody>
      </p:sp>
      <p:sp>
        <p:nvSpPr>
          <p:cNvPr id="9" name="Subtitle 3">
            <a:extLst>
              <a:ext uri="{FF2B5EF4-FFF2-40B4-BE49-F238E27FC236}">
                <a16:creationId xmlns:a16="http://schemas.microsoft.com/office/drawing/2014/main" id="{DDFC1B07-6701-C69D-2F6A-CE37EAD57CB5}"/>
              </a:ext>
            </a:extLst>
          </p:cNvPr>
          <p:cNvSpPr txBox="1">
            <a:spLocks/>
          </p:cNvSpPr>
          <p:nvPr/>
        </p:nvSpPr>
        <p:spPr>
          <a:xfrm>
            <a:off x="5525477" y="1744053"/>
            <a:ext cx="3304753" cy="3554929"/>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l" rtl="0">
              <a:buFont typeface="Arial" panose="020B0604020202020204" pitchFamily="34" charset="0"/>
              <a:buChar char="•"/>
            </a:pPr>
            <a:r>
              <a:rPr lang="fr-ca" sz="1200" b="1" i="0" u="none" baseline="0" dirty="0">
                <a:solidFill>
                  <a:schemeClr val="bg2"/>
                </a:solidFill>
                <a:effectLst/>
                <a:latin typeface="Selawik Light" panose="020B0502040204020203" pitchFamily="34" charset="0"/>
              </a:rPr>
              <a:t>Affectation de ressources internes (personnel et financement)</a:t>
            </a:r>
          </a:p>
          <a:p>
            <a:pPr marL="285750" indent="-285750" algn="l" rtl="0">
              <a:buFont typeface="Arial" panose="020B0604020202020204" pitchFamily="34" charset="0"/>
              <a:buChar char="•"/>
            </a:pPr>
            <a:r>
              <a:rPr lang="fr-ca" sz="1200" b="1" i="0" u="none" baseline="0" dirty="0">
                <a:solidFill>
                  <a:schemeClr val="bg2"/>
                </a:solidFill>
                <a:effectLst/>
                <a:latin typeface="Selawik Light" panose="020B0502040204020203" pitchFamily="34" charset="0"/>
              </a:rPr>
              <a:t>Affectation de ressources externes pour un consultant chargé de soutenir les pairs aidants et les animateurs de DIC, ainsi que les DIC occasionnels</a:t>
            </a:r>
          </a:p>
          <a:p>
            <a:pPr marL="285750" indent="-285750" algn="l" rtl="0">
              <a:buFont typeface="Arial" panose="020B0604020202020204" pitchFamily="34" charset="0"/>
              <a:buChar char="•"/>
            </a:pPr>
            <a:r>
              <a:rPr lang="fr-ca" sz="1200" b="1" i="0" u="none" baseline="0" dirty="0">
                <a:solidFill>
                  <a:schemeClr val="bg2"/>
                </a:solidFill>
                <a:effectLst/>
                <a:latin typeface="Selawik Light" panose="020B0502040204020203" pitchFamily="34" charset="0"/>
              </a:rPr>
              <a:t>Soutien à, de et entre le soutien administratif, la première ligne et la direction</a:t>
            </a:r>
          </a:p>
          <a:p>
            <a:pPr marL="285750" indent="-285750" algn="l" rtl="0">
              <a:buFont typeface="Arial" panose="020B0604020202020204" pitchFamily="34" charset="0"/>
              <a:buChar char="•"/>
            </a:pPr>
            <a:r>
              <a:rPr lang="fr-ca" sz="1200" b="1" i="0" u="none" baseline="0" dirty="0">
                <a:solidFill>
                  <a:schemeClr val="bg2"/>
                </a:solidFill>
                <a:effectLst/>
                <a:latin typeface="Selawik Light" panose="020B0502040204020203" pitchFamily="34" charset="0"/>
              </a:rPr>
              <a:t>Défense et promotion permanentes d’un organisme centré sur les traumatismes (au service de nos familles, de nos équipes et de notre organisme)</a:t>
            </a:r>
          </a:p>
          <a:p>
            <a:endParaRPr lang="fr-ca" sz="1200" b="1" dirty="0">
              <a:solidFill>
                <a:schemeClr val="bg2"/>
              </a:solidFill>
              <a:effectLst/>
              <a:latin typeface="Selawik Light" panose="020B0502040204020203" pitchFamily="34" charset="0"/>
            </a:endParaRPr>
          </a:p>
          <a:p>
            <a:pPr marL="127000" algn="l" rtl="0">
              <a:buSzPct val="100000"/>
            </a:pPr>
            <a:endParaRPr lang="fr-ca" sz="1200" b="1" dirty="0">
              <a:latin typeface="Selawik Light" panose="020B0502040204020203" pitchFamily="34" charset="0"/>
            </a:endParaRPr>
          </a:p>
        </p:txBody>
      </p:sp>
      <p:sp>
        <p:nvSpPr>
          <p:cNvPr id="10" name="Arrow: Striped Right 9">
            <a:extLst>
              <a:ext uri="{FF2B5EF4-FFF2-40B4-BE49-F238E27FC236}">
                <a16:creationId xmlns:a16="http://schemas.microsoft.com/office/drawing/2014/main" id="{94C369F2-817B-0057-7F97-1E7A0A70908D}"/>
              </a:ext>
            </a:extLst>
          </p:cNvPr>
          <p:cNvSpPr/>
          <p:nvPr/>
        </p:nvSpPr>
        <p:spPr>
          <a:xfrm>
            <a:off x="3826659" y="2398403"/>
            <a:ext cx="1443790" cy="572701"/>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0"/>
            <a:endParaRPr lang="fr-ca" dirty="0"/>
          </a:p>
        </p:txBody>
      </p:sp>
    </p:spTree>
    <p:extLst>
      <p:ext uri="{BB962C8B-B14F-4D97-AF65-F5344CB8AC3E}">
        <p14:creationId xmlns:p14="http://schemas.microsoft.com/office/powerpoint/2010/main" val="164815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35"/>
        <p:cNvGrpSpPr/>
        <p:nvPr/>
      </p:nvGrpSpPr>
      <p:grpSpPr>
        <a:xfrm>
          <a:off x="0" y="0"/>
          <a:ext cx="0" cy="0"/>
          <a:chOff x="0" y="0"/>
          <a:chExt cx="0" cy="0"/>
        </a:xfrm>
      </p:grpSpPr>
      <p:sp>
        <p:nvSpPr>
          <p:cNvPr id="6236" name="Google Shape;6236;p49"/>
          <p:cNvSpPr txBox="1">
            <a:spLocks noGrp="1"/>
          </p:cNvSpPr>
          <p:nvPr>
            <p:ph type="ctrTitle"/>
          </p:nvPr>
        </p:nvSpPr>
        <p:spPr>
          <a:xfrm>
            <a:off x="719240" y="511067"/>
            <a:ext cx="3076800" cy="60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b="0" i="0" u="none" baseline="0" dirty="0">
                <a:latin typeface="Selawik Semibold" panose="020B0702040204020203" pitchFamily="34" charset="0"/>
              </a:rPr>
              <a:t>MERCI!</a:t>
            </a:r>
            <a:endParaRPr dirty="0">
              <a:latin typeface="Selawik Semibold" panose="020B0702040204020203" pitchFamily="34" charset="0"/>
            </a:endParaRPr>
          </a:p>
        </p:txBody>
      </p:sp>
      <p:sp>
        <p:nvSpPr>
          <p:cNvPr id="6237" name="Google Shape;6237;p49"/>
          <p:cNvSpPr txBox="1">
            <a:spLocks noGrp="1"/>
          </p:cNvSpPr>
          <p:nvPr>
            <p:ph type="subTitle" idx="1"/>
          </p:nvPr>
        </p:nvSpPr>
        <p:spPr>
          <a:xfrm>
            <a:off x="835404" y="1233577"/>
            <a:ext cx="2744558" cy="166009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b="1" i="0" u="none" baseline="0" dirty="0">
                <a:solidFill>
                  <a:schemeClr val="dk2"/>
                </a:solidFill>
                <a:latin typeface="Selawik Light" panose="020B0502040204020203" pitchFamily="34" charset="0"/>
              </a:rPr>
              <a:t>Avez-vous d’autres questions?</a:t>
            </a:r>
            <a:endParaRPr b="1" dirty="0">
              <a:solidFill>
                <a:schemeClr val="dk2"/>
              </a:solidFill>
              <a:latin typeface="Selawik Light" panose="020B0502040204020203" pitchFamily="34" charset="0"/>
            </a:endParaRPr>
          </a:p>
          <a:p>
            <a:pPr marL="0" lvl="0" indent="0" algn="l" rtl="0">
              <a:spcBef>
                <a:spcPts val="0"/>
              </a:spcBef>
              <a:spcAft>
                <a:spcPts val="0"/>
              </a:spcAft>
              <a:buNone/>
            </a:pPr>
            <a:endParaRPr b="1" dirty="0">
              <a:solidFill>
                <a:schemeClr val="dk2"/>
              </a:solidFill>
              <a:latin typeface="Selawik Light" panose="020B0502040204020203" pitchFamily="34" charset="0"/>
            </a:endParaRPr>
          </a:p>
          <a:p>
            <a:pPr marL="0" lvl="0" indent="0" algn="l" rtl="0">
              <a:spcBef>
                <a:spcPts val="0"/>
              </a:spcBef>
              <a:spcAft>
                <a:spcPts val="0"/>
              </a:spcAft>
              <a:buNone/>
            </a:pPr>
            <a:r>
              <a:rPr lang="fr-ca" b="1" i="0" u="none" baseline="0" dirty="0">
                <a:latin typeface="Selawik Light" panose="020B0502040204020203" pitchFamily="34" charset="0"/>
                <a:hlinkClick r:id="rId3"/>
              </a:rPr>
              <a:t>apochakom@lunacentre</a:t>
            </a:r>
            <a:r>
              <a:rPr lang="fr-ca" b="1" i="0" u="none" baseline="0" dirty="0">
                <a:solidFill>
                  <a:schemeClr val="dk2"/>
                </a:solidFill>
                <a:latin typeface="Selawik Light" panose="020B0502040204020203" pitchFamily="34" charset="0"/>
                <a:hlinkClick r:id="rId3"/>
              </a:rPr>
              <a:t>.ca</a:t>
            </a:r>
            <a:endParaRPr lang="fr-ca" b="1" dirty="0">
              <a:solidFill>
                <a:schemeClr val="dk2"/>
              </a:solidFill>
              <a:latin typeface="Selawik Light" panose="020B0502040204020203" pitchFamily="34" charset="0"/>
            </a:endParaRPr>
          </a:p>
          <a:p>
            <a:pPr marL="0" lvl="0" indent="0" algn="l" rtl="0">
              <a:spcBef>
                <a:spcPts val="0"/>
              </a:spcBef>
              <a:spcAft>
                <a:spcPts val="0"/>
              </a:spcAft>
              <a:buNone/>
            </a:pPr>
            <a:endParaRPr lang="fr-ca" b="1" dirty="0">
              <a:latin typeface="Selawik Light" panose="020B0502040204020203" pitchFamily="34" charset="0"/>
            </a:endParaRPr>
          </a:p>
          <a:p>
            <a:pPr marL="0" lvl="0" indent="0" algn="l" rtl="0">
              <a:spcBef>
                <a:spcPts val="0"/>
              </a:spcBef>
              <a:spcAft>
                <a:spcPts val="0"/>
              </a:spcAft>
              <a:buNone/>
            </a:pPr>
            <a:r>
              <a:rPr lang="fr-ca" b="1" i="0" u="none" baseline="0" dirty="0">
                <a:solidFill>
                  <a:schemeClr val="dk2"/>
                </a:solidFill>
                <a:latin typeface="Selawik Light" panose="020B0502040204020203" pitchFamily="34" charset="0"/>
              </a:rPr>
              <a:t>403-819-4878 </a:t>
            </a:r>
          </a:p>
          <a:p>
            <a:pPr marL="0" lvl="0" indent="0" algn="l" rtl="0">
              <a:spcBef>
                <a:spcPts val="0"/>
              </a:spcBef>
              <a:spcAft>
                <a:spcPts val="0"/>
              </a:spcAft>
              <a:buNone/>
            </a:pPr>
            <a:endParaRPr lang="fr-ca" b="1" dirty="0">
              <a:solidFill>
                <a:schemeClr val="dk2"/>
              </a:solidFill>
              <a:latin typeface="Selawik Light" panose="020B0502040204020203" pitchFamily="34" charset="0"/>
            </a:endParaRPr>
          </a:p>
          <a:p>
            <a:pPr marL="0" lvl="0" indent="0" algn="l" rtl="0">
              <a:spcBef>
                <a:spcPts val="0"/>
              </a:spcBef>
              <a:spcAft>
                <a:spcPts val="0"/>
              </a:spcAft>
              <a:buNone/>
            </a:pPr>
            <a:endParaRPr b="1" dirty="0">
              <a:solidFill>
                <a:schemeClr val="dk2"/>
              </a:solidFill>
              <a:latin typeface="Selawik Light" panose="020B0502040204020203" pitchFamily="34" charset="0"/>
            </a:endParaRPr>
          </a:p>
        </p:txBody>
      </p:sp>
      <p:pic>
        <p:nvPicPr>
          <p:cNvPr id="3" name="Picture 2" descr="A group of people wearing clothing&#10;&#10;Description automatically generated with low confidence">
            <a:extLst>
              <a:ext uri="{FF2B5EF4-FFF2-40B4-BE49-F238E27FC236}">
                <a16:creationId xmlns:a16="http://schemas.microsoft.com/office/drawing/2014/main" id="{0D25B335-0876-8B71-4870-154507587E1A}"/>
              </a:ext>
            </a:extLst>
          </p:cNvPr>
          <p:cNvPicPr>
            <a:picLocks noChangeAspect="1"/>
          </p:cNvPicPr>
          <p:nvPr/>
        </p:nvPicPr>
        <p:blipFill>
          <a:blip r:embed="rId4"/>
          <a:stretch>
            <a:fillRect/>
          </a:stretch>
        </p:blipFill>
        <p:spPr>
          <a:xfrm>
            <a:off x="4200241" y="511067"/>
            <a:ext cx="4305300" cy="4305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8"/>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b="0" i="0" u="none" baseline="0" dirty="0">
                <a:latin typeface="Selawik Semibold" panose="020B0702040204020203" pitchFamily="34" charset="0"/>
              </a:rPr>
              <a:t>Table des</a:t>
            </a:r>
            <a:r>
              <a:rPr lang="fr-ca" b="0" i="0" u="none" baseline="0" dirty="0">
                <a:solidFill>
                  <a:schemeClr val="accent1"/>
                </a:solidFill>
                <a:latin typeface="Selawik Semibold" panose="020B0702040204020203" pitchFamily="34" charset="0"/>
                <a:sym typeface="Overpass SemiBold"/>
              </a:rPr>
              <a:t> </a:t>
            </a:r>
            <a:r>
              <a:rPr lang="fr-ca" b="0" i="0" u="none" baseline="0" dirty="0">
                <a:solidFill>
                  <a:schemeClr val="accent1"/>
                </a:solidFill>
                <a:latin typeface="Selawik Semibold" panose="020B0702040204020203" pitchFamily="34" charset="0"/>
                <a:ea typeface="Overpass SemiBold"/>
                <a:cs typeface="Overpass SemiBold"/>
                <a:sym typeface="Overpass SemiBold"/>
              </a:rPr>
              <a:t>matières</a:t>
            </a:r>
            <a:endParaRPr dirty="0">
              <a:solidFill>
                <a:schemeClr val="accent1"/>
              </a:solidFill>
              <a:latin typeface="Selawik Semibold" panose="020B0702040204020203" pitchFamily="34" charset="0"/>
              <a:ea typeface="Overpass SemiBold"/>
              <a:cs typeface="Overpass SemiBold"/>
              <a:sym typeface="Overpass SemiBold"/>
            </a:endParaRPr>
          </a:p>
        </p:txBody>
      </p:sp>
      <p:sp>
        <p:nvSpPr>
          <p:cNvPr id="342" name="Google Shape;342;p28"/>
          <p:cNvSpPr txBox="1">
            <a:spLocks noGrp="1"/>
          </p:cNvSpPr>
          <p:nvPr>
            <p:ph type="title" idx="2"/>
          </p:nvPr>
        </p:nvSpPr>
        <p:spPr>
          <a:xfrm>
            <a:off x="720000" y="2186240"/>
            <a:ext cx="784500" cy="41476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b="0" i="0" u="none" baseline="0" dirty="0">
                <a:latin typeface="Selawik Semibold" panose="020B0702040204020203" pitchFamily="34" charset="0"/>
              </a:rPr>
              <a:t>01</a:t>
            </a:r>
            <a:endParaRPr dirty="0">
              <a:latin typeface="Selawik Semibold" panose="020B0702040204020203" pitchFamily="34" charset="0"/>
            </a:endParaRPr>
          </a:p>
        </p:txBody>
      </p:sp>
      <p:sp>
        <p:nvSpPr>
          <p:cNvPr id="344" name="Google Shape;344;p28"/>
          <p:cNvSpPr txBox="1">
            <a:spLocks noGrp="1"/>
          </p:cNvSpPr>
          <p:nvPr>
            <p:ph type="subTitle" idx="3"/>
          </p:nvPr>
        </p:nvSpPr>
        <p:spPr>
          <a:xfrm>
            <a:off x="1530133" y="3089644"/>
            <a:ext cx="2394300" cy="4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b="0" i="0" u="none" baseline="0" dirty="0"/>
              <a:t>Pourquoi avons-nous besoin d’organismes tenant compte des traumatismes?</a:t>
            </a:r>
            <a:endParaRPr dirty="0"/>
          </a:p>
        </p:txBody>
      </p:sp>
      <p:sp>
        <p:nvSpPr>
          <p:cNvPr id="345" name="Google Shape;345;p28"/>
          <p:cNvSpPr txBox="1">
            <a:spLocks noGrp="1"/>
          </p:cNvSpPr>
          <p:nvPr>
            <p:ph type="title" idx="4"/>
          </p:nvPr>
        </p:nvSpPr>
        <p:spPr>
          <a:xfrm>
            <a:off x="4760201" y="2074502"/>
            <a:ext cx="647885" cy="52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b="0" i="0" u="none" baseline="0" dirty="0">
                <a:latin typeface="Selawik Semibold" panose="020B0702040204020203" pitchFamily="34" charset="0"/>
              </a:rPr>
              <a:t>02</a:t>
            </a:r>
            <a:endParaRPr dirty="0">
              <a:latin typeface="Selawik Semibold" panose="020B0702040204020203" pitchFamily="34" charset="0"/>
            </a:endParaRPr>
          </a:p>
        </p:txBody>
      </p:sp>
      <p:sp>
        <p:nvSpPr>
          <p:cNvPr id="347" name="Google Shape;347;p28"/>
          <p:cNvSpPr txBox="1">
            <a:spLocks noGrp="1"/>
          </p:cNvSpPr>
          <p:nvPr>
            <p:ph type="subTitle" idx="6"/>
          </p:nvPr>
        </p:nvSpPr>
        <p:spPr>
          <a:xfrm>
            <a:off x="5408086" y="2810427"/>
            <a:ext cx="2394300" cy="4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b="0" i="0" u="none" baseline="0" dirty="0"/>
              <a:t>Comment pouvons-nous en assurer la mise en œuvre dans une équipe multidisciplinaire de CAE/CAEJ?</a:t>
            </a:r>
            <a:endParaRPr dirty="0"/>
          </a:p>
        </p:txBody>
      </p:sp>
      <p:sp>
        <p:nvSpPr>
          <p:cNvPr id="2" name="Google Shape;343;p28">
            <a:extLst>
              <a:ext uri="{FF2B5EF4-FFF2-40B4-BE49-F238E27FC236}">
                <a16:creationId xmlns:a16="http://schemas.microsoft.com/office/drawing/2014/main" id="{103E4461-9E34-4C33-563A-CEFDF278455C}"/>
              </a:ext>
            </a:extLst>
          </p:cNvPr>
          <p:cNvSpPr txBox="1">
            <a:spLocks/>
          </p:cNvSpPr>
          <p:nvPr/>
        </p:nvSpPr>
        <p:spPr>
          <a:xfrm>
            <a:off x="1478866" y="2318823"/>
            <a:ext cx="3327735" cy="52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2100"/>
              <a:buFont typeface="Source Sans Pro"/>
              <a:buNone/>
              <a:defRPr sz="2000" b="0" i="0" u="none" strike="noStrike" cap="none">
                <a:solidFill>
                  <a:schemeClr val="dk1"/>
                </a:solidFill>
                <a:latin typeface="Overpass ExtraBold"/>
                <a:ea typeface="Overpass ExtraBold"/>
                <a:cs typeface="Overpass ExtraBold"/>
                <a:sym typeface="Overpass ExtraBold"/>
              </a:defRPr>
            </a:lvl1pPr>
            <a:lvl2pPr marL="914400" marR="0" lvl="1"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9pPr>
          </a:lstStyle>
          <a:p>
            <a:pPr marL="0" indent="0" algn="l" rtl="0"/>
            <a:endParaRPr lang="fr-ca" dirty="0">
              <a:latin typeface="Selawik Semibold" panose="020B0702040204020203" pitchFamily="34" charset="0"/>
            </a:endParaRPr>
          </a:p>
        </p:txBody>
      </p:sp>
      <p:sp>
        <p:nvSpPr>
          <p:cNvPr id="3" name="Google Shape;346;p28">
            <a:extLst>
              <a:ext uri="{FF2B5EF4-FFF2-40B4-BE49-F238E27FC236}">
                <a16:creationId xmlns:a16="http://schemas.microsoft.com/office/drawing/2014/main" id="{C63A6A3A-FAEA-E359-6785-637E91EDAB9F}"/>
              </a:ext>
            </a:extLst>
          </p:cNvPr>
          <p:cNvSpPr txBox="1">
            <a:spLocks/>
          </p:cNvSpPr>
          <p:nvPr/>
        </p:nvSpPr>
        <p:spPr>
          <a:xfrm>
            <a:off x="5408086" y="2045250"/>
            <a:ext cx="3464916" cy="52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2100"/>
              <a:buFont typeface="Source Sans Pro"/>
              <a:buNone/>
              <a:defRPr sz="2000" b="0" i="0" u="none" strike="noStrike" cap="none">
                <a:solidFill>
                  <a:schemeClr val="dk1"/>
                </a:solidFill>
                <a:latin typeface="Overpass ExtraBold"/>
                <a:ea typeface="Overpass ExtraBold"/>
                <a:cs typeface="Overpass ExtraBold"/>
                <a:sym typeface="Overpass ExtraBold"/>
              </a:defRPr>
            </a:lvl1pPr>
            <a:lvl2pPr marL="914400" marR="0" lvl="1"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9pPr>
          </a:lstStyle>
          <a:p>
            <a:pPr marL="0" indent="0" algn="l" rtl="0"/>
            <a:r>
              <a:rPr lang="fr-ca" b="0" i="0" u="none" baseline="0" dirty="0">
                <a:latin typeface="Selawik Semibold" panose="020B0702040204020203" pitchFamily="34" charset="0"/>
              </a:rPr>
              <a:t>NOTRE DÉMARCHE</a:t>
            </a:r>
          </a:p>
        </p:txBody>
      </p:sp>
      <p:sp>
        <p:nvSpPr>
          <p:cNvPr id="5" name="Google Shape;346;p28">
            <a:extLst>
              <a:ext uri="{FF2B5EF4-FFF2-40B4-BE49-F238E27FC236}">
                <a16:creationId xmlns:a16="http://schemas.microsoft.com/office/drawing/2014/main" id="{1E4A56F6-F8D8-76AD-E950-8EE9FB098F99}"/>
              </a:ext>
            </a:extLst>
          </p:cNvPr>
          <p:cNvSpPr txBox="1">
            <a:spLocks/>
          </p:cNvSpPr>
          <p:nvPr/>
        </p:nvSpPr>
        <p:spPr>
          <a:xfrm>
            <a:off x="1530133" y="2186240"/>
            <a:ext cx="2496835" cy="52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2100"/>
              <a:buFont typeface="Source Sans Pro"/>
              <a:buNone/>
              <a:defRPr sz="2000" b="0" i="0" u="none" strike="noStrike" cap="none">
                <a:solidFill>
                  <a:schemeClr val="dk1"/>
                </a:solidFill>
                <a:latin typeface="Overpass ExtraBold"/>
                <a:ea typeface="Overpass ExtraBold"/>
                <a:cs typeface="Overpass ExtraBold"/>
                <a:sym typeface="Overpass ExtraBold"/>
              </a:defRPr>
            </a:lvl1pPr>
            <a:lvl2pPr marL="914400" marR="0" lvl="1"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9pPr>
          </a:lstStyle>
          <a:p>
            <a:pPr marL="0" indent="0" algn="l" rtl="0"/>
            <a:r>
              <a:rPr lang="fr-ca" sz="1800" b="0" i="0" u="none" baseline="0" dirty="0">
                <a:latin typeface="Selawik Semibold" panose="020B0702040204020203" pitchFamily="34" charset="0"/>
              </a:rPr>
              <a:t>ORGANISMES TENANT COMPTE DES TRAUMATISMES</a:t>
            </a:r>
          </a:p>
        </p:txBody>
      </p:sp>
    </p:spTree>
    <p:extLst>
      <p:ext uri="{BB962C8B-B14F-4D97-AF65-F5344CB8AC3E}">
        <p14:creationId xmlns:p14="http://schemas.microsoft.com/office/powerpoint/2010/main" val="115498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694C6EC-8184-2C64-DC12-2D71F1FEBA98}"/>
              </a:ext>
            </a:extLst>
          </p:cNvPr>
          <p:cNvGraphicFramePr/>
          <p:nvPr>
            <p:extLst>
              <p:ext uri="{D42A27DB-BD31-4B8C-83A1-F6EECF244321}">
                <p14:modId xmlns:p14="http://schemas.microsoft.com/office/powerpoint/2010/main" val="628506020"/>
              </p:ext>
            </p:extLst>
          </p:nvPr>
        </p:nvGraphicFramePr>
        <p:xfrm>
          <a:off x="207015" y="610993"/>
          <a:ext cx="4700545" cy="4441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AFA5716-61E6-D8FA-E1FB-1AE326ED2535}"/>
              </a:ext>
            </a:extLst>
          </p:cNvPr>
          <p:cNvSpPr txBox="1"/>
          <p:nvPr/>
        </p:nvSpPr>
        <p:spPr>
          <a:xfrm>
            <a:off x="207015" y="154224"/>
            <a:ext cx="4088147" cy="461665"/>
          </a:xfrm>
          <a:prstGeom prst="rect">
            <a:avLst/>
          </a:prstGeom>
          <a:noFill/>
        </p:spPr>
        <p:txBody>
          <a:bodyPr wrap="square">
            <a:spAutoFit/>
          </a:bodyPr>
          <a:lstStyle/>
          <a:p>
            <a:pPr algn="l" rtl="0"/>
            <a:r>
              <a:rPr lang="fr-ca" sz="2400" b="0" i="0" u="none" baseline="0" dirty="0">
                <a:solidFill>
                  <a:schemeClr val="tx1"/>
                </a:solidFill>
                <a:latin typeface="Selawik Semibold" panose="020B0702040204020203" pitchFamily="34" charset="0"/>
              </a:rPr>
              <a:t>Équipe</a:t>
            </a:r>
            <a:r>
              <a:rPr lang="fr-ca" sz="2400" b="0" i="0" u="none" baseline="0" dirty="0">
                <a:solidFill>
                  <a:schemeClr val="accent1"/>
                </a:solidFill>
                <a:latin typeface="Selawik Semibold" panose="020B0702040204020203" pitchFamily="34" charset="0"/>
              </a:rPr>
              <a:t> multidisciplinaire</a:t>
            </a:r>
            <a:endParaRPr lang="fr-ca" sz="2400" dirty="0">
              <a:solidFill>
                <a:schemeClr val="accent1"/>
              </a:solidFill>
              <a:latin typeface="Selawik Semibold" panose="020B0702040204020203" pitchFamily="34" charset="0"/>
            </a:endParaRPr>
          </a:p>
        </p:txBody>
      </p:sp>
      <p:grpSp>
        <p:nvGrpSpPr>
          <p:cNvPr id="43" name="Group 42">
            <a:extLst>
              <a:ext uri="{FF2B5EF4-FFF2-40B4-BE49-F238E27FC236}">
                <a16:creationId xmlns:a16="http://schemas.microsoft.com/office/drawing/2014/main" id="{0B4C11DC-6DA9-D796-36E6-6E0644AD9D44}"/>
              </a:ext>
            </a:extLst>
          </p:cNvPr>
          <p:cNvGrpSpPr/>
          <p:nvPr/>
        </p:nvGrpSpPr>
        <p:grpSpPr>
          <a:xfrm>
            <a:off x="5255701" y="830569"/>
            <a:ext cx="3551949" cy="3728538"/>
            <a:chOff x="5224439" y="635185"/>
            <a:chExt cx="3551949" cy="3728538"/>
          </a:xfrm>
        </p:grpSpPr>
        <p:cxnSp>
          <p:nvCxnSpPr>
            <p:cNvPr id="24" name="Straight Connector 23">
              <a:extLst>
                <a:ext uri="{FF2B5EF4-FFF2-40B4-BE49-F238E27FC236}">
                  <a16:creationId xmlns:a16="http://schemas.microsoft.com/office/drawing/2014/main" id="{EC88C330-0B8A-DFBC-33D0-9C6E2EC89C36}"/>
                </a:ext>
              </a:extLst>
            </p:cNvPr>
            <p:cNvCxnSpPr>
              <a:cxnSpLocks/>
            </p:cNvCxnSpPr>
            <p:nvPr/>
          </p:nvCxnSpPr>
          <p:spPr>
            <a:xfrm flipV="1">
              <a:off x="7506221" y="2392924"/>
              <a:ext cx="498110" cy="22233"/>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9C1C92-FF2A-60CC-DC57-E32DFE199881}"/>
                </a:ext>
              </a:extLst>
            </p:cNvPr>
            <p:cNvCxnSpPr>
              <a:cxnSpLocks/>
            </p:cNvCxnSpPr>
            <p:nvPr/>
          </p:nvCxnSpPr>
          <p:spPr>
            <a:xfrm flipH="1" flipV="1">
              <a:off x="6263007" y="1640799"/>
              <a:ext cx="385877" cy="474621"/>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B6CB5F6E-1C13-8AB3-28E1-0A9A5A0B3608}"/>
                </a:ext>
              </a:extLst>
            </p:cNvPr>
            <p:cNvCxnSpPr>
              <a:cxnSpLocks/>
            </p:cNvCxnSpPr>
            <p:nvPr/>
          </p:nvCxnSpPr>
          <p:spPr>
            <a:xfrm flipH="1" flipV="1">
              <a:off x="7289550" y="2821988"/>
              <a:ext cx="484592" cy="320177"/>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F44FAAC-77EC-D213-1728-9939A2608B57}"/>
                </a:ext>
              </a:extLst>
            </p:cNvPr>
            <p:cNvCxnSpPr>
              <a:cxnSpLocks/>
            </p:cNvCxnSpPr>
            <p:nvPr/>
          </p:nvCxnSpPr>
          <p:spPr>
            <a:xfrm>
              <a:off x="7029036" y="3005482"/>
              <a:ext cx="0" cy="500114"/>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92A3EB6B-AA6C-0D2C-0BFE-0C859CC0617C}"/>
                </a:ext>
              </a:extLst>
            </p:cNvPr>
            <p:cNvCxnSpPr>
              <a:cxnSpLocks/>
            </p:cNvCxnSpPr>
            <p:nvPr/>
          </p:nvCxnSpPr>
          <p:spPr>
            <a:xfrm flipH="1">
              <a:off x="6093766" y="2415157"/>
              <a:ext cx="42062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F17098E-2BA5-CEC7-38FC-4392C7B99B78}"/>
                </a:ext>
              </a:extLst>
            </p:cNvPr>
            <p:cNvCxnSpPr>
              <a:cxnSpLocks/>
            </p:cNvCxnSpPr>
            <p:nvPr/>
          </p:nvCxnSpPr>
          <p:spPr>
            <a:xfrm flipV="1">
              <a:off x="6210057" y="2884826"/>
              <a:ext cx="438827" cy="349867"/>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26ED4DFE-D478-D902-677A-5991E61BE5B1}"/>
                </a:ext>
              </a:extLst>
            </p:cNvPr>
            <p:cNvCxnSpPr>
              <a:cxnSpLocks/>
            </p:cNvCxnSpPr>
            <p:nvPr/>
          </p:nvCxnSpPr>
          <p:spPr>
            <a:xfrm flipV="1">
              <a:off x="7289550" y="1671405"/>
              <a:ext cx="484592" cy="466584"/>
            </a:xfrm>
            <a:prstGeom prst="line">
              <a:avLst/>
            </a:prstGeom>
            <a:ln w="28575"/>
          </p:spPr>
          <p:style>
            <a:lnRef idx="1">
              <a:schemeClr val="dk1"/>
            </a:lnRef>
            <a:fillRef idx="0">
              <a:schemeClr val="dk1"/>
            </a:fillRef>
            <a:effectRef idx="0">
              <a:schemeClr val="dk1"/>
            </a:effectRef>
            <a:fontRef idx="minor">
              <a:schemeClr val="tx1"/>
            </a:fontRef>
          </p:style>
        </p:cxnSp>
        <p:sp>
          <p:nvSpPr>
            <p:cNvPr id="16" name="Google Shape;9769;p57">
              <a:extLst>
                <a:ext uri="{FF2B5EF4-FFF2-40B4-BE49-F238E27FC236}">
                  <a16:creationId xmlns:a16="http://schemas.microsoft.com/office/drawing/2014/main" id="{B91E5EA9-2ED0-4DC0-F5C0-A416AEED007D}"/>
                </a:ext>
              </a:extLst>
            </p:cNvPr>
            <p:cNvSpPr/>
            <p:nvPr/>
          </p:nvSpPr>
          <p:spPr>
            <a:xfrm>
              <a:off x="6477978" y="1995974"/>
              <a:ext cx="1028243" cy="1009509"/>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1000" b="0" i="0" u="none" baseline="0" dirty="0">
                  <a:solidFill>
                    <a:schemeClr val="accent1"/>
                  </a:solidFill>
                  <a:latin typeface="Selawik Semibold" panose="020B0702040204020203" pitchFamily="34" charset="0"/>
                </a:rPr>
                <a:t>Centres d’appui aux enfants et à la jeunesse</a:t>
              </a:r>
              <a:endParaRPr sz="1000" dirty="0">
                <a:solidFill>
                  <a:schemeClr val="accent1"/>
                </a:solidFill>
                <a:latin typeface="Selawik Semibold" panose="020B0702040204020203" pitchFamily="34" charset="0"/>
              </a:endParaRPr>
            </a:p>
          </p:txBody>
        </p:sp>
        <p:sp>
          <p:nvSpPr>
            <p:cNvPr id="17" name="Google Shape;9772;p57">
              <a:extLst>
                <a:ext uri="{FF2B5EF4-FFF2-40B4-BE49-F238E27FC236}">
                  <a16:creationId xmlns:a16="http://schemas.microsoft.com/office/drawing/2014/main" id="{772960B0-3D86-BAA7-E3E2-9F62CF3933F5}"/>
                </a:ext>
              </a:extLst>
            </p:cNvPr>
            <p:cNvSpPr/>
            <p:nvPr/>
          </p:nvSpPr>
          <p:spPr>
            <a:xfrm>
              <a:off x="5572515" y="944997"/>
              <a:ext cx="874166" cy="85812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1000" b="0" i="0" u="none" baseline="0" dirty="0">
                  <a:solidFill>
                    <a:schemeClr val="bg2"/>
                  </a:solidFill>
                  <a:latin typeface="Selawik Semibold" panose="020B0702040204020203" pitchFamily="34" charset="0"/>
                </a:rPr>
                <a:t>Services de police</a:t>
              </a:r>
              <a:endParaRPr sz="1000" dirty="0">
                <a:solidFill>
                  <a:schemeClr val="bg2"/>
                </a:solidFill>
                <a:latin typeface="Selawik Semibold" panose="020B0702040204020203" pitchFamily="34" charset="0"/>
              </a:endParaRPr>
            </a:p>
          </p:txBody>
        </p:sp>
        <p:sp>
          <p:nvSpPr>
            <p:cNvPr id="18" name="Google Shape;9776;p57">
              <a:extLst>
                <a:ext uri="{FF2B5EF4-FFF2-40B4-BE49-F238E27FC236}">
                  <a16:creationId xmlns:a16="http://schemas.microsoft.com/office/drawing/2014/main" id="{B8FA4233-DEE6-FEC8-7012-C9B0312FC9BE}"/>
                </a:ext>
              </a:extLst>
            </p:cNvPr>
            <p:cNvSpPr/>
            <p:nvPr/>
          </p:nvSpPr>
          <p:spPr>
            <a:xfrm>
              <a:off x="7902222" y="1963861"/>
              <a:ext cx="874166" cy="85812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bg2"/>
                  </a:solidFill>
                  <a:latin typeface="Selawik Semibold" panose="020B0702040204020203" pitchFamily="34" charset="0"/>
                </a:rPr>
                <a:t>Services de protection de l’enfance</a:t>
              </a:r>
              <a:endParaRPr sz="900" dirty="0">
                <a:solidFill>
                  <a:schemeClr val="bg2"/>
                </a:solidFill>
                <a:latin typeface="Selawik Semibold" panose="020B0702040204020203" pitchFamily="34" charset="0"/>
              </a:endParaRPr>
            </a:p>
          </p:txBody>
        </p:sp>
        <p:sp>
          <p:nvSpPr>
            <p:cNvPr id="19" name="Google Shape;9776;p57">
              <a:extLst>
                <a:ext uri="{FF2B5EF4-FFF2-40B4-BE49-F238E27FC236}">
                  <a16:creationId xmlns:a16="http://schemas.microsoft.com/office/drawing/2014/main" id="{3B1E256B-FE3C-684E-A249-789EE7BBD86C}"/>
                </a:ext>
              </a:extLst>
            </p:cNvPr>
            <p:cNvSpPr/>
            <p:nvPr/>
          </p:nvSpPr>
          <p:spPr>
            <a:xfrm>
              <a:off x="7672072" y="2972902"/>
              <a:ext cx="874166" cy="85812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bg2"/>
                  </a:solidFill>
                  <a:latin typeface="Selawik Semibold" panose="020B0702040204020203" pitchFamily="34" charset="0"/>
                </a:rPr>
                <a:t>Services aux victimes</a:t>
              </a:r>
              <a:endParaRPr sz="900" dirty="0">
                <a:solidFill>
                  <a:schemeClr val="bg2"/>
                </a:solidFill>
                <a:latin typeface="Selawik Semibold" panose="020B0702040204020203" pitchFamily="34" charset="0"/>
              </a:endParaRPr>
            </a:p>
          </p:txBody>
        </p:sp>
        <p:sp>
          <p:nvSpPr>
            <p:cNvPr id="20" name="Google Shape;9772;p57">
              <a:extLst>
                <a:ext uri="{FF2B5EF4-FFF2-40B4-BE49-F238E27FC236}">
                  <a16:creationId xmlns:a16="http://schemas.microsoft.com/office/drawing/2014/main" id="{C66FF3F2-5C19-B67B-4D59-60ED56276019}"/>
                </a:ext>
              </a:extLst>
            </p:cNvPr>
            <p:cNvSpPr/>
            <p:nvPr/>
          </p:nvSpPr>
          <p:spPr>
            <a:xfrm>
              <a:off x="6580786" y="3505596"/>
              <a:ext cx="896499" cy="85812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bg2"/>
                  </a:solidFill>
                  <a:latin typeface="Selawik Semibold" panose="020B0702040204020203" pitchFamily="34" charset="0"/>
                </a:rPr>
                <a:t>Entrevues judiciaires</a:t>
              </a:r>
              <a:endParaRPr sz="900" dirty="0">
                <a:solidFill>
                  <a:schemeClr val="bg2"/>
                </a:solidFill>
                <a:latin typeface="Selawik Semibold" panose="020B0702040204020203" pitchFamily="34" charset="0"/>
              </a:endParaRPr>
            </a:p>
          </p:txBody>
        </p:sp>
        <p:sp>
          <p:nvSpPr>
            <p:cNvPr id="21" name="Google Shape;9776;p57">
              <a:extLst>
                <a:ext uri="{FF2B5EF4-FFF2-40B4-BE49-F238E27FC236}">
                  <a16:creationId xmlns:a16="http://schemas.microsoft.com/office/drawing/2014/main" id="{448CFC2C-E30A-AB04-9AF3-8E94CBE61AA7}"/>
                </a:ext>
              </a:extLst>
            </p:cNvPr>
            <p:cNvSpPr/>
            <p:nvPr/>
          </p:nvSpPr>
          <p:spPr>
            <a:xfrm>
              <a:off x="5224439" y="1973393"/>
              <a:ext cx="874166" cy="85812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bg2"/>
                  </a:solidFill>
                  <a:latin typeface="Selawik Semibold" panose="020B0702040204020203" pitchFamily="34" charset="0"/>
                </a:rPr>
                <a:t>Service des poursuites de la Couronne</a:t>
              </a:r>
              <a:endParaRPr sz="900" dirty="0">
                <a:solidFill>
                  <a:schemeClr val="bg2"/>
                </a:solidFill>
                <a:latin typeface="Selawik Semibold" panose="020B0702040204020203" pitchFamily="34" charset="0"/>
              </a:endParaRPr>
            </a:p>
          </p:txBody>
        </p:sp>
        <p:sp>
          <p:nvSpPr>
            <p:cNvPr id="22" name="Google Shape;9776;p57">
              <a:extLst>
                <a:ext uri="{FF2B5EF4-FFF2-40B4-BE49-F238E27FC236}">
                  <a16:creationId xmlns:a16="http://schemas.microsoft.com/office/drawing/2014/main" id="{C43F53C4-EA72-5CB8-86A2-A4AAC06C1659}"/>
                </a:ext>
              </a:extLst>
            </p:cNvPr>
            <p:cNvSpPr/>
            <p:nvPr/>
          </p:nvSpPr>
          <p:spPr>
            <a:xfrm>
              <a:off x="5467892" y="3076532"/>
              <a:ext cx="874166" cy="85812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800" b="0" i="0" u="none" baseline="0" dirty="0">
                  <a:solidFill>
                    <a:schemeClr val="bg2"/>
                  </a:solidFill>
                  <a:latin typeface="Selawik Semibold" panose="020B0702040204020203" pitchFamily="34" charset="0"/>
                </a:rPr>
                <a:t>Aide aux victimes et défense des intérêts des enfants et des familles</a:t>
              </a:r>
              <a:endParaRPr sz="800" dirty="0">
                <a:solidFill>
                  <a:schemeClr val="bg2"/>
                </a:solidFill>
                <a:latin typeface="Selawik Semibold" panose="020B0702040204020203" pitchFamily="34" charset="0"/>
              </a:endParaRPr>
            </a:p>
          </p:txBody>
        </p:sp>
        <p:sp>
          <p:nvSpPr>
            <p:cNvPr id="23" name="Google Shape;9776;p57">
              <a:extLst>
                <a:ext uri="{FF2B5EF4-FFF2-40B4-BE49-F238E27FC236}">
                  <a16:creationId xmlns:a16="http://schemas.microsoft.com/office/drawing/2014/main" id="{1A58E07B-9148-BC54-557F-4F34F63535FA}"/>
                </a:ext>
              </a:extLst>
            </p:cNvPr>
            <p:cNvSpPr/>
            <p:nvPr/>
          </p:nvSpPr>
          <p:spPr>
            <a:xfrm>
              <a:off x="7567248" y="947268"/>
              <a:ext cx="874166" cy="85812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bg2"/>
                  </a:solidFill>
                  <a:latin typeface="Selawik Semibold" panose="020B0702040204020203" pitchFamily="34" charset="0"/>
                </a:rPr>
                <a:t>Services de santé mentale</a:t>
              </a:r>
              <a:endParaRPr sz="900" dirty="0">
                <a:solidFill>
                  <a:schemeClr val="bg2"/>
                </a:solidFill>
                <a:latin typeface="Selawik Semibold" panose="020B0702040204020203" pitchFamily="34" charset="0"/>
              </a:endParaRPr>
            </a:p>
          </p:txBody>
        </p:sp>
        <p:sp>
          <p:nvSpPr>
            <p:cNvPr id="33" name="Google Shape;9776;p57">
              <a:extLst>
                <a:ext uri="{FF2B5EF4-FFF2-40B4-BE49-F238E27FC236}">
                  <a16:creationId xmlns:a16="http://schemas.microsoft.com/office/drawing/2014/main" id="{008B7A35-7CDA-0F00-A975-EC9A83369143}"/>
                </a:ext>
              </a:extLst>
            </p:cNvPr>
            <p:cNvSpPr/>
            <p:nvPr/>
          </p:nvSpPr>
          <p:spPr>
            <a:xfrm>
              <a:off x="6559882" y="635185"/>
              <a:ext cx="874166" cy="85812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bg2"/>
                  </a:solidFill>
                  <a:latin typeface="Selawik Semibold" panose="020B0702040204020203" pitchFamily="34" charset="0"/>
                </a:rPr>
                <a:t>Personnel des CAE et CAEJ</a:t>
              </a:r>
              <a:endParaRPr sz="900" dirty="0">
                <a:solidFill>
                  <a:schemeClr val="bg2"/>
                </a:solidFill>
                <a:latin typeface="Selawik Semibold" panose="020B0702040204020203" pitchFamily="34" charset="0"/>
              </a:endParaRPr>
            </a:p>
          </p:txBody>
        </p:sp>
        <p:cxnSp>
          <p:nvCxnSpPr>
            <p:cNvPr id="39" name="Straight Connector 38">
              <a:extLst>
                <a:ext uri="{FF2B5EF4-FFF2-40B4-BE49-F238E27FC236}">
                  <a16:creationId xmlns:a16="http://schemas.microsoft.com/office/drawing/2014/main" id="{5003A510-6F9D-DAB3-79D6-17FB543F95A2}"/>
                </a:ext>
              </a:extLst>
            </p:cNvPr>
            <p:cNvCxnSpPr>
              <a:cxnSpLocks/>
            </p:cNvCxnSpPr>
            <p:nvPr/>
          </p:nvCxnSpPr>
          <p:spPr>
            <a:xfrm flipH="1" flipV="1">
              <a:off x="6992099" y="1493312"/>
              <a:ext cx="2565" cy="500113"/>
            </a:xfrm>
            <a:prstGeom prst="line">
              <a:avLst/>
            </a:prstGeom>
            <a:ln w="28575"/>
          </p:spPr>
          <p:style>
            <a:lnRef idx="1">
              <a:schemeClr val="accent3"/>
            </a:lnRef>
            <a:fillRef idx="0">
              <a:schemeClr val="accent3"/>
            </a:fillRef>
            <a:effectRef idx="0">
              <a:schemeClr val="accent3"/>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40"/>
          <p:cNvSpPr txBox="1">
            <a:spLocks noGrp="1"/>
          </p:cNvSpPr>
          <p:nvPr>
            <p:ph type="title"/>
          </p:nvPr>
        </p:nvSpPr>
        <p:spPr>
          <a:xfrm>
            <a:off x="461516" y="219316"/>
            <a:ext cx="748614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200" b="0" i="0" u="none" baseline="0" dirty="0">
                <a:latin typeface="Selawik Semibold" panose="020B0702040204020203" pitchFamily="34" charset="0"/>
              </a:rPr>
              <a:t>Mise en place d’organismes</a:t>
            </a:r>
            <a:r>
              <a:rPr lang="fr-ca" sz="2200" b="0" i="0" u="none" baseline="0" dirty="0">
                <a:solidFill>
                  <a:schemeClr val="accent1"/>
                </a:solidFill>
                <a:latin typeface="Selawik Semibold" panose="020B0702040204020203" pitchFamily="34" charset="0"/>
              </a:rPr>
              <a:t> tenant compte des traumatismes</a:t>
            </a:r>
            <a:endParaRPr sz="2200" dirty="0">
              <a:solidFill>
                <a:schemeClr val="accent1"/>
              </a:solidFill>
              <a:latin typeface="Selawik Semibold" panose="020B0702040204020203" pitchFamily="34" charset="0"/>
              <a:ea typeface="Overpass SemiBold"/>
              <a:cs typeface="Overpass SemiBold"/>
              <a:sym typeface="Overpass SemiBold"/>
            </a:endParaRPr>
          </a:p>
        </p:txBody>
      </p:sp>
      <p:sp>
        <p:nvSpPr>
          <p:cNvPr id="3" name="Freeform 16">
            <a:extLst>
              <a:ext uri="{FF2B5EF4-FFF2-40B4-BE49-F238E27FC236}">
                <a16:creationId xmlns:a16="http://schemas.microsoft.com/office/drawing/2014/main" id="{81099B98-42DF-F3E0-5DEE-078960FF21DB}"/>
              </a:ext>
            </a:extLst>
          </p:cNvPr>
          <p:cNvSpPr>
            <a:spLocks/>
          </p:cNvSpPr>
          <p:nvPr/>
        </p:nvSpPr>
        <p:spPr bwMode="auto">
          <a:xfrm>
            <a:off x="1114777" y="1014720"/>
            <a:ext cx="4421228" cy="3634909"/>
          </a:xfrm>
          <a:custGeom>
            <a:avLst/>
            <a:gdLst>
              <a:gd name="T0" fmla="*/ 2139 w 4262"/>
              <a:gd name="T1" fmla="*/ 0 h 3504"/>
              <a:gd name="T2" fmla="*/ 4262 w 4262"/>
              <a:gd name="T3" fmla="*/ 3078 h 3504"/>
              <a:gd name="T4" fmla="*/ 2139 w 4262"/>
              <a:gd name="T5" fmla="*/ 3504 h 3504"/>
              <a:gd name="T6" fmla="*/ 0 w 4262"/>
              <a:gd name="T7" fmla="*/ 3074 h 3504"/>
              <a:gd name="T8" fmla="*/ 2139 w 4262"/>
              <a:gd name="T9" fmla="*/ 0 h 3504"/>
            </a:gdLst>
            <a:ahLst/>
            <a:cxnLst>
              <a:cxn ang="0">
                <a:pos x="T0" y="T1"/>
              </a:cxn>
              <a:cxn ang="0">
                <a:pos x="T2" y="T3"/>
              </a:cxn>
              <a:cxn ang="0">
                <a:pos x="T4" y="T5"/>
              </a:cxn>
              <a:cxn ang="0">
                <a:pos x="T6" y="T7"/>
              </a:cxn>
              <a:cxn ang="0">
                <a:pos x="T8" y="T9"/>
              </a:cxn>
            </a:cxnLst>
            <a:rect l="0" t="0" r="r" b="b"/>
            <a:pathLst>
              <a:path w="4262" h="3504">
                <a:moveTo>
                  <a:pt x="2139" y="0"/>
                </a:moveTo>
                <a:lnTo>
                  <a:pt x="4262" y="3078"/>
                </a:lnTo>
                <a:lnTo>
                  <a:pt x="2139" y="3504"/>
                </a:lnTo>
                <a:lnTo>
                  <a:pt x="0" y="3074"/>
                </a:lnTo>
                <a:lnTo>
                  <a:pt x="2139" y="0"/>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fr-ca" sz="1050" dirty="0">
              <a:latin typeface="Selawik" panose="020B0502040204020203" pitchFamily="34" charset="0"/>
            </a:endParaRPr>
          </a:p>
        </p:txBody>
      </p:sp>
      <p:grpSp>
        <p:nvGrpSpPr>
          <p:cNvPr id="4" name="Group 3">
            <a:extLst>
              <a:ext uri="{FF2B5EF4-FFF2-40B4-BE49-F238E27FC236}">
                <a16:creationId xmlns:a16="http://schemas.microsoft.com/office/drawing/2014/main" id="{F11E9C09-30C8-4FD7-2896-117B3D949A28}"/>
              </a:ext>
            </a:extLst>
          </p:cNvPr>
          <p:cNvGrpSpPr/>
          <p:nvPr/>
        </p:nvGrpSpPr>
        <p:grpSpPr>
          <a:xfrm>
            <a:off x="1360814" y="1263962"/>
            <a:ext cx="3986033" cy="3241464"/>
            <a:chOff x="3138488" y="1628775"/>
            <a:chExt cx="5626100" cy="4575176"/>
          </a:xfrm>
        </p:grpSpPr>
        <p:sp>
          <p:nvSpPr>
            <p:cNvPr id="5" name="Freeform 5">
              <a:extLst>
                <a:ext uri="{FF2B5EF4-FFF2-40B4-BE49-F238E27FC236}">
                  <a16:creationId xmlns:a16="http://schemas.microsoft.com/office/drawing/2014/main" id="{6EA352E9-6047-9699-F849-10991E5D7CF4}"/>
                </a:ext>
              </a:extLst>
            </p:cNvPr>
            <p:cNvSpPr>
              <a:spLocks/>
            </p:cNvSpPr>
            <p:nvPr/>
          </p:nvSpPr>
          <p:spPr bwMode="auto">
            <a:xfrm>
              <a:off x="4389438" y="3440113"/>
              <a:ext cx="3108325" cy="874713"/>
            </a:xfrm>
            <a:custGeom>
              <a:avLst/>
              <a:gdLst>
                <a:gd name="T0" fmla="*/ 0 w 1958"/>
                <a:gd name="T1" fmla="*/ 261 h 551"/>
                <a:gd name="T2" fmla="*/ 984 w 1958"/>
                <a:gd name="T3" fmla="*/ 0 h 551"/>
                <a:gd name="T4" fmla="*/ 1958 w 1958"/>
                <a:gd name="T5" fmla="*/ 268 h 551"/>
                <a:gd name="T6" fmla="*/ 979 w 1958"/>
                <a:gd name="T7" fmla="*/ 551 h 551"/>
                <a:gd name="T8" fmla="*/ 0 w 1958"/>
                <a:gd name="T9" fmla="*/ 261 h 551"/>
              </a:gdLst>
              <a:ahLst/>
              <a:cxnLst>
                <a:cxn ang="0">
                  <a:pos x="T0" y="T1"/>
                </a:cxn>
                <a:cxn ang="0">
                  <a:pos x="T2" y="T3"/>
                </a:cxn>
                <a:cxn ang="0">
                  <a:pos x="T4" y="T5"/>
                </a:cxn>
                <a:cxn ang="0">
                  <a:pos x="T6" y="T7"/>
                </a:cxn>
                <a:cxn ang="0">
                  <a:pos x="T8" y="T9"/>
                </a:cxn>
              </a:cxnLst>
              <a:rect l="0" t="0" r="r" b="b"/>
              <a:pathLst>
                <a:path w="1958" h="551">
                  <a:moveTo>
                    <a:pt x="0" y="261"/>
                  </a:moveTo>
                  <a:lnTo>
                    <a:pt x="984" y="0"/>
                  </a:lnTo>
                  <a:lnTo>
                    <a:pt x="1958" y="268"/>
                  </a:lnTo>
                  <a:lnTo>
                    <a:pt x="979" y="551"/>
                  </a:lnTo>
                  <a:lnTo>
                    <a:pt x="0" y="261"/>
                  </a:lnTo>
                  <a:close/>
                </a:path>
              </a:pathLst>
            </a:custGeom>
            <a:solidFill>
              <a:schemeClr val="bg1">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ca" sz="1050" dirty="0">
                <a:latin typeface="Selawik" panose="020B0502040204020203" pitchFamily="34" charset="0"/>
              </a:endParaRPr>
            </a:p>
          </p:txBody>
        </p:sp>
        <p:sp>
          <p:nvSpPr>
            <p:cNvPr id="6" name="Freeform 6">
              <a:extLst>
                <a:ext uri="{FF2B5EF4-FFF2-40B4-BE49-F238E27FC236}">
                  <a16:creationId xmlns:a16="http://schemas.microsoft.com/office/drawing/2014/main" id="{92CD6214-89E4-3DF5-1E62-FF0BEAE82FFE}"/>
                </a:ext>
              </a:extLst>
            </p:cNvPr>
            <p:cNvSpPr>
              <a:spLocks/>
            </p:cNvSpPr>
            <p:nvPr/>
          </p:nvSpPr>
          <p:spPr bwMode="auto">
            <a:xfrm>
              <a:off x="3736976" y="4216400"/>
              <a:ext cx="4397375" cy="1230313"/>
            </a:xfrm>
            <a:custGeom>
              <a:avLst/>
              <a:gdLst>
                <a:gd name="T0" fmla="*/ 0 w 2770"/>
                <a:gd name="T1" fmla="*/ 359 h 775"/>
                <a:gd name="T2" fmla="*/ 1392 w 2770"/>
                <a:gd name="T3" fmla="*/ 0 h 775"/>
                <a:gd name="T4" fmla="*/ 2770 w 2770"/>
                <a:gd name="T5" fmla="*/ 359 h 775"/>
                <a:gd name="T6" fmla="*/ 1385 w 2770"/>
                <a:gd name="T7" fmla="*/ 775 h 775"/>
                <a:gd name="T8" fmla="*/ 0 w 2770"/>
                <a:gd name="T9" fmla="*/ 359 h 775"/>
              </a:gdLst>
              <a:ahLst/>
              <a:cxnLst>
                <a:cxn ang="0">
                  <a:pos x="T0" y="T1"/>
                </a:cxn>
                <a:cxn ang="0">
                  <a:pos x="T2" y="T3"/>
                </a:cxn>
                <a:cxn ang="0">
                  <a:pos x="T4" y="T5"/>
                </a:cxn>
                <a:cxn ang="0">
                  <a:pos x="T6" y="T7"/>
                </a:cxn>
                <a:cxn ang="0">
                  <a:pos x="T8" y="T9"/>
                </a:cxn>
              </a:cxnLst>
              <a:rect l="0" t="0" r="r" b="b"/>
              <a:pathLst>
                <a:path w="2770" h="775">
                  <a:moveTo>
                    <a:pt x="0" y="359"/>
                  </a:moveTo>
                  <a:lnTo>
                    <a:pt x="1392" y="0"/>
                  </a:lnTo>
                  <a:lnTo>
                    <a:pt x="2770" y="359"/>
                  </a:lnTo>
                  <a:lnTo>
                    <a:pt x="1385" y="775"/>
                  </a:lnTo>
                  <a:lnTo>
                    <a:pt x="0" y="359"/>
                  </a:lnTo>
                  <a:close/>
                </a:path>
              </a:pathLst>
            </a:custGeom>
            <a:solidFill>
              <a:schemeClr val="bg1">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ca" sz="1050" dirty="0">
                <a:latin typeface="Selawik" panose="020B0502040204020203" pitchFamily="34" charset="0"/>
              </a:endParaRPr>
            </a:p>
          </p:txBody>
        </p:sp>
        <p:sp>
          <p:nvSpPr>
            <p:cNvPr id="7" name="Freeform 7">
              <a:extLst>
                <a:ext uri="{FF2B5EF4-FFF2-40B4-BE49-F238E27FC236}">
                  <a16:creationId xmlns:a16="http://schemas.microsoft.com/office/drawing/2014/main" id="{D44329C7-6B03-867D-96AA-4C0824F457AF}"/>
                </a:ext>
              </a:extLst>
            </p:cNvPr>
            <p:cNvSpPr>
              <a:spLocks/>
            </p:cNvSpPr>
            <p:nvPr/>
          </p:nvSpPr>
          <p:spPr bwMode="auto">
            <a:xfrm>
              <a:off x="4624388" y="1628775"/>
              <a:ext cx="2620963" cy="2149475"/>
            </a:xfrm>
            <a:custGeom>
              <a:avLst/>
              <a:gdLst>
                <a:gd name="T0" fmla="*/ 826 w 1651"/>
                <a:gd name="T1" fmla="*/ 0 h 1354"/>
                <a:gd name="T2" fmla="*/ 0 w 1651"/>
                <a:gd name="T3" fmla="*/ 1186 h 1354"/>
                <a:gd name="T4" fmla="*/ 826 w 1651"/>
                <a:gd name="T5" fmla="*/ 1354 h 1354"/>
                <a:gd name="T6" fmla="*/ 1651 w 1651"/>
                <a:gd name="T7" fmla="*/ 1183 h 1354"/>
                <a:gd name="T8" fmla="*/ 826 w 1651"/>
                <a:gd name="T9" fmla="*/ 0 h 1354"/>
              </a:gdLst>
              <a:ahLst/>
              <a:cxnLst>
                <a:cxn ang="0">
                  <a:pos x="T0" y="T1"/>
                </a:cxn>
                <a:cxn ang="0">
                  <a:pos x="T2" y="T3"/>
                </a:cxn>
                <a:cxn ang="0">
                  <a:pos x="T4" y="T5"/>
                </a:cxn>
                <a:cxn ang="0">
                  <a:pos x="T6" y="T7"/>
                </a:cxn>
                <a:cxn ang="0">
                  <a:pos x="T8" y="T9"/>
                </a:cxn>
              </a:cxnLst>
              <a:rect l="0" t="0" r="r" b="b"/>
              <a:pathLst>
                <a:path w="1651" h="1354">
                  <a:moveTo>
                    <a:pt x="826" y="0"/>
                  </a:moveTo>
                  <a:lnTo>
                    <a:pt x="0" y="1186"/>
                  </a:lnTo>
                  <a:lnTo>
                    <a:pt x="826" y="1354"/>
                  </a:lnTo>
                  <a:lnTo>
                    <a:pt x="1651" y="1183"/>
                  </a:lnTo>
                  <a:lnTo>
                    <a:pt x="826" y="0"/>
                  </a:lnTo>
                  <a:close/>
                </a:path>
              </a:pathLst>
            </a:custGeom>
            <a:solidFill>
              <a:schemeClr val="accent4">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ca" sz="1050" dirty="0">
                <a:latin typeface="Selawik" panose="020B0502040204020203" pitchFamily="34" charset="0"/>
              </a:endParaRPr>
            </a:p>
          </p:txBody>
        </p:sp>
        <p:sp>
          <p:nvSpPr>
            <p:cNvPr id="8" name="Freeform 8">
              <a:extLst>
                <a:ext uri="{FF2B5EF4-FFF2-40B4-BE49-F238E27FC236}">
                  <a16:creationId xmlns:a16="http://schemas.microsoft.com/office/drawing/2014/main" id="{80776D33-9EEE-386F-FF64-251DB0B55A42}"/>
                </a:ext>
              </a:extLst>
            </p:cNvPr>
            <p:cNvSpPr>
              <a:spLocks/>
            </p:cNvSpPr>
            <p:nvPr/>
          </p:nvSpPr>
          <p:spPr bwMode="auto">
            <a:xfrm>
              <a:off x="3971926" y="3854450"/>
              <a:ext cx="3929063" cy="1006475"/>
            </a:xfrm>
            <a:custGeom>
              <a:avLst/>
              <a:gdLst>
                <a:gd name="T0" fmla="*/ 263 w 2475"/>
                <a:gd name="T1" fmla="*/ 0 h 634"/>
                <a:gd name="T2" fmla="*/ 0 w 2475"/>
                <a:gd name="T3" fmla="*/ 373 h 634"/>
                <a:gd name="T4" fmla="*/ 1230 w 2475"/>
                <a:gd name="T5" fmla="*/ 634 h 634"/>
                <a:gd name="T6" fmla="*/ 2475 w 2475"/>
                <a:gd name="T7" fmla="*/ 375 h 634"/>
                <a:gd name="T8" fmla="*/ 2221 w 2475"/>
                <a:gd name="T9" fmla="*/ 7 h 634"/>
                <a:gd name="T10" fmla="*/ 1240 w 2475"/>
                <a:gd name="T11" fmla="*/ 192 h 634"/>
                <a:gd name="T12" fmla="*/ 263 w 2475"/>
                <a:gd name="T13" fmla="*/ 0 h 634"/>
              </a:gdLst>
              <a:ahLst/>
              <a:cxnLst>
                <a:cxn ang="0">
                  <a:pos x="T0" y="T1"/>
                </a:cxn>
                <a:cxn ang="0">
                  <a:pos x="T2" y="T3"/>
                </a:cxn>
                <a:cxn ang="0">
                  <a:pos x="T4" y="T5"/>
                </a:cxn>
                <a:cxn ang="0">
                  <a:pos x="T6" y="T7"/>
                </a:cxn>
                <a:cxn ang="0">
                  <a:pos x="T8" y="T9"/>
                </a:cxn>
                <a:cxn ang="0">
                  <a:pos x="T10" y="T11"/>
                </a:cxn>
                <a:cxn ang="0">
                  <a:pos x="T12" y="T13"/>
                </a:cxn>
              </a:cxnLst>
              <a:rect l="0" t="0" r="r" b="b"/>
              <a:pathLst>
                <a:path w="2475" h="634">
                  <a:moveTo>
                    <a:pt x="263" y="0"/>
                  </a:moveTo>
                  <a:lnTo>
                    <a:pt x="0" y="373"/>
                  </a:lnTo>
                  <a:lnTo>
                    <a:pt x="1230" y="634"/>
                  </a:lnTo>
                  <a:lnTo>
                    <a:pt x="2475" y="375"/>
                  </a:lnTo>
                  <a:lnTo>
                    <a:pt x="2221" y="7"/>
                  </a:lnTo>
                  <a:lnTo>
                    <a:pt x="1240" y="192"/>
                  </a:lnTo>
                  <a:lnTo>
                    <a:pt x="263" y="0"/>
                  </a:lnTo>
                  <a:close/>
                </a:path>
              </a:pathLst>
            </a:custGeom>
            <a:solidFill>
              <a:schemeClr val="accent2">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ca" sz="1050" dirty="0">
                <a:latin typeface="Selawik" panose="020B0502040204020203" pitchFamily="34" charset="0"/>
              </a:endParaRPr>
            </a:p>
          </p:txBody>
        </p:sp>
        <p:sp>
          <p:nvSpPr>
            <p:cNvPr id="9" name="Freeform 9">
              <a:extLst>
                <a:ext uri="{FF2B5EF4-FFF2-40B4-BE49-F238E27FC236}">
                  <a16:creationId xmlns:a16="http://schemas.microsoft.com/office/drawing/2014/main" id="{4385B881-CA4A-6162-A6E3-ECFD05C4E01D}"/>
                </a:ext>
              </a:extLst>
            </p:cNvPr>
            <p:cNvSpPr>
              <a:spLocks/>
            </p:cNvSpPr>
            <p:nvPr/>
          </p:nvSpPr>
          <p:spPr bwMode="auto">
            <a:xfrm>
              <a:off x="3138488" y="4786313"/>
              <a:ext cx="5626100" cy="1417638"/>
            </a:xfrm>
            <a:custGeom>
              <a:avLst/>
              <a:gdLst>
                <a:gd name="T0" fmla="*/ 377 w 3544"/>
                <a:gd name="T1" fmla="*/ 0 h 893"/>
                <a:gd name="T2" fmla="*/ 1762 w 3544"/>
                <a:gd name="T3" fmla="*/ 280 h 893"/>
                <a:gd name="T4" fmla="*/ 3147 w 3544"/>
                <a:gd name="T5" fmla="*/ 0 h 893"/>
                <a:gd name="T6" fmla="*/ 3544 w 3544"/>
                <a:gd name="T7" fmla="*/ 570 h 893"/>
                <a:gd name="T8" fmla="*/ 1755 w 3544"/>
                <a:gd name="T9" fmla="*/ 893 h 893"/>
                <a:gd name="T10" fmla="*/ 0 w 3544"/>
                <a:gd name="T11" fmla="*/ 542 h 893"/>
                <a:gd name="T12" fmla="*/ 377 w 3544"/>
                <a:gd name="T13" fmla="*/ 0 h 893"/>
              </a:gdLst>
              <a:ahLst/>
              <a:cxnLst>
                <a:cxn ang="0">
                  <a:pos x="T0" y="T1"/>
                </a:cxn>
                <a:cxn ang="0">
                  <a:pos x="T2" y="T3"/>
                </a:cxn>
                <a:cxn ang="0">
                  <a:pos x="T4" y="T5"/>
                </a:cxn>
                <a:cxn ang="0">
                  <a:pos x="T6" y="T7"/>
                </a:cxn>
                <a:cxn ang="0">
                  <a:pos x="T8" y="T9"/>
                </a:cxn>
                <a:cxn ang="0">
                  <a:pos x="T10" y="T11"/>
                </a:cxn>
                <a:cxn ang="0">
                  <a:pos x="T12" y="T13"/>
                </a:cxn>
              </a:cxnLst>
              <a:rect l="0" t="0" r="r" b="b"/>
              <a:pathLst>
                <a:path w="3544" h="893">
                  <a:moveTo>
                    <a:pt x="377" y="0"/>
                  </a:moveTo>
                  <a:lnTo>
                    <a:pt x="1762" y="280"/>
                  </a:lnTo>
                  <a:lnTo>
                    <a:pt x="3147" y="0"/>
                  </a:lnTo>
                  <a:lnTo>
                    <a:pt x="3544" y="570"/>
                  </a:lnTo>
                  <a:lnTo>
                    <a:pt x="1755" y="893"/>
                  </a:lnTo>
                  <a:lnTo>
                    <a:pt x="0" y="542"/>
                  </a:lnTo>
                  <a:lnTo>
                    <a:pt x="377" y="0"/>
                  </a:lnTo>
                  <a:close/>
                </a:path>
              </a:pathLst>
            </a:custGeom>
            <a:solidFill>
              <a:schemeClr val="accent3">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ca" sz="1050" dirty="0">
                <a:latin typeface="Selawik" panose="020B0502040204020203" pitchFamily="34" charset="0"/>
              </a:endParaRPr>
            </a:p>
          </p:txBody>
        </p:sp>
        <p:sp>
          <p:nvSpPr>
            <p:cNvPr id="10" name="Freeform 10">
              <a:extLst>
                <a:ext uri="{FF2B5EF4-FFF2-40B4-BE49-F238E27FC236}">
                  <a16:creationId xmlns:a16="http://schemas.microsoft.com/office/drawing/2014/main" id="{F88B2716-345B-0193-32A0-774C14DE902B}"/>
                </a:ext>
              </a:extLst>
            </p:cNvPr>
            <p:cNvSpPr>
              <a:spLocks/>
            </p:cNvSpPr>
            <p:nvPr/>
          </p:nvSpPr>
          <p:spPr bwMode="auto">
            <a:xfrm>
              <a:off x="4624388" y="1631950"/>
              <a:ext cx="1311275" cy="2146300"/>
            </a:xfrm>
            <a:custGeom>
              <a:avLst/>
              <a:gdLst>
                <a:gd name="T0" fmla="*/ 0 w 826"/>
                <a:gd name="T1" fmla="*/ 1184 h 1352"/>
                <a:gd name="T2" fmla="*/ 826 w 826"/>
                <a:gd name="T3" fmla="*/ 1352 h 1352"/>
                <a:gd name="T4" fmla="*/ 826 w 826"/>
                <a:gd name="T5" fmla="*/ 0 h 1352"/>
                <a:gd name="T6" fmla="*/ 0 w 826"/>
                <a:gd name="T7" fmla="*/ 1184 h 1352"/>
              </a:gdLst>
              <a:ahLst/>
              <a:cxnLst>
                <a:cxn ang="0">
                  <a:pos x="T0" y="T1"/>
                </a:cxn>
                <a:cxn ang="0">
                  <a:pos x="T2" y="T3"/>
                </a:cxn>
                <a:cxn ang="0">
                  <a:pos x="T4" y="T5"/>
                </a:cxn>
                <a:cxn ang="0">
                  <a:pos x="T6" y="T7"/>
                </a:cxn>
              </a:cxnLst>
              <a:rect l="0" t="0" r="r" b="b"/>
              <a:pathLst>
                <a:path w="826" h="1352">
                  <a:moveTo>
                    <a:pt x="0" y="1184"/>
                  </a:moveTo>
                  <a:lnTo>
                    <a:pt x="826" y="1352"/>
                  </a:lnTo>
                  <a:lnTo>
                    <a:pt x="826" y="0"/>
                  </a:lnTo>
                  <a:lnTo>
                    <a:pt x="0" y="1184"/>
                  </a:ln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endParaRPr lang="fr-ca" sz="1050" dirty="0">
                <a:latin typeface="Selawik" panose="020B0502040204020203" pitchFamily="34" charset="0"/>
              </a:endParaRPr>
            </a:p>
          </p:txBody>
        </p:sp>
        <p:sp>
          <p:nvSpPr>
            <p:cNvPr id="11" name="Freeform 11">
              <a:extLst>
                <a:ext uri="{FF2B5EF4-FFF2-40B4-BE49-F238E27FC236}">
                  <a16:creationId xmlns:a16="http://schemas.microsoft.com/office/drawing/2014/main" id="{F0C74034-E44E-39B8-7FD3-0E5EAC75EC51}"/>
                </a:ext>
              </a:extLst>
            </p:cNvPr>
            <p:cNvSpPr>
              <a:spLocks/>
            </p:cNvSpPr>
            <p:nvPr/>
          </p:nvSpPr>
          <p:spPr bwMode="auto">
            <a:xfrm>
              <a:off x="3971926" y="3854450"/>
              <a:ext cx="1963738" cy="1006475"/>
            </a:xfrm>
            <a:custGeom>
              <a:avLst/>
              <a:gdLst>
                <a:gd name="T0" fmla="*/ 263 w 1237"/>
                <a:gd name="T1" fmla="*/ 0 h 634"/>
                <a:gd name="T2" fmla="*/ 0 w 1237"/>
                <a:gd name="T3" fmla="*/ 373 h 634"/>
                <a:gd name="T4" fmla="*/ 1230 w 1237"/>
                <a:gd name="T5" fmla="*/ 634 h 634"/>
                <a:gd name="T6" fmla="*/ 1237 w 1237"/>
                <a:gd name="T7" fmla="*/ 632 h 634"/>
                <a:gd name="T8" fmla="*/ 1237 w 1237"/>
                <a:gd name="T9" fmla="*/ 192 h 634"/>
                <a:gd name="T10" fmla="*/ 263 w 1237"/>
                <a:gd name="T11" fmla="*/ 0 h 634"/>
              </a:gdLst>
              <a:ahLst/>
              <a:cxnLst>
                <a:cxn ang="0">
                  <a:pos x="T0" y="T1"/>
                </a:cxn>
                <a:cxn ang="0">
                  <a:pos x="T2" y="T3"/>
                </a:cxn>
                <a:cxn ang="0">
                  <a:pos x="T4" y="T5"/>
                </a:cxn>
                <a:cxn ang="0">
                  <a:pos x="T6" y="T7"/>
                </a:cxn>
                <a:cxn ang="0">
                  <a:pos x="T8" y="T9"/>
                </a:cxn>
                <a:cxn ang="0">
                  <a:pos x="T10" y="T11"/>
                </a:cxn>
              </a:cxnLst>
              <a:rect l="0" t="0" r="r" b="b"/>
              <a:pathLst>
                <a:path w="1237" h="634">
                  <a:moveTo>
                    <a:pt x="263" y="0"/>
                  </a:moveTo>
                  <a:lnTo>
                    <a:pt x="0" y="373"/>
                  </a:lnTo>
                  <a:lnTo>
                    <a:pt x="1230" y="634"/>
                  </a:lnTo>
                  <a:lnTo>
                    <a:pt x="1237" y="632"/>
                  </a:lnTo>
                  <a:lnTo>
                    <a:pt x="1237" y="192"/>
                  </a:lnTo>
                  <a:lnTo>
                    <a:pt x="263" y="0"/>
                  </a:ln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endParaRPr lang="fr-ca" sz="1050" dirty="0">
                <a:latin typeface="Selawik" panose="020B0502040204020203" pitchFamily="34" charset="0"/>
              </a:endParaRPr>
            </a:p>
          </p:txBody>
        </p:sp>
        <p:sp>
          <p:nvSpPr>
            <p:cNvPr id="12" name="Freeform 12">
              <a:extLst>
                <a:ext uri="{FF2B5EF4-FFF2-40B4-BE49-F238E27FC236}">
                  <a16:creationId xmlns:a16="http://schemas.microsoft.com/office/drawing/2014/main" id="{88A90F49-102E-EE92-F944-E7C6DB79BAE9}"/>
                </a:ext>
              </a:extLst>
            </p:cNvPr>
            <p:cNvSpPr>
              <a:spLocks/>
            </p:cNvSpPr>
            <p:nvPr/>
          </p:nvSpPr>
          <p:spPr bwMode="auto">
            <a:xfrm>
              <a:off x="3138488" y="4786313"/>
              <a:ext cx="2797175" cy="1417638"/>
            </a:xfrm>
            <a:custGeom>
              <a:avLst/>
              <a:gdLst>
                <a:gd name="T0" fmla="*/ 377 w 1762"/>
                <a:gd name="T1" fmla="*/ 0 h 893"/>
                <a:gd name="T2" fmla="*/ 0 w 1762"/>
                <a:gd name="T3" fmla="*/ 542 h 893"/>
                <a:gd name="T4" fmla="*/ 1755 w 1762"/>
                <a:gd name="T5" fmla="*/ 893 h 893"/>
                <a:gd name="T6" fmla="*/ 1762 w 1762"/>
                <a:gd name="T7" fmla="*/ 891 h 893"/>
                <a:gd name="T8" fmla="*/ 1762 w 1762"/>
                <a:gd name="T9" fmla="*/ 278 h 893"/>
                <a:gd name="T10" fmla="*/ 377 w 1762"/>
                <a:gd name="T11" fmla="*/ 0 h 893"/>
              </a:gdLst>
              <a:ahLst/>
              <a:cxnLst>
                <a:cxn ang="0">
                  <a:pos x="T0" y="T1"/>
                </a:cxn>
                <a:cxn ang="0">
                  <a:pos x="T2" y="T3"/>
                </a:cxn>
                <a:cxn ang="0">
                  <a:pos x="T4" y="T5"/>
                </a:cxn>
                <a:cxn ang="0">
                  <a:pos x="T6" y="T7"/>
                </a:cxn>
                <a:cxn ang="0">
                  <a:pos x="T8" y="T9"/>
                </a:cxn>
                <a:cxn ang="0">
                  <a:pos x="T10" y="T11"/>
                </a:cxn>
              </a:cxnLst>
              <a:rect l="0" t="0" r="r" b="b"/>
              <a:pathLst>
                <a:path w="1762" h="893">
                  <a:moveTo>
                    <a:pt x="377" y="0"/>
                  </a:moveTo>
                  <a:lnTo>
                    <a:pt x="0" y="542"/>
                  </a:lnTo>
                  <a:lnTo>
                    <a:pt x="1755" y="893"/>
                  </a:lnTo>
                  <a:lnTo>
                    <a:pt x="1762" y="891"/>
                  </a:lnTo>
                  <a:lnTo>
                    <a:pt x="1762" y="278"/>
                  </a:lnTo>
                  <a:lnTo>
                    <a:pt x="377" y="0"/>
                  </a:lnTo>
                  <a:close/>
                </a:path>
              </a:pathLst>
            </a:custGeom>
            <a:solidFill>
              <a:schemeClr val="accent3"/>
            </a:solidFill>
            <a:ln w="9525">
              <a:noFill/>
              <a:round/>
              <a:headEnd/>
              <a:tailEnd/>
            </a:ln>
          </p:spPr>
          <p:txBody>
            <a:bodyPr vert="horz" wrap="square" lIns="68580" tIns="34290" rIns="68580" bIns="34290" numCol="1" anchor="t" anchorCtr="0" compatLnSpc="1">
              <a:prstTxWarp prst="textNoShape">
                <a:avLst/>
              </a:prstTxWarp>
            </a:bodyPr>
            <a:lstStyle/>
            <a:p>
              <a:endParaRPr lang="fr-ca" sz="1050" dirty="0">
                <a:latin typeface="Selawik" panose="020B0502040204020203" pitchFamily="34" charset="0"/>
              </a:endParaRPr>
            </a:p>
          </p:txBody>
        </p:sp>
      </p:grpSp>
      <p:sp>
        <p:nvSpPr>
          <p:cNvPr id="13" name="TextBox 12">
            <a:extLst>
              <a:ext uri="{FF2B5EF4-FFF2-40B4-BE49-F238E27FC236}">
                <a16:creationId xmlns:a16="http://schemas.microsoft.com/office/drawing/2014/main" id="{86CF8970-B4D7-66F8-07B9-60F602B2F1D6}"/>
              </a:ext>
            </a:extLst>
          </p:cNvPr>
          <p:cNvSpPr txBox="1"/>
          <p:nvPr/>
        </p:nvSpPr>
        <p:spPr>
          <a:xfrm rot="18340983">
            <a:off x="1500853" y="1144561"/>
            <a:ext cx="1210726" cy="846386"/>
          </a:xfrm>
          <a:prstGeom prst="rect">
            <a:avLst/>
          </a:prstGeom>
          <a:noFill/>
        </p:spPr>
        <p:txBody>
          <a:bodyPr wrap="square" lIns="0" tIns="0" rIns="0" bIns="0" rtlCol="0" anchor="ctr">
            <a:spAutoFit/>
          </a:bodyPr>
          <a:lstStyle/>
          <a:p>
            <a:pPr algn="ctr" rtl="0"/>
            <a:r>
              <a:rPr lang="fr-ca" sz="1100" b="1" i="0" u="none" baseline="0" dirty="0">
                <a:latin typeface="Selawik" panose="020B0502040204020203" pitchFamily="34" charset="0"/>
              </a:rPr>
              <a:t>Pratique durable tenant compte des traumatismes</a:t>
            </a:r>
            <a:r>
              <a:rPr lang="fr-ca" sz="1100" b="0" i="0" u="none" baseline="0" dirty="0">
                <a:latin typeface="Selawik" panose="020B0502040204020203" pitchFamily="34" charset="0"/>
              </a:rPr>
              <a:t> (centrée sur l’organisme)</a:t>
            </a:r>
            <a:endParaRPr lang="fr-ca" sz="1100" dirty="0">
              <a:latin typeface="Selawik" panose="020B0502040204020203" pitchFamily="34" charset="0"/>
            </a:endParaRPr>
          </a:p>
        </p:txBody>
      </p:sp>
      <p:sp>
        <p:nvSpPr>
          <p:cNvPr id="14" name="TextBox 13">
            <a:extLst>
              <a:ext uri="{FF2B5EF4-FFF2-40B4-BE49-F238E27FC236}">
                <a16:creationId xmlns:a16="http://schemas.microsoft.com/office/drawing/2014/main" id="{C2B3C346-FA0F-196E-7464-E8BBD5EE6993}"/>
              </a:ext>
            </a:extLst>
          </p:cNvPr>
          <p:cNvSpPr txBox="1"/>
          <p:nvPr/>
        </p:nvSpPr>
        <p:spPr>
          <a:xfrm rot="18365737">
            <a:off x="986613" y="2246441"/>
            <a:ext cx="1024649" cy="738664"/>
          </a:xfrm>
          <a:prstGeom prst="rect">
            <a:avLst/>
          </a:prstGeom>
          <a:noFill/>
        </p:spPr>
        <p:txBody>
          <a:bodyPr wrap="square" lIns="0" tIns="0" rIns="0" bIns="0" rtlCol="0" anchor="ctr">
            <a:spAutoFit/>
          </a:bodyPr>
          <a:lstStyle/>
          <a:p>
            <a:pPr algn="ctr" rtl="0"/>
            <a:r>
              <a:rPr lang="fr-ca" sz="1200" b="1" i="0" u="none" baseline="0" dirty="0">
                <a:latin typeface="Selawik" panose="020B0502040204020203" pitchFamily="34" charset="0"/>
              </a:rPr>
              <a:t>Mieux-être</a:t>
            </a:r>
            <a:endParaRPr lang="fr-ca" sz="1200" b="1" dirty="0">
              <a:latin typeface="Selawik" panose="020B0502040204020203" pitchFamily="34" charset="0"/>
              <a:cs typeface="Calibri"/>
            </a:endParaRPr>
          </a:p>
          <a:p>
            <a:pPr algn="ctr" rtl="0"/>
            <a:r>
              <a:rPr lang="fr-ca" sz="1200" b="1" i="0" u="none" baseline="0" dirty="0">
                <a:latin typeface="Selawik" panose="020B0502040204020203" pitchFamily="34" charset="0"/>
              </a:rPr>
              <a:t> Cadre</a:t>
            </a:r>
            <a:r>
              <a:rPr lang="fr-ca" sz="1200" b="0" i="0" u="none" baseline="0" dirty="0">
                <a:latin typeface="Selawik" panose="020B0502040204020203" pitchFamily="34" charset="0"/>
              </a:rPr>
              <a:t> (centré sur le personnel)</a:t>
            </a:r>
            <a:endParaRPr lang="fr-ca" sz="1200" dirty="0">
              <a:latin typeface="Selawik" panose="020B0502040204020203" pitchFamily="34" charset="0"/>
            </a:endParaRPr>
          </a:p>
        </p:txBody>
      </p:sp>
      <p:sp>
        <p:nvSpPr>
          <p:cNvPr id="15" name="TextBox 14">
            <a:extLst>
              <a:ext uri="{FF2B5EF4-FFF2-40B4-BE49-F238E27FC236}">
                <a16:creationId xmlns:a16="http://schemas.microsoft.com/office/drawing/2014/main" id="{B132B1DB-3EF3-7668-AB06-9DE915C069E7}"/>
              </a:ext>
            </a:extLst>
          </p:cNvPr>
          <p:cNvSpPr txBox="1"/>
          <p:nvPr/>
        </p:nvSpPr>
        <p:spPr>
          <a:xfrm rot="18293876">
            <a:off x="186042" y="3017754"/>
            <a:ext cx="1188251" cy="1107996"/>
          </a:xfrm>
          <a:prstGeom prst="rect">
            <a:avLst/>
          </a:prstGeom>
          <a:noFill/>
        </p:spPr>
        <p:txBody>
          <a:bodyPr wrap="square" lIns="0" tIns="0" rIns="0" bIns="0" rtlCol="0" anchor="ctr">
            <a:spAutoFit/>
          </a:bodyPr>
          <a:lstStyle/>
          <a:p>
            <a:pPr algn="ctr" rtl="0"/>
            <a:r>
              <a:rPr lang="fr-ca" sz="1200" b="1" i="0" u="none" baseline="0" dirty="0">
                <a:latin typeface="Selawik" panose="020B0502040204020203" pitchFamily="34" charset="0"/>
              </a:rPr>
              <a:t>Formation de sensibilisation aux traumatismes </a:t>
            </a:r>
            <a:r>
              <a:rPr lang="fr-ca" sz="1200" b="0" i="0" u="none" baseline="0" dirty="0">
                <a:latin typeface="Selawik" panose="020B0502040204020203" pitchFamily="34" charset="0"/>
              </a:rPr>
              <a:t>(axée sur les clients)</a:t>
            </a:r>
            <a:endParaRPr lang="fr-ca" sz="1200" dirty="0">
              <a:latin typeface="Selawik" panose="020B0502040204020203" pitchFamily="34" charset="0"/>
            </a:endParaRPr>
          </a:p>
        </p:txBody>
      </p:sp>
      <p:cxnSp>
        <p:nvCxnSpPr>
          <p:cNvPr id="16" name="Straight Connector 15">
            <a:extLst>
              <a:ext uri="{FF2B5EF4-FFF2-40B4-BE49-F238E27FC236}">
                <a16:creationId xmlns:a16="http://schemas.microsoft.com/office/drawing/2014/main" id="{2DAF5E22-8674-464C-A069-2D80ECD7400A}"/>
              </a:ext>
            </a:extLst>
          </p:cNvPr>
          <p:cNvCxnSpPr>
            <a:cxnSpLocks/>
          </p:cNvCxnSpPr>
          <p:nvPr/>
        </p:nvCxnSpPr>
        <p:spPr>
          <a:xfrm>
            <a:off x="2611798" y="1870868"/>
            <a:ext cx="233381" cy="4619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99D23B-84EA-00E0-2725-0F0D5CEA43C3}"/>
              </a:ext>
            </a:extLst>
          </p:cNvPr>
          <p:cNvCxnSpPr>
            <a:cxnSpLocks/>
          </p:cNvCxnSpPr>
          <p:nvPr/>
        </p:nvCxnSpPr>
        <p:spPr>
          <a:xfrm>
            <a:off x="1310836" y="3735830"/>
            <a:ext cx="233381" cy="4619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CE565C6-705B-D2D4-895E-564BA6EEE690}"/>
              </a:ext>
            </a:extLst>
          </p:cNvPr>
          <p:cNvCxnSpPr>
            <a:cxnSpLocks/>
          </p:cNvCxnSpPr>
          <p:nvPr/>
        </p:nvCxnSpPr>
        <p:spPr>
          <a:xfrm>
            <a:off x="1884058" y="2923257"/>
            <a:ext cx="205217" cy="4061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60F715-FA8C-8B4E-9FE4-7C1E05A1EDD7}"/>
              </a:ext>
            </a:extLst>
          </p:cNvPr>
          <p:cNvCxnSpPr>
            <a:cxnSpLocks/>
          </p:cNvCxnSpPr>
          <p:nvPr/>
        </p:nvCxnSpPr>
        <p:spPr>
          <a:xfrm>
            <a:off x="3884604" y="1850835"/>
            <a:ext cx="632688" cy="0"/>
          </a:xfrm>
          <a:prstGeom prst="line">
            <a:avLst/>
          </a:prstGeom>
          <a:ln>
            <a:solidFill>
              <a:schemeClr val="accent4"/>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9A4A41-542B-8225-0496-16B01622AD7D}"/>
              </a:ext>
            </a:extLst>
          </p:cNvPr>
          <p:cNvCxnSpPr>
            <a:cxnSpLocks/>
          </p:cNvCxnSpPr>
          <p:nvPr/>
        </p:nvCxnSpPr>
        <p:spPr>
          <a:xfrm>
            <a:off x="4685613" y="2943672"/>
            <a:ext cx="850392" cy="0"/>
          </a:xfrm>
          <a:prstGeom prst="line">
            <a:avLst/>
          </a:prstGeom>
          <a:ln>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4B001E-F755-3996-EE91-1998D428D87B}"/>
              </a:ext>
            </a:extLst>
          </p:cNvPr>
          <p:cNvCxnSpPr>
            <a:cxnSpLocks/>
          </p:cNvCxnSpPr>
          <p:nvPr/>
        </p:nvCxnSpPr>
        <p:spPr>
          <a:xfrm>
            <a:off x="5208939" y="3741398"/>
            <a:ext cx="850392" cy="0"/>
          </a:xfrm>
          <a:prstGeom prst="line">
            <a:avLst/>
          </a:prstGeom>
          <a:ln>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F5A97B2-2E88-8E9B-515D-F76831E7D16E}"/>
              </a:ext>
            </a:extLst>
          </p:cNvPr>
          <p:cNvGrpSpPr/>
          <p:nvPr/>
        </p:nvGrpSpPr>
        <p:grpSpPr>
          <a:xfrm>
            <a:off x="5548303" y="1240795"/>
            <a:ext cx="2677853" cy="724832"/>
            <a:chOff x="4502354" y="2073572"/>
            <a:chExt cx="3129654" cy="966443"/>
          </a:xfrm>
        </p:grpSpPr>
        <p:sp>
          <p:nvSpPr>
            <p:cNvPr id="23" name="TextBox 22">
              <a:extLst>
                <a:ext uri="{FF2B5EF4-FFF2-40B4-BE49-F238E27FC236}">
                  <a16:creationId xmlns:a16="http://schemas.microsoft.com/office/drawing/2014/main" id="{BD046DDE-1B88-EECE-3126-DD1F12E4A229}"/>
                </a:ext>
              </a:extLst>
            </p:cNvPr>
            <p:cNvSpPr txBox="1"/>
            <p:nvPr/>
          </p:nvSpPr>
          <p:spPr>
            <a:xfrm>
              <a:off x="4502354" y="2073572"/>
              <a:ext cx="3129654" cy="615554"/>
            </a:xfrm>
            <a:prstGeom prst="rect">
              <a:avLst/>
            </a:prstGeom>
            <a:noFill/>
          </p:spPr>
          <p:txBody>
            <a:bodyPr wrap="square" lIns="0" tIns="0" rIns="0" bIns="0" rtlCol="0" anchor="ctr">
              <a:spAutoFit/>
            </a:bodyPr>
            <a:lstStyle/>
            <a:p>
              <a:pPr algn="l" rtl="0"/>
              <a:r>
                <a:rPr lang="fr-ca" sz="1500" b="1" i="0" u="none" baseline="0" dirty="0">
                  <a:solidFill>
                    <a:schemeClr val="accent1"/>
                  </a:solidFill>
                  <a:latin typeface="Selawik" panose="020B0502040204020203" pitchFamily="34" charset="0"/>
                </a:rPr>
                <a:t>Servir notre organisme</a:t>
              </a:r>
              <a:endParaRPr lang="fr-ca" sz="1500" b="1" dirty="0">
                <a:solidFill>
                  <a:schemeClr val="accent1"/>
                </a:solidFill>
                <a:latin typeface="Selawik" panose="020B0502040204020203" pitchFamily="34" charset="0"/>
              </a:endParaRPr>
            </a:p>
          </p:txBody>
        </p:sp>
        <p:sp>
          <p:nvSpPr>
            <p:cNvPr id="24" name="TextBox 23">
              <a:extLst>
                <a:ext uri="{FF2B5EF4-FFF2-40B4-BE49-F238E27FC236}">
                  <a16:creationId xmlns:a16="http://schemas.microsoft.com/office/drawing/2014/main" id="{875A319A-BBB5-F084-F295-5819507BE7FC}"/>
                </a:ext>
              </a:extLst>
            </p:cNvPr>
            <p:cNvSpPr txBox="1"/>
            <p:nvPr/>
          </p:nvSpPr>
          <p:spPr>
            <a:xfrm flipH="1">
              <a:off x="4514061" y="2593794"/>
              <a:ext cx="2912002" cy="446221"/>
            </a:xfrm>
            <a:prstGeom prst="rect">
              <a:avLst/>
            </a:prstGeom>
            <a:noFill/>
          </p:spPr>
          <p:txBody>
            <a:bodyPr wrap="square" lIns="0" tIns="0" rIns="0" bIns="0" rtlCol="0" anchor="t">
              <a:noAutofit/>
            </a:bodyPr>
            <a:lstStyle/>
            <a:p>
              <a:pPr algn="l" rtl="0"/>
              <a:r>
                <a:rPr lang="fr-ca" sz="1050" b="0" i="0" u="none" baseline="0" dirty="0">
                  <a:solidFill>
                    <a:schemeClr val="accent3"/>
                  </a:solidFill>
                  <a:latin typeface="Selawik" panose="020B0502040204020203" pitchFamily="34" charset="0"/>
                  <a:ea typeface="Calibri Light" charset="0"/>
                  <a:cs typeface="Segoe UI"/>
                </a:rPr>
                <a:t>Mise en œuvre d’une </a:t>
              </a:r>
              <a:r>
                <a:rPr lang="fr-ca" sz="1050" b="1" i="0" u="none" baseline="0" dirty="0">
                  <a:solidFill>
                    <a:schemeClr val="accent3"/>
                  </a:solidFill>
                  <a:latin typeface="Selawik" panose="020B0502040204020203" pitchFamily="34" charset="0"/>
                  <a:ea typeface="Calibri Light" charset="0"/>
                  <a:cs typeface="Segoe UI"/>
                </a:rPr>
                <a:t>pratique tenant compte des traumatismes</a:t>
              </a:r>
              <a:r>
                <a:rPr lang="fr-ca" sz="1050" b="0" i="0" u="none" baseline="0" dirty="0">
                  <a:solidFill>
                    <a:schemeClr val="accent3"/>
                  </a:solidFill>
                  <a:latin typeface="Selawik" panose="020B0502040204020203" pitchFamily="34" charset="0"/>
                  <a:ea typeface="Calibri Light" charset="0"/>
                  <a:cs typeface="Segoe UI"/>
                </a:rPr>
                <a:t> dans les structures organisationnelles et entre les CAE nationaux.</a:t>
              </a:r>
            </a:p>
          </p:txBody>
        </p:sp>
      </p:grpSp>
      <p:grpSp>
        <p:nvGrpSpPr>
          <p:cNvPr id="25" name="Group 24">
            <a:extLst>
              <a:ext uri="{FF2B5EF4-FFF2-40B4-BE49-F238E27FC236}">
                <a16:creationId xmlns:a16="http://schemas.microsoft.com/office/drawing/2014/main" id="{02B74BBE-BFD4-3570-0A81-FC9A39702628}"/>
              </a:ext>
            </a:extLst>
          </p:cNvPr>
          <p:cNvGrpSpPr/>
          <p:nvPr/>
        </p:nvGrpSpPr>
        <p:grpSpPr>
          <a:xfrm>
            <a:off x="6355960" y="2510758"/>
            <a:ext cx="1870196" cy="609416"/>
            <a:chOff x="4501415" y="2227460"/>
            <a:chExt cx="2747600" cy="812555"/>
          </a:xfrm>
        </p:grpSpPr>
        <p:sp>
          <p:nvSpPr>
            <p:cNvPr id="26" name="TextBox 25">
              <a:extLst>
                <a:ext uri="{FF2B5EF4-FFF2-40B4-BE49-F238E27FC236}">
                  <a16:creationId xmlns:a16="http://schemas.microsoft.com/office/drawing/2014/main" id="{3D4100C4-BFA8-329B-3619-89F959D6E46F}"/>
                </a:ext>
              </a:extLst>
            </p:cNvPr>
            <p:cNvSpPr txBox="1"/>
            <p:nvPr/>
          </p:nvSpPr>
          <p:spPr>
            <a:xfrm>
              <a:off x="4502354" y="2227460"/>
              <a:ext cx="2746661" cy="307776"/>
            </a:xfrm>
            <a:prstGeom prst="rect">
              <a:avLst/>
            </a:prstGeom>
            <a:noFill/>
          </p:spPr>
          <p:txBody>
            <a:bodyPr wrap="square" lIns="0" tIns="0" rIns="0" bIns="0" rtlCol="0" anchor="ctr">
              <a:spAutoFit/>
            </a:bodyPr>
            <a:lstStyle/>
            <a:p>
              <a:pPr algn="l" rtl="0"/>
              <a:r>
                <a:rPr lang="fr-ca" sz="1500" b="1" i="0" u="none" baseline="0" dirty="0">
                  <a:solidFill>
                    <a:schemeClr val="accent1"/>
                  </a:solidFill>
                  <a:latin typeface="Selawik" panose="020B0502040204020203" pitchFamily="34" charset="0"/>
                </a:rPr>
                <a:t>Servir nos équipes</a:t>
              </a:r>
              <a:endParaRPr lang="fr-ca" sz="1500" b="1" dirty="0">
                <a:solidFill>
                  <a:schemeClr val="accent1"/>
                </a:solidFill>
                <a:latin typeface="Selawik" panose="020B0502040204020203" pitchFamily="34" charset="0"/>
              </a:endParaRPr>
            </a:p>
          </p:txBody>
        </p:sp>
        <p:sp>
          <p:nvSpPr>
            <p:cNvPr id="27" name="TextBox 26">
              <a:extLst>
                <a:ext uri="{FF2B5EF4-FFF2-40B4-BE49-F238E27FC236}">
                  <a16:creationId xmlns:a16="http://schemas.microsoft.com/office/drawing/2014/main" id="{69138256-1477-5855-A009-45A39FCCA76F}"/>
                </a:ext>
              </a:extLst>
            </p:cNvPr>
            <p:cNvSpPr txBox="1"/>
            <p:nvPr/>
          </p:nvSpPr>
          <p:spPr>
            <a:xfrm flipH="1">
              <a:off x="4501415" y="2599532"/>
              <a:ext cx="2747600" cy="440483"/>
            </a:xfrm>
            <a:prstGeom prst="rect">
              <a:avLst/>
            </a:prstGeom>
            <a:noFill/>
          </p:spPr>
          <p:txBody>
            <a:bodyPr wrap="square" lIns="0" tIns="0" rIns="0" bIns="0" rtlCol="0" anchor="t">
              <a:noAutofit/>
            </a:bodyPr>
            <a:lstStyle/>
            <a:p>
              <a:pPr algn="l" rtl="0"/>
              <a:r>
                <a:rPr lang="fr-ca" sz="1050" b="0" i="0" u="none" baseline="0" dirty="0">
                  <a:solidFill>
                    <a:schemeClr val="accent3"/>
                  </a:solidFill>
                  <a:latin typeface="Selawik" panose="020B0502040204020203" pitchFamily="34" charset="0"/>
                  <a:ea typeface="Calibri Light" charset="0"/>
                  <a:cs typeface="Segoe UI"/>
                </a:rPr>
                <a:t>Le</a:t>
              </a:r>
              <a:r>
                <a:rPr lang="fr-ca" sz="1050" b="1" i="0" u="none" baseline="0" dirty="0">
                  <a:solidFill>
                    <a:schemeClr val="accent3"/>
                  </a:solidFill>
                  <a:latin typeface="Selawik" panose="020B0502040204020203" pitchFamily="34" charset="0"/>
                  <a:ea typeface="Calibri Light" charset="0"/>
                  <a:cs typeface="Segoe UI"/>
                </a:rPr>
                <a:t> cadre de mieux-être</a:t>
              </a:r>
              <a:r>
                <a:rPr lang="fr-ca" sz="1050" b="0" i="0" u="none" baseline="0" dirty="0">
                  <a:solidFill>
                    <a:schemeClr val="accent3"/>
                  </a:solidFill>
                  <a:latin typeface="Selawik" panose="020B0502040204020203" pitchFamily="34" charset="0"/>
                  <a:ea typeface="Calibri Light" charset="0"/>
                  <a:cs typeface="Segoe UI"/>
                </a:rPr>
                <a:t> est la couche suivante de cette fondation existante.</a:t>
              </a:r>
            </a:p>
          </p:txBody>
        </p:sp>
      </p:grpSp>
      <p:grpSp>
        <p:nvGrpSpPr>
          <p:cNvPr id="28" name="Group 27">
            <a:extLst>
              <a:ext uri="{FF2B5EF4-FFF2-40B4-BE49-F238E27FC236}">
                <a16:creationId xmlns:a16="http://schemas.microsoft.com/office/drawing/2014/main" id="{01D5A802-C5CB-29C8-4935-291AC5CED014}"/>
              </a:ext>
            </a:extLst>
          </p:cNvPr>
          <p:cNvGrpSpPr/>
          <p:nvPr/>
        </p:nvGrpSpPr>
        <p:grpSpPr>
          <a:xfrm>
            <a:off x="6887229" y="3412174"/>
            <a:ext cx="1870196" cy="609416"/>
            <a:chOff x="4501415" y="2227460"/>
            <a:chExt cx="2747600" cy="812555"/>
          </a:xfrm>
        </p:grpSpPr>
        <p:sp>
          <p:nvSpPr>
            <p:cNvPr id="29" name="TextBox 28">
              <a:extLst>
                <a:ext uri="{FF2B5EF4-FFF2-40B4-BE49-F238E27FC236}">
                  <a16:creationId xmlns:a16="http://schemas.microsoft.com/office/drawing/2014/main" id="{F2E506CF-E4DD-7CC3-E297-63A509C770A6}"/>
                </a:ext>
              </a:extLst>
            </p:cNvPr>
            <p:cNvSpPr txBox="1"/>
            <p:nvPr/>
          </p:nvSpPr>
          <p:spPr>
            <a:xfrm>
              <a:off x="4502354" y="2227460"/>
              <a:ext cx="2746661" cy="307776"/>
            </a:xfrm>
            <a:prstGeom prst="rect">
              <a:avLst/>
            </a:prstGeom>
            <a:noFill/>
          </p:spPr>
          <p:txBody>
            <a:bodyPr wrap="square" lIns="0" tIns="0" rIns="0" bIns="0" rtlCol="0" anchor="ctr">
              <a:spAutoFit/>
            </a:bodyPr>
            <a:lstStyle/>
            <a:p>
              <a:pPr algn="l" rtl="0"/>
              <a:r>
                <a:rPr lang="fr-ca" sz="1500" b="1" i="0" u="none" baseline="0" dirty="0">
                  <a:solidFill>
                    <a:schemeClr val="accent1"/>
                  </a:solidFill>
                  <a:latin typeface="Selawik" panose="020B0502040204020203" pitchFamily="34" charset="0"/>
                </a:rPr>
                <a:t>Servir nos familles</a:t>
              </a:r>
              <a:endParaRPr lang="fr-ca" sz="1500" b="1" dirty="0">
                <a:solidFill>
                  <a:schemeClr val="accent1"/>
                </a:solidFill>
                <a:latin typeface="Selawik" panose="020B0502040204020203" pitchFamily="34" charset="0"/>
              </a:endParaRPr>
            </a:p>
          </p:txBody>
        </p:sp>
        <p:sp>
          <p:nvSpPr>
            <p:cNvPr id="30" name="TextBox 29">
              <a:extLst>
                <a:ext uri="{FF2B5EF4-FFF2-40B4-BE49-F238E27FC236}">
                  <a16:creationId xmlns:a16="http://schemas.microsoft.com/office/drawing/2014/main" id="{C7D10316-492C-00E8-692C-8994748E3A60}"/>
                </a:ext>
              </a:extLst>
            </p:cNvPr>
            <p:cNvSpPr txBox="1"/>
            <p:nvPr/>
          </p:nvSpPr>
          <p:spPr>
            <a:xfrm flipH="1">
              <a:off x="4501415" y="2599532"/>
              <a:ext cx="2747600" cy="440483"/>
            </a:xfrm>
            <a:prstGeom prst="rect">
              <a:avLst/>
            </a:prstGeom>
            <a:noFill/>
          </p:spPr>
          <p:txBody>
            <a:bodyPr wrap="square" lIns="0" tIns="0" rIns="0" bIns="0" rtlCol="0" anchor="t">
              <a:noAutofit/>
            </a:bodyPr>
            <a:lstStyle/>
            <a:p>
              <a:pPr algn="l" rtl="0"/>
              <a:r>
                <a:rPr lang="fr-ca" sz="1050" b="0" i="0" u="none" baseline="0" dirty="0">
                  <a:solidFill>
                    <a:schemeClr val="accent3"/>
                  </a:solidFill>
                  <a:latin typeface="Selawik" panose="020B0502040204020203" pitchFamily="34" charset="0"/>
                  <a:ea typeface="Calibri Light" charset="0"/>
                  <a:cs typeface="Segoe UI"/>
                </a:rPr>
                <a:t>Le fondement d’un </a:t>
              </a:r>
              <a:r>
                <a:rPr lang="fr-ca" sz="1050" b="1" i="0" u="none" baseline="0" dirty="0">
                  <a:solidFill>
                    <a:schemeClr val="accent3"/>
                  </a:solidFill>
                  <a:latin typeface="Selawik" panose="020B0502040204020203" pitchFamily="34" charset="0"/>
                  <a:ea typeface="Calibri Light" charset="0"/>
                  <a:cs typeface="Segoe UI"/>
                </a:rPr>
                <a:t>organisme tenant compte des traumatismes </a:t>
              </a:r>
              <a:r>
                <a:rPr lang="fr-ca" sz="1050" b="0" i="0" u="none" baseline="0" dirty="0">
                  <a:solidFill>
                    <a:schemeClr val="accent3"/>
                  </a:solidFill>
                  <a:latin typeface="Selawik" panose="020B0502040204020203" pitchFamily="34" charset="0"/>
                  <a:ea typeface="Calibri Light" charset="0"/>
                  <a:cs typeface="Segoe UI"/>
                </a:rPr>
                <a:t>est que tout le personnel et les partenaires obtiennent une </a:t>
              </a:r>
              <a:r>
                <a:rPr lang="fr-ca" sz="1050" b="1" i="0" u="none" baseline="0" dirty="0">
                  <a:solidFill>
                    <a:schemeClr val="accent3"/>
                  </a:solidFill>
                  <a:latin typeface="Selawik" panose="020B0502040204020203" pitchFamily="34" charset="0"/>
                  <a:ea typeface="Calibri Light" charset="0"/>
                  <a:cs typeface="Segoe UI"/>
                </a:rPr>
                <a:t>sensibilisation aux traumatismes </a:t>
              </a:r>
              <a:r>
                <a:rPr lang="fr-ca" sz="1050" b="0" i="0" u="none" baseline="0" dirty="0">
                  <a:solidFill>
                    <a:schemeClr val="accent3"/>
                  </a:solidFill>
                  <a:latin typeface="Selawik" panose="020B0502040204020203" pitchFamily="34" charset="0"/>
                  <a:ea typeface="Calibri Light" charset="0"/>
                  <a:cs typeface="Segoe UI"/>
                </a:rPr>
                <a:t>et une formation continue axée sur les compétences. </a:t>
              </a:r>
              <a:endParaRPr lang="fr-ca" sz="1050" dirty="0">
                <a:solidFill>
                  <a:schemeClr val="accent3"/>
                </a:solidFill>
                <a:latin typeface="Selawik" panose="020B0502040204020203" pitchFamily="34" charset="0"/>
                <a:ea typeface="Calibri Light" charset="0"/>
                <a:cs typeface="Segoe UI" panose="020B0502040204020203" pitchFamily="34" charset="0"/>
              </a:endParaRPr>
            </a:p>
          </p:txBody>
        </p:sp>
      </p:grpSp>
      <p:pic>
        <p:nvPicPr>
          <p:cNvPr id="31" name="Picture 8" descr="Reasons why you should celebrate your family!">
            <a:extLst>
              <a:ext uri="{FF2B5EF4-FFF2-40B4-BE49-F238E27FC236}">
                <a16:creationId xmlns:a16="http://schemas.microsoft.com/office/drawing/2014/main" id="{F21518D7-C7C8-BDFF-8705-FA9080150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882" y="3626412"/>
            <a:ext cx="609142" cy="3951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 descr="Logo, company name&#10;&#10;Description automatically generated">
            <a:extLst>
              <a:ext uri="{FF2B5EF4-FFF2-40B4-BE49-F238E27FC236}">
                <a16:creationId xmlns:a16="http://schemas.microsoft.com/office/drawing/2014/main" id="{98D73587-07EB-117B-3DB6-FE518DB99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757" y="1609362"/>
            <a:ext cx="805782" cy="35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phic 32" descr="Meeting with solid fill">
            <a:extLst>
              <a:ext uri="{FF2B5EF4-FFF2-40B4-BE49-F238E27FC236}">
                <a16:creationId xmlns:a16="http://schemas.microsoft.com/office/drawing/2014/main" id="{0B6DF24A-3236-91B6-E84F-B89274064F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21282" y="2580357"/>
            <a:ext cx="685800" cy="685800"/>
          </a:xfrm>
          <a:prstGeom prst="rect">
            <a:avLst/>
          </a:prstGeom>
        </p:spPr>
      </p:pic>
    </p:spTree>
    <p:extLst>
      <p:ext uri="{BB962C8B-B14F-4D97-AF65-F5344CB8AC3E}">
        <p14:creationId xmlns:p14="http://schemas.microsoft.com/office/powerpoint/2010/main" val="425059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0131" y="198948"/>
            <a:ext cx="3737543" cy="458115"/>
          </a:xfrm>
        </p:spPr>
        <p:txBody>
          <a:bodyPr>
            <a:noAutofit/>
          </a:bodyPr>
          <a:lstStyle/>
          <a:p>
            <a:pPr algn="l" rtl="0"/>
            <a:r>
              <a:rPr lang="fr-ca" sz="2000" b="1" i="0" u="none" baseline="0" dirty="0">
                <a:solidFill>
                  <a:schemeClr val="tx1">
                    <a:lumMod val="85000"/>
                    <a:lumOff val="15000"/>
                  </a:schemeClr>
                </a:solidFill>
                <a:latin typeface="Selawik Semibold" panose="020B0702040204020203" pitchFamily="34" charset="0"/>
              </a:rPr>
              <a:t>Le cadre de </a:t>
            </a:r>
            <a:r>
              <a:rPr lang="fr-ca" sz="2000" b="1" i="0" u="none" baseline="0" dirty="0">
                <a:solidFill>
                  <a:schemeClr val="accent1"/>
                </a:solidFill>
                <a:latin typeface="Selawik Semibold" panose="020B0702040204020203" pitchFamily="34" charset="0"/>
              </a:rPr>
              <a:t>mieux-être</a:t>
            </a:r>
            <a:endParaRPr lang="fr-ca" sz="2000" b="1" dirty="0">
              <a:solidFill>
                <a:schemeClr val="accent1"/>
              </a:solidFill>
              <a:latin typeface="Selawik Semibold" panose="020B0702040204020203" pitchFamily="34" charset="0"/>
            </a:endParaRPr>
          </a:p>
        </p:txBody>
      </p:sp>
      <p:sp>
        <p:nvSpPr>
          <p:cNvPr id="50" name="Freeform 6"/>
          <p:cNvSpPr>
            <a:spLocks/>
          </p:cNvSpPr>
          <p:nvPr/>
        </p:nvSpPr>
        <p:spPr bwMode="auto">
          <a:xfrm>
            <a:off x="1843742" y="335355"/>
            <a:ext cx="5886653" cy="1419941"/>
          </a:xfrm>
          <a:custGeom>
            <a:avLst/>
            <a:gdLst/>
            <a:ahLst/>
            <a:cxnLst>
              <a:cxn ang="0">
                <a:pos x="2297" y="0"/>
              </a:cxn>
              <a:cxn ang="0">
                <a:pos x="3444" y="574"/>
              </a:cxn>
              <a:cxn ang="0">
                <a:pos x="4594" y="1147"/>
              </a:cxn>
              <a:cxn ang="0">
                <a:pos x="0" y="1147"/>
              </a:cxn>
              <a:cxn ang="0">
                <a:pos x="1147" y="574"/>
              </a:cxn>
              <a:cxn ang="0">
                <a:pos x="2297" y="0"/>
              </a:cxn>
            </a:cxnLst>
            <a:rect l="0" t="0" r="r" b="b"/>
            <a:pathLst>
              <a:path w="4594" h="1147">
                <a:moveTo>
                  <a:pt x="2297" y="0"/>
                </a:moveTo>
                <a:lnTo>
                  <a:pt x="3444" y="574"/>
                </a:lnTo>
                <a:lnTo>
                  <a:pt x="4594" y="1147"/>
                </a:lnTo>
                <a:lnTo>
                  <a:pt x="0" y="1147"/>
                </a:lnTo>
                <a:lnTo>
                  <a:pt x="1147" y="574"/>
                </a:lnTo>
                <a:lnTo>
                  <a:pt x="2297"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fr-ca" sz="1050" dirty="0"/>
          </a:p>
        </p:txBody>
      </p:sp>
      <p:sp>
        <p:nvSpPr>
          <p:cNvPr id="52" name="Rectangle 8"/>
          <p:cNvSpPr>
            <a:spLocks noChangeArrowheads="1"/>
          </p:cNvSpPr>
          <p:nvPr/>
        </p:nvSpPr>
        <p:spPr bwMode="auto">
          <a:xfrm>
            <a:off x="2635463" y="1788441"/>
            <a:ext cx="4333490" cy="167738"/>
          </a:xfrm>
          <a:prstGeom prst="rect">
            <a:avLst/>
          </a:prstGeom>
          <a:solidFill>
            <a:schemeClr val="accent5"/>
          </a:solid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fr-ca" sz="1050" dirty="0">
              <a:latin typeface="Selawik Semibold" panose="020B0702040204020203" pitchFamily="34" charset="0"/>
            </a:endParaRPr>
          </a:p>
        </p:txBody>
      </p:sp>
      <p:sp>
        <p:nvSpPr>
          <p:cNvPr id="53" name="Rectangle 9"/>
          <p:cNvSpPr>
            <a:spLocks noChangeArrowheads="1"/>
          </p:cNvSpPr>
          <p:nvPr/>
        </p:nvSpPr>
        <p:spPr bwMode="auto">
          <a:xfrm>
            <a:off x="2720210" y="3924838"/>
            <a:ext cx="4163993" cy="132016"/>
          </a:xfrm>
          <a:prstGeom prst="rect">
            <a:avLst/>
          </a:prstGeom>
          <a:solidFill>
            <a:schemeClr val="accent5"/>
          </a:solid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fr-ca" sz="1050" dirty="0">
              <a:latin typeface="Selawik Semibold" panose="020B0702040204020203" pitchFamily="34" charset="0"/>
            </a:endParaRPr>
          </a:p>
        </p:txBody>
      </p:sp>
      <p:sp>
        <p:nvSpPr>
          <p:cNvPr id="54" name="Rectangle 10"/>
          <p:cNvSpPr>
            <a:spLocks noChangeArrowheads="1"/>
          </p:cNvSpPr>
          <p:nvPr/>
        </p:nvSpPr>
        <p:spPr bwMode="auto">
          <a:xfrm>
            <a:off x="2413984" y="4060434"/>
            <a:ext cx="4682179" cy="293290"/>
          </a:xfrm>
          <a:prstGeom prst="rect">
            <a:avLst/>
          </a:prstGeom>
          <a:solidFill>
            <a:schemeClr val="accent5"/>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algn="l" rtl="0"/>
            <a:r>
              <a:rPr lang="fr-ca" sz="1050" b="1" i="0" u="none" baseline="0" dirty="0">
                <a:solidFill>
                  <a:srgbClr val="002060"/>
                </a:solidFill>
                <a:latin typeface="Selawik Semibold" panose="020B0702040204020203" pitchFamily="34" charset="0"/>
              </a:rPr>
              <a:t>Intégration</a:t>
            </a:r>
            <a:r>
              <a:rPr lang="fr-CA" sz="1050" b="1" i="0" u="none" baseline="0" dirty="0">
                <a:solidFill>
                  <a:srgbClr val="002060"/>
                </a:solidFill>
                <a:latin typeface="Selawik Semibold" panose="020B0702040204020203" pitchFamily="34" charset="0"/>
              </a:rPr>
              <a:t>                                                                                                                                                                                                                                                                               </a:t>
            </a:r>
            <a:r>
              <a:rPr lang="fr-ca" sz="1050" b="0" i="0" u="none" baseline="0" dirty="0">
                <a:solidFill>
                  <a:srgbClr val="002060"/>
                </a:solidFill>
                <a:latin typeface="Selawik Semibold" panose="020B0702040204020203" pitchFamily="34" charset="0"/>
              </a:rPr>
              <a:t>	</a:t>
            </a:r>
            <a:r>
              <a:rPr lang="fr-CA" sz="1050" b="1" i="0" u="none" baseline="0" dirty="0">
                <a:solidFill>
                  <a:srgbClr val="002060"/>
                </a:solidFill>
                <a:latin typeface="Selawik Semibold" panose="020B0702040204020203" pitchFamily="34" charset="0"/>
              </a:rPr>
              <a:t>                   </a:t>
            </a:r>
            <a:r>
              <a:rPr lang="fr-ca" sz="1050" b="1" i="0" u="none" baseline="0" dirty="0">
                <a:solidFill>
                  <a:srgbClr val="002060"/>
                </a:solidFill>
                <a:latin typeface="Selawik Semibold" panose="020B0702040204020203" pitchFamily="34" charset="0"/>
              </a:rPr>
              <a:t>Existante</a:t>
            </a:r>
          </a:p>
        </p:txBody>
      </p:sp>
      <p:grpSp>
        <p:nvGrpSpPr>
          <p:cNvPr id="55" name="Group 46"/>
          <p:cNvGrpSpPr/>
          <p:nvPr/>
        </p:nvGrpSpPr>
        <p:grpSpPr>
          <a:xfrm>
            <a:off x="2912309" y="1996356"/>
            <a:ext cx="602282" cy="1895336"/>
            <a:chOff x="1660747" y="3203185"/>
            <a:chExt cx="554210" cy="1962088"/>
          </a:xfrm>
          <a:solidFill>
            <a:schemeClr val="accent2"/>
          </a:solidFill>
        </p:grpSpPr>
        <p:sp>
          <p:nvSpPr>
            <p:cNvPr id="68" name="Freeform 11"/>
            <p:cNvSpPr>
              <a:spLocks/>
            </p:cNvSpPr>
            <p:nvPr/>
          </p:nvSpPr>
          <p:spPr bwMode="auto">
            <a:xfrm>
              <a:off x="1660747" y="3203185"/>
              <a:ext cx="554210" cy="80064"/>
            </a:xfrm>
            <a:custGeom>
              <a:avLst/>
              <a:gdLst/>
              <a:ahLst/>
              <a:cxnLst>
                <a:cxn ang="0">
                  <a:pos x="0" y="0"/>
                </a:cxn>
                <a:cxn ang="0">
                  <a:pos x="533" y="0"/>
                </a:cxn>
                <a:cxn ang="0">
                  <a:pos x="458" y="77"/>
                </a:cxn>
                <a:cxn ang="0">
                  <a:pos x="71" y="77"/>
                </a:cxn>
                <a:cxn ang="0">
                  <a:pos x="0" y="0"/>
                </a:cxn>
              </a:cxnLst>
              <a:rect l="0" t="0" r="r" b="b"/>
              <a:pathLst>
                <a:path w="533" h="77">
                  <a:moveTo>
                    <a:pt x="0" y="0"/>
                  </a:moveTo>
                  <a:lnTo>
                    <a:pt x="533" y="0"/>
                  </a:lnTo>
                  <a:lnTo>
                    <a:pt x="458" y="77"/>
                  </a:lnTo>
                  <a:lnTo>
                    <a:pt x="71" y="77"/>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fr-ca" sz="1050" dirty="0">
                <a:latin typeface="Selawik Semibold" panose="020B0702040204020203" pitchFamily="34" charset="0"/>
              </a:endParaRPr>
            </a:p>
          </p:txBody>
        </p:sp>
        <p:sp>
          <p:nvSpPr>
            <p:cNvPr id="69" name="Rectangle 12"/>
            <p:cNvSpPr>
              <a:spLocks noChangeArrowheads="1"/>
            </p:cNvSpPr>
            <p:nvPr/>
          </p:nvSpPr>
          <p:spPr bwMode="auto">
            <a:xfrm>
              <a:off x="1738731" y="3313403"/>
              <a:ext cx="396161" cy="1730215"/>
            </a:xfrm>
            <a:prstGeom prst="rect">
              <a:avLst/>
            </a:prstGeom>
            <a:grpFill/>
            <a:ln w="0">
              <a:noFill/>
              <a:prstDash val="solid"/>
              <a:miter lim="800000"/>
              <a:headEnd/>
              <a:tailEnd/>
            </a:ln>
          </p:spPr>
          <p:txBody>
            <a:bodyPr vert="vert270" wrap="square" lIns="68580" tIns="34290" rIns="68580" bIns="34290" numCol="1" anchor="ctr" anchorCtr="1" compatLnSpc="1">
              <a:prstTxWarp prst="textNoShape">
                <a:avLst/>
              </a:prstTxWarp>
            </a:bodyPr>
            <a:lstStyle/>
            <a:p>
              <a:pPr algn="ctr" rtl="0"/>
              <a:r>
                <a:rPr lang="fr-ca" sz="1200" b="1" i="0" u="none" baseline="0" dirty="0">
                  <a:solidFill>
                    <a:schemeClr val="bg2"/>
                  </a:solidFill>
                  <a:latin typeface="Selawik Semibold" panose="020B0702040204020203" pitchFamily="34" charset="0"/>
                </a:rPr>
                <a:t>Débreffage d’un incident critique </a:t>
              </a:r>
              <a:endParaRPr lang="fr-ca" sz="1200" b="1" dirty="0">
                <a:solidFill>
                  <a:schemeClr val="bg2"/>
                </a:solidFill>
                <a:latin typeface="Selawik Semibold" panose="020B0702040204020203" pitchFamily="34" charset="0"/>
                <a:cs typeface="Arial" pitchFamily="34" charset="0"/>
              </a:endParaRPr>
            </a:p>
          </p:txBody>
        </p:sp>
        <p:sp>
          <p:nvSpPr>
            <p:cNvPr id="70" name="Freeform 13"/>
            <p:cNvSpPr>
              <a:spLocks/>
            </p:cNvSpPr>
            <p:nvPr/>
          </p:nvSpPr>
          <p:spPr bwMode="auto">
            <a:xfrm>
              <a:off x="1660747" y="5082090"/>
              <a:ext cx="554210" cy="83183"/>
            </a:xfrm>
            <a:custGeom>
              <a:avLst/>
              <a:gdLst/>
              <a:ahLst/>
              <a:cxnLst>
                <a:cxn ang="0">
                  <a:pos x="75" y="0"/>
                </a:cxn>
                <a:cxn ang="0">
                  <a:pos x="463" y="0"/>
                </a:cxn>
                <a:cxn ang="0">
                  <a:pos x="533" y="80"/>
                </a:cxn>
                <a:cxn ang="0">
                  <a:pos x="0" y="80"/>
                </a:cxn>
                <a:cxn ang="0">
                  <a:pos x="75" y="0"/>
                </a:cxn>
              </a:cxnLst>
              <a:rect l="0" t="0" r="r" b="b"/>
              <a:pathLst>
                <a:path w="533" h="80">
                  <a:moveTo>
                    <a:pt x="75" y="0"/>
                  </a:moveTo>
                  <a:lnTo>
                    <a:pt x="463" y="0"/>
                  </a:lnTo>
                  <a:lnTo>
                    <a:pt x="533" y="80"/>
                  </a:lnTo>
                  <a:lnTo>
                    <a:pt x="0" y="80"/>
                  </a:lnTo>
                  <a:lnTo>
                    <a:pt x="7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fr-ca" sz="1050" dirty="0">
                <a:latin typeface="Selawik Semibold" panose="020B0702040204020203" pitchFamily="34" charset="0"/>
              </a:endParaRPr>
            </a:p>
          </p:txBody>
        </p:sp>
      </p:grpSp>
      <p:grpSp>
        <p:nvGrpSpPr>
          <p:cNvPr id="56" name="Group 47"/>
          <p:cNvGrpSpPr/>
          <p:nvPr/>
        </p:nvGrpSpPr>
        <p:grpSpPr>
          <a:xfrm>
            <a:off x="3988053" y="1996356"/>
            <a:ext cx="602282" cy="1895336"/>
            <a:chOff x="2650629" y="3203185"/>
            <a:chExt cx="554210" cy="1962088"/>
          </a:xfrm>
          <a:solidFill>
            <a:schemeClr val="accent5">
              <a:lumMod val="75000"/>
            </a:schemeClr>
          </a:solidFill>
        </p:grpSpPr>
        <p:sp>
          <p:nvSpPr>
            <p:cNvPr id="65" name="Freeform 14"/>
            <p:cNvSpPr>
              <a:spLocks/>
            </p:cNvSpPr>
            <p:nvPr/>
          </p:nvSpPr>
          <p:spPr bwMode="auto">
            <a:xfrm>
              <a:off x="2650629" y="3203185"/>
              <a:ext cx="554210" cy="80064"/>
            </a:xfrm>
            <a:custGeom>
              <a:avLst/>
              <a:gdLst/>
              <a:ahLst/>
              <a:cxnLst>
                <a:cxn ang="0">
                  <a:pos x="0" y="0"/>
                </a:cxn>
                <a:cxn ang="0">
                  <a:pos x="533" y="0"/>
                </a:cxn>
                <a:cxn ang="0">
                  <a:pos x="458" y="77"/>
                </a:cxn>
                <a:cxn ang="0">
                  <a:pos x="69" y="77"/>
                </a:cxn>
                <a:cxn ang="0">
                  <a:pos x="0" y="0"/>
                </a:cxn>
              </a:cxnLst>
              <a:rect l="0" t="0" r="r" b="b"/>
              <a:pathLst>
                <a:path w="533" h="77">
                  <a:moveTo>
                    <a:pt x="0" y="0"/>
                  </a:moveTo>
                  <a:lnTo>
                    <a:pt x="533" y="0"/>
                  </a:lnTo>
                  <a:lnTo>
                    <a:pt x="458" y="77"/>
                  </a:lnTo>
                  <a:lnTo>
                    <a:pt x="69" y="77"/>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fr-ca" sz="1050" dirty="0">
                <a:latin typeface="Selawik Semibold" panose="020B0702040204020203" pitchFamily="34" charset="0"/>
              </a:endParaRPr>
            </a:p>
          </p:txBody>
        </p:sp>
        <p:sp>
          <p:nvSpPr>
            <p:cNvPr id="66" name="Rectangle 15"/>
            <p:cNvSpPr>
              <a:spLocks noChangeArrowheads="1"/>
            </p:cNvSpPr>
            <p:nvPr/>
          </p:nvSpPr>
          <p:spPr bwMode="auto">
            <a:xfrm>
              <a:off x="2728614" y="3313403"/>
              <a:ext cx="396161" cy="1730215"/>
            </a:xfrm>
            <a:prstGeom prst="rect">
              <a:avLst/>
            </a:prstGeom>
            <a:grpFill/>
            <a:ln w="0">
              <a:noFill/>
              <a:prstDash val="solid"/>
              <a:miter lim="800000"/>
              <a:headEnd/>
              <a:tailEnd/>
            </a:ln>
          </p:spPr>
          <p:txBody>
            <a:bodyPr vert="vert270" wrap="square" lIns="68580" tIns="34290" rIns="68580" bIns="34290" numCol="1" anchor="ctr" anchorCtr="1" compatLnSpc="1">
              <a:prstTxWarp prst="textNoShape">
                <a:avLst/>
              </a:prstTxWarp>
            </a:bodyPr>
            <a:lstStyle/>
            <a:p>
              <a:pPr algn="l" rtl="0"/>
              <a:r>
                <a:rPr lang="fr-ca" sz="1200" b="1" i="0" u="none" baseline="0" dirty="0">
                  <a:solidFill>
                    <a:schemeClr val="bg1"/>
                  </a:solidFill>
                  <a:latin typeface="Selawik Semibold" panose="020B0702040204020203" pitchFamily="34" charset="0"/>
                </a:rPr>
                <a:t>Mentorat entre pairs</a:t>
              </a:r>
              <a:endParaRPr lang="fr-ca" sz="1200" b="1" dirty="0">
                <a:solidFill>
                  <a:schemeClr val="bg1"/>
                </a:solidFill>
                <a:latin typeface="Selawik Semibold" panose="020B0702040204020203" pitchFamily="34" charset="0"/>
              </a:endParaRPr>
            </a:p>
          </p:txBody>
        </p:sp>
        <p:sp>
          <p:nvSpPr>
            <p:cNvPr id="67" name="Freeform 16"/>
            <p:cNvSpPr>
              <a:spLocks/>
            </p:cNvSpPr>
            <p:nvPr/>
          </p:nvSpPr>
          <p:spPr bwMode="auto">
            <a:xfrm>
              <a:off x="2650629" y="5082090"/>
              <a:ext cx="554210" cy="83183"/>
            </a:xfrm>
            <a:custGeom>
              <a:avLst/>
              <a:gdLst/>
              <a:ahLst/>
              <a:cxnLst>
                <a:cxn ang="0">
                  <a:pos x="75" y="0"/>
                </a:cxn>
                <a:cxn ang="0">
                  <a:pos x="462" y="0"/>
                </a:cxn>
                <a:cxn ang="0">
                  <a:pos x="533" y="80"/>
                </a:cxn>
                <a:cxn ang="0">
                  <a:pos x="0" y="80"/>
                </a:cxn>
                <a:cxn ang="0">
                  <a:pos x="75" y="0"/>
                </a:cxn>
              </a:cxnLst>
              <a:rect l="0" t="0" r="r" b="b"/>
              <a:pathLst>
                <a:path w="533" h="80">
                  <a:moveTo>
                    <a:pt x="75" y="0"/>
                  </a:moveTo>
                  <a:lnTo>
                    <a:pt x="462" y="0"/>
                  </a:lnTo>
                  <a:lnTo>
                    <a:pt x="533" y="80"/>
                  </a:lnTo>
                  <a:lnTo>
                    <a:pt x="0" y="80"/>
                  </a:lnTo>
                  <a:lnTo>
                    <a:pt x="7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fr-ca" sz="1050" dirty="0">
                <a:latin typeface="Selawik Semibold" panose="020B0702040204020203" pitchFamily="34" charset="0"/>
              </a:endParaRPr>
            </a:p>
          </p:txBody>
        </p:sp>
      </p:grpSp>
      <p:grpSp>
        <p:nvGrpSpPr>
          <p:cNvPr id="57" name="Group 48"/>
          <p:cNvGrpSpPr/>
          <p:nvPr/>
        </p:nvGrpSpPr>
        <p:grpSpPr>
          <a:xfrm>
            <a:off x="5025378" y="1996356"/>
            <a:ext cx="605672" cy="1895336"/>
            <a:chOff x="3605159" y="3203185"/>
            <a:chExt cx="557329" cy="1962088"/>
          </a:xfrm>
          <a:solidFill>
            <a:schemeClr val="accent4"/>
          </a:solidFill>
        </p:grpSpPr>
        <p:sp>
          <p:nvSpPr>
            <p:cNvPr id="62" name="Freeform 17"/>
            <p:cNvSpPr>
              <a:spLocks/>
            </p:cNvSpPr>
            <p:nvPr/>
          </p:nvSpPr>
          <p:spPr bwMode="auto">
            <a:xfrm>
              <a:off x="3605159" y="3203185"/>
              <a:ext cx="557329" cy="80064"/>
            </a:xfrm>
            <a:custGeom>
              <a:avLst/>
              <a:gdLst/>
              <a:ahLst/>
              <a:cxnLst>
                <a:cxn ang="0">
                  <a:pos x="0" y="0"/>
                </a:cxn>
                <a:cxn ang="0">
                  <a:pos x="536" y="0"/>
                </a:cxn>
                <a:cxn ang="0">
                  <a:pos x="458" y="77"/>
                </a:cxn>
                <a:cxn ang="0">
                  <a:pos x="71" y="77"/>
                </a:cxn>
                <a:cxn ang="0">
                  <a:pos x="0" y="0"/>
                </a:cxn>
              </a:cxnLst>
              <a:rect l="0" t="0" r="r" b="b"/>
              <a:pathLst>
                <a:path w="536" h="77">
                  <a:moveTo>
                    <a:pt x="0" y="0"/>
                  </a:moveTo>
                  <a:lnTo>
                    <a:pt x="536" y="0"/>
                  </a:lnTo>
                  <a:lnTo>
                    <a:pt x="458" y="77"/>
                  </a:lnTo>
                  <a:lnTo>
                    <a:pt x="71" y="77"/>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fr-ca" sz="1050" dirty="0">
                <a:latin typeface="Selawik Semibold" panose="020B0702040204020203" pitchFamily="34" charset="0"/>
              </a:endParaRPr>
            </a:p>
          </p:txBody>
        </p:sp>
        <p:sp>
          <p:nvSpPr>
            <p:cNvPr id="63" name="Rectangle 18"/>
            <p:cNvSpPr>
              <a:spLocks noChangeArrowheads="1"/>
            </p:cNvSpPr>
            <p:nvPr/>
          </p:nvSpPr>
          <p:spPr bwMode="auto">
            <a:xfrm>
              <a:off x="3685223" y="3313403"/>
              <a:ext cx="396161" cy="1730215"/>
            </a:xfrm>
            <a:prstGeom prst="rect">
              <a:avLst/>
            </a:prstGeom>
            <a:grpFill/>
            <a:ln w="0">
              <a:noFill/>
              <a:prstDash val="solid"/>
              <a:miter lim="800000"/>
              <a:headEnd/>
              <a:tailEnd/>
            </a:ln>
          </p:spPr>
          <p:txBody>
            <a:bodyPr vert="vert270" wrap="square" lIns="68580" tIns="34290" rIns="68580" bIns="34290" numCol="1" anchor="ctr" anchorCtr="1" compatLnSpc="1">
              <a:prstTxWarp prst="textNoShape">
                <a:avLst/>
              </a:prstTxWarp>
            </a:bodyPr>
            <a:lstStyle/>
            <a:p>
              <a:pPr algn="ctr" rtl="0"/>
              <a:r>
                <a:rPr lang="fr-ca" sz="1050" b="1" i="0" u="none" baseline="0" dirty="0">
                  <a:solidFill>
                    <a:schemeClr val="bg1"/>
                  </a:solidFill>
                  <a:latin typeface="Selawik Semibold" panose="020B0702040204020203" pitchFamily="34" charset="0"/>
                </a:rPr>
                <a:t>Leadership tenant compte des traumatismes</a:t>
              </a:r>
              <a:endParaRPr lang="fr-ca" sz="1050" b="1" dirty="0">
                <a:solidFill>
                  <a:schemeClr val="bg1"/>
                </a:solidFill>
                <a:latin typeface="Selawik Semibold" panose="020B0702040204020203" pitchFamily="34" charset="0"/>
              </a:endParaRPr>
            </a:p>
          </p:txBody>
        </p:sp>
        <p:sp>
          <p:nvSpPr>
            <p:cNvPr id="64" name="Freeform 19"/>
            <p:cNvSpPr>
              <a:spLocks/>
            </p:cNvSpPr>
            <p:nvPr/>
          </p:nvSpPr>
          <p:spPr bwMode="auto">
            <a:xfrm>
              <a:off x="3605159" y="5082090"/>
              <a:ext cx="557329" cy="83183"/>
            </a:xfrm>
            <a:custGeom>
              <a:avLst/>
              <a:gdLst/>
              <a:ahLst/>
              <a:cxnLst>
                <a:cxn ang="0">
                  <a:pos x="77" y="0"/>
                </a:cxn>
                <a:cxn ang="0">
                  <a:pos x="465" y="0"/>
                </a:cxn>
                <a:cxn ang="0">
                  <a:pos x="536" y="80"/>
                </a:cxn>
                <a:cxn ang="0">
                  <a:pos x="0" y="80"/>
                </a:cxn>
                <a:cxn ang="0">
                  <a:pos x="77" y="0"/>
                </a:cxn>
              </a:cxnLst>
              <a:rect l="0" t="0" r="r" b="b"/>
              <a:pathLst>
                <a:path w="536" h="80">
                  <a:moveTo>
                    <a:pt x="77" y="0"/>
                  </a:moveTo>
                  <a:lnTo>
                    <a:pt x="465" y="0"/>
                  </a:lnTo>
                  <a:lnTo>
                    <a:pt x="536" y="80"/>
                  </a:lnTo>
                  <a:lnTo>
                    <a:pt x="0" y="80"/>
                  </a:lnTo>
                  <a:lnTo>
                    <a:pt x="7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fr-ca" sz="1050" dirty="0">
                <a:latin typeface="Selawik Semibold" panose="020B0702040204020203" pitchFamily="34" charset="0"/>
              </a:endParaRPr>
            </a:p>
          </p:txBody>
        </p:sp>
      </p:grpSp>
      <p:grpSp>
        <p:nvGrpSpPr>
          <p:cNvPr id="58" name="Group 49"/>
          <p:cNvGrpSpPr/>
          <p:nvPr/>
        </p:nvGrpSpPr>
        <p:grpSpPr>
          <a:xfrm>
            <a:off x="6077394" y="1996356"/>
            <a:ext cx="604541" cy="1895336"/>
            <a:chOff x="4573206" y="3203185"/>
            <a:chExt cx="556289" cy="1962088"/>
          </a:xfrm>
          <a:solidFill>
            <a:schemeClr val="accent1"/>
          </a:solidFill>
        </p:grpSpPr>
        <p:sp>
          <p:nvSpPr>
            <p:cNvPr id="59" name="Freeform 20"/>
            <p:cNvSpPr>
              <a:spLocks/>
            </p:cNvSpPr>
            <p:nvPr/>
          </p:nvSpPr>
          <p:spPr bwMode="auto">
            <a:xfrm>
              <a:off x="4573206" y="3203185"/>
              <a:ext cx="556289" cy="80064"/>
            </a:xfrm>
            <a:custGeom>
              <a:avLst/>
              <a:gdLst/>
              <a:ahLst/>
              <a:cxnLst>
                <a:cxn ang="0">
                  <a:pos x="0" y="0"/>
                </a:cxn>
                <a:cxn ang="0">
                  <a:pos x="535" y="0"/>
                </a:cxn>
                <a:cxn ang="0">
                  <a:pos x="458" y="77"/>
                </a:cxn>
                <a:cxn ang="0">
                  <a:pos x="71" y="77"/>
                </a:cxn>
                <a:cxn ang="0">
                  <a:pos x="0" y="0"/>
                </a:cxn>
              </a:cxnLst>
              <a:rect l="0" t="0" r="r" b="b"/>
              <a:pathLst>
                <a:path w="535" h="77">
                  <a:moveTo>
                    <a:pt x="0" y="0"/>
                  </a:moveTo>
                  <a:lnTo>
                    <a:pt x="535" y="0"/>
                  </a:lnTo>
                  <a:lnTo>
                    <a:pt x="458" y="77"/>
                  </a:lnTo>
                  <a:lnTo>
                    <a:pt x="71" y="77"/>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fr-ca" sz="1050" dirty="0">
                <a:latin typeface="Selawik Semibold" panose="020B0702040204020203" pitchFamily="34" charset="0"/>
              </a:endParaRPr>
            </a:p>
          </p:txBody>
        </p:sp>
        <p:sp>
          <p:nvSpPr>
            <p:cNvPr id="60" name="Rectangle 21"/>
            <p:cNvSpPr>
              <a:spLocks noChangeArrowheads="1"/>
            </p:cNvSpPr>
            <p:nvPr/>
          </p:nvSpPr>
          <p:spPr bwMode="auto">
            <a:xfrm>
              <a:off x="4653270" y="3313403"/>
              <a:ext cx="396161" cy="1730215"/>
            </a:xfrm>
            <a:prstGeom prst="rect">
              <a:avLst/>
            </a:prstGeom>
            <a:grpFill/>
            <a:ln w="0">
              <a:noFill/>
              <a:prstDash val="solid"/>
              <a:miter lim="800000"/>
              <a:headEnd/>
              <a:tailEnd/>
            </a:ln>
          </p:spPr>
          <p:txBody>
            <a:bodyPr vert="vert270" wrap="square" lIns="68580" tIns="34290" rIns="68580" bIns="34290" numCol="1" anchor="ctr" anchorCtr="1" compatLnSpc="1">
              <a:prstTxWarp prst="textNoShape">
                <a:avLst/>
              </a:prstTxWarp>
            </a:bodyPr>
            <a:lstStyle/>
            <a:p>
              <a:pPr algn="ctr" rtl="0"/>
              <a:r>
                <a:rPr lang="fr-ca" sz="1200" b="1" i="0" u="none" baseline="0" dirty="0">
                  <a:solidFill>
                    <a:schemeClr val="bg1"/>
                  </a:solidFill>
                  <a:latin typeface="Selawik Semibold" panose="020B0702040204020203" pitchFamily="34" charset="0"/>
                </a:rPr>
                <a:t>Formation axée sur les compétences</a:t>
              </a:r>
              <a:endParaRPr lang="fr-ca" sz="1200" b="1" dirty="0">
                <a:solidFill>
                  <a:schemeClr val="bg1"/>
                </a:solidFill>
                <a:latin typeface="Selawik Semibold" panose="020B0702040204020203" pitchFamily="34" charset="0"/>
              </a:endParaRPr>
            </a:p>
          </p:txBody>
        </p:sp>
        <p:sp>
          <p:nvSpPr>
            <p:cNvPr id="61" name="Freeform 22"/>
            <p:cNvSpPr>
              <a:spLocks/>
            </p:cNvSpPr>
            <p:nvPr/>
          </p:nvSpPr>
          <p:spPr bwMode="auto">
            <a:xfrm>
              <a:off x="4573206" y="5082090"/>
              <a:ext cx="556289" cy="83183"/>
            </a:xfrm>
            <a:custGeom>
              <a:avLst/>
              <a:gdLst/>
              <a:ahLst/>
              <a:cxnLst>
                <a:cxn ang="0">
                  <a:pos x="77" y="0"/>
                </a:cxn>
                <a:cxn ang="0">
                  <a:pos x="465" y="0"/>
                </a:cxn>
                <a:cxn ang="0">
                  <a:pos x="535" y="80"/>
                </a:cxn>
                <a:cxn ang="0">
                  <a:pos x="0" y="80"/>
                </a:cxn>
                <a:cxn ang="0">
                  <a:pos x="77" y="0"/>
                </a:cxn>
              </a:cxnLst>
              <a:rect l="0" t="0" r="r" b="b"/>
              <a:pathLst>
                <a:path w="535" h="80">
                  <a:moveTo>
                    <a:pt x="77" y="0"/>
                  </a:moveTo>
                  <a:lnTo>
                    <a:pt x="465" y="0"/>
                  </a:lnTo>
                  <a:lnTo>
                    <a:pt x="535" y="80"/>
                  </a:lnTo>
                  <a:lnTo>
                    <a:pt x="0" y="80"/>
                  </a:lnTo>
                  <a:lnTo>
                    <a:pt x="7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fr-ca" sz="1050" dirty="0">
                <a:latin typeface="Selawik Semibold" panose="020B0702040204020203" pitchFamily="34" charset="0"/>
              </a:endParaRPr>
            </a:p>
          </p:txBody>
        </p:sp>
      </p:grpSp>
      <p:sp>
        <p:nvSpPr>
          <p:cNvPr id="6" name="Arrow: Right 5">
            <a:extLst>
              <a:ext uri="{FF2B5EF4-FFF2-40B4-BE49-F238E27FC236}">
                <a16:creationId xmlns:a16="http://schemas.microsoft.com/office/drawing/2014/main" id="{D85BAF5C-0636-95CA-283B-69839700AB64}"/>
              </a:ext>
            </a:extLst>
          </p:cNvPr>
          <p:cNvSpPr/>
          <p:nvPr/>
        </p:nvSpPr>
        <p:spPr>
          <a:xfrm>
            <a:off x="3505271" y="4076856"/>
            <a:ext cx="2501012" cy="202189"/>
          </a:xfrm>
          <a:prstGeom prst="rightArrow">
            <a:avLst/>
          </a:prstGeom>
          <a:solidFill>
            <a:schemeClr val="bg2"/>
          </a:solidFill>
          <a:ln w="3175">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ca" sz="1050" dirty="0">
              <a:latin typeface="Selawik Semibold" panose="020B0702040204020203" pitchFamily="34" charset="0"/>
            </a:endParaRPr>
          </a:p>
        </p:txBody>
      </p:sp>
      <p:sp>
        <p:nvSpPr>
          <p:cNvPr id="51" name="Freeform 7"/>
          <p:cNvSpPr>
            <a:spLocks/>
          </p:cNvSpPr>
          <p:nvPr/>
        </p:nvSpPr>
        <p:spPr bwMode="auto">
          <a:xfrm>
            <a:off x="3397071" y="877436"/>
            <a:ext cx="2834001" cy="630775"/>
          </a:xfrm>
          <a:custGeom>
            <a:avLst/>
            <a:gdLst/>
            <a:ahLst/>
            <a:cxnLst>
              <a:cxn ang="0">
                <a:pos x="1254" y="0"/>
              </a:cxn>
              <a:cxn ang="0">
                <a:pos x="1881" y="313"/>
              </a:cxn>
              <a:cxn ang="0">
                <a:pos x="2508" y="628"/>
              </a:cxn>
              <a:cxn ang="0">
                <a:pos x="0" y="628"/>
              </a:cxn>
              <a:cxn ang="0">
                <a:pos x="627" y="313"/>
              </a:cxn>
              <a:cxn ang="0">
                <a:pos x="1254" y="0"/>
              </a:cxn>
            </a:cxnLst>
            <a:rect l="0" t="0" r="r" b="b"/>
            <a:pathLst>
              <a:path w="2508" h="628">
                <a:moveTo>
                  <a:pt x="1254" y="0"/>
                </a:moveTo>
                <a:lnTo>
                  <a:pt x="1881" y="313"/>
                </a:lnTo>
                <a:lnTo>
                  <a:pt x="2508" y="628"/>
                </a:lnTo>
                <a:lnTo>
                  <a:pt x="0" y="628"/>
                </a:lnTo>
                <a:lnTo>
                  <a:pt x="627" y="313"/>
                </a:lnTo>
                <a:lnTo>
                  <a:pt x="1254" y="0"/>
                </a:lnTo>
                <a:close/>
              </a:path>
            </a:pathLst>
          </a:custGeom>
          <a:solidFill>
            <a:srgbClr val="FFFFFF"/>
          </a:solidFill>
          <a:ln w="0">
            <a:noFill/>
            <a:prstDash val="solid"/>
            <a:round/>
            <a:headEnd/>
            <a:tailEnd/>
          </a:ln>
        </p:spPr>
        <p:txBody>
          <a:bodyPr vert="horz" wrap="square" lIns="68580" tIns="34290" rIns="68580" bIns="34290" numCol="1" anchor="b" anchorCtr="1" compatLnSpc="1">
            <a:prstTxWarp prst="textNoShape">
              <a:avLst/>
            </a:prstTxWarp>
          </a:bodyPr>
          <a:lstStyle/>
          <a:p>
            <a:pPr algn="ctr" rtl="0"/>
            <a:endParaRPr lang="fr-ca" sz="1500" b="1" dirty="0">
              <a:solidFill>
                <a:srgbClr val="002060"/>
              </a:solidFill>
              <a:latin typeface="Arial" pitchFamily="34" charset="0"/>
              <a:cs typeface="Arial" pitchFamily="34" charset="0"/>
            </a:endParaRPr>
          </a:p>
        </p:txBody>
      </p:sp>
      <p:grpSp>
        <p:nvGrpSpPr>
          <p:cNvPr id="24" name="Group 23">
            <a:extLst>
              <a:ext uri="{FF2B5EF4-FFF2-40B4-BE49-F238E27FC236}">
                <a16:creationId xmlns:a16="http://schemas.microsoft.com/office/drawing/2014/main" id="{1C0024DB-667F-ADEF-E65A-4882CA8A1F3F}"/>
              </a:ext>
            </a:extLst>
          </p:cNvPr>
          <p:cNvGrpSpPr/>
          <p:nvPr/>
        </p:nvGrpSpPr>
        <p:grpSpPr>
          <a:xfrm rot="21228335">
            <a:off x="3729736" y="81787"/>
            <a:ext cx="2275345" cy="1842192"/>
            <a:chOff x="3708513" y="381558"/>
            <a:chExt cx="2472693" cy="2065282"/>
          </a:xfrm>
        </p:grpSpPr>
        <p:sp>
          <p:nvSpPr>
            <p:cNvPr id="15" name="Oval 14">
              <a:extLst>
                <a:ext uri="{FF2B5EF4-FFF2-40B4-BE49-F238E27FC236}">
                  <a16:creationId xmlns:a16="http://schemas.microsoft.com/office/drawing/2014/main" id="{23E62330-9214-9713-2FD9-3E824C802D08}"/>
                </a:ext>
              </a:extLst>
            </p:cNvPr>
            <p:cNvSpPr/>
            <p:nvPr/>
          </p:nvSpPr>
          <p:spPr>
            <a:xfrm>
              <a:off x="3708513" y="381558"/>
              <a:ext cx="1362831" cy="13521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endParaRPr lang="fr-ca" sz="1050" dirty="0">
                <a:solidFill>
                  <a:schemeClr val="bg2"/>
                </a:solidFill>
                <a:latin typeface="Selawik Semibold" panose="020B0702040204020203" pitchFamily="34" charset="0"/>
              </a:endParaRPr>
            </a:p>
          </p:txBody>
        </p:sp>
        <p:sp>
          <p:nvSpPr>
            <p:cNvPr id="19" name="Oval 18">
              <a:extLst>
                <a:ext uri="{FF2B5EF4-FFF2-40B4-BE49-F238E27FC236}">
                  <a16:creationId xmlns:a16="http://schemas.microsoft.com/office/drawing/2014/main" id="{9268EF31-9D08-A6DD-BC18-E67BAC8EA038}"/>
                </a:ext>
              </a:extLst>
            </p:cNvPr>
            <p:cNvSpPr/>
            <p:nvPr/>
          </p:nvSpPr>
          <p:spPr>
            <a:xfrm>
              <a:off x="4815152" y="496606"/>
              <a:ext cx="1301620" cy="1352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0"/>
              <a:endParaRPr lang="fr-ca" sz="1100" dirty="0">
                <a:solidFill>
                  <a:schemeClr val="bg1"/>
                </a:solidFill>
                <a:latin typeface="Selawik Semibold" panose="020B0702040204020203" pitchFamily="34" charset="0"/>
              </a:endParaRPr>
            </a:p>
          </p:txBody>
        </p:sp>
        <p:sp>
          <p:nvSpPr>
            <p:cNvPr id="20" name="Oval 19">
              <a:extLst>
                <a:ext uri="{FF2B5EF4-FFF2-40B4-BE49-F238E27FC236}">
                  <a16:creationId xmlns:a16="http://schemas.microsoft.com/office/drawing/2014/main" id="{9D80C45D-EB33-3573-1709-C28A1275B7B2}"/>
                </a:ext>
              </a:extLst>
            </p:cNvPr>
            <p:cNvSpPr/>
            <p:nvPr/>
          </p:nvSpPr>
          <p:spPr>
            <a:xfrm>
              <a:off x="4186394" y="1196345"/>
              <a:ext cx="1301620" cy="12504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rtl="0"/>
              <a:endParaRPr lang="fr-ca" dirty="0">
                <a:solidFill>
                  <a:schemeClr val="bg1"/>
                </a:solidFill>
                <a:latin typeface="Selawik Semibold" panose="020B0702040204020203" pitchFamily="34" charset="0"/>
              </a:endParaRPr>
            </a:p>
            <a:p>
              <a:pPr algn="ctr" rtl="0"/>
              <a:endParaRPr lang="fr-ca" dirty="0">
                <a:solidFill>
                  <a:schemeClr val="bg1"/>
                </a:solidFill>
                <a:latin typeface="Selawik Semibold" panose="020B0702040204020203" pitchFamily="34" charset="0"/>
              </a:endParaRPr>
            </a:p>
          </p:txBody>
        </p:sp>
        <p:sp>
          <p:nvSpPr>
            <p:cNvPr id="13" name="Oval 12">
              <a:extLst>
                <a:ext uri="{FF2B5EF4-FFF2-40B4-BE49-F238E27FC236}">
                  <a16:creationId xmlns:a16="http://schemas.microsoft.com/office/drawing/2014/main" id="{A7ED2644-33ED-DF83-B11A-F01B41866B4B}"/>
                </a:ext>
              </a:extLst>
            </p:cNvPr>
            <p:cNvSpPr/>
            <p:nvPr/>
          </p:nvSpPr>
          <p:spPr>
            <a:xfrm rot="371665">
              <a:off x="4519214" y="979637"/>
              <a:ext cx="757081" cy="747758"/>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700" dirty="0">
                <a:solidFill>
                  <a:schemeClr val="bg2"/>
                </a:solidFill>
                <a:latin typeface="Selawik Semibold" panose="020B0702040204020203" pitchFamily="34" charset="0"/>
              </a:endParaRPr>
            </a:p>
          </p:txBody>
        </p:sp>
        <p:sp>
          <p:nvSpPr>
            <p:cNvPr id="21" name="TextBox 20">
              <a:extLst>
                <a:ext uri="{FF2B5EF4-FFF2-40B4-BE49-F238E27FC236}">
                  <a16:creationId xmlns:a16="http://schemas.microsoft.com/office/drawing/2014/main" id="{AA356101-5B57-8995-F0CD-6CE282963D46}"/>
                </a:ext>
              </a:extLst>
            </p:cNvPr>
            <p:cNvSpPr txBox="1"/>
            <p:nvPr/>
          </p:nvSpPr>
          <p:spPr>
            <a:xfrm rot="371665">
              <a:off x="4180102" y="1810572"/>
              <a:ext cx="1361263" cy="310544"/>
            </a:xfrm>
            <a:prstGeom prst="rect">
              <a:avLst/>
            </a:prstGeom>
            <a:noFill/>
          </p:spPr>
          <p:txBody>
            <a:bodyPr wrap="square" rtlCol="0">
              <a:spAutoFit/>
            </a:bodyPr>
            <a:lstStyle/>
            <a:p>
              <a:pPr algn="l" rtl="0"/>
              <a:r>
                <a:rPr lang="fr-ca" sz="1200" b="0" i="0" u="none" baseline="0" dirty="0">
                  <a:solidFill>
                    <a:schemeClr val="tx2"/>
                  </a:solidFill>
                  <a:latin typeface="Selawik Semibold" panose="020B0702040204020203" pitchFamily="34" charset="0"/>
                </a:rPr>
                <a:t>Administration</a:t>
              </a:r>
              <a:endParaRPr lang="fr-ca" sz="1200" dirty="0">
                <a:solidFill>
                  <a:schemeClr val="tx2"/>
                </a:solidFill>
                <a:latin typeface="Selawik Semibold" panose="020B0702040204020203" pitchFamily="34" charset="0"/>
              </a:endParaRPr>
            </a:p>
          </p:txBody>
        </p:sp>
        <p:sp>
          <p:nvSpPr>
            <p:cNvPr id="22" name="TextBox 21">
              <a:extLst>
                <a:ext uri="{FF2B5EF4-FFF2-40B4-BE49-F238E27FC236}">
                  <a16:creationId xmlns:a16="http://schemas.microsoft.com/office/drawing/2014/main" id="{601E657C-0C34-75ED-9EEC-99CFB0D625D1}"/>
                </a:ext>
              </a:extLst>
            </p:cNvPr>
            <p:cNvSpPr txBox="1"/>
            <p:nvPr/>
          </p:nvSpPr>
          <p:spPr>
            <a:xfrm rot="371665">
              <a:off x="4912654" y="742193"/>
              <a:ext cx="1268552" cy="345049"/>
            </a:xfrm>
            <a:prstGeom prst="rect">
              <a:avLst/>
            </a:prstGeom>
            <a:noFill/>
          </p:spPr>
          <p:txBody>
            <a:bodyPr wrap="none" rtlCol="0">
              <a:spAutoFit/>
            </a:bodyPr>
            <a:lstStyle/>
            <a:p>
              <a:pPr algn="l" rtl="0"/>
              <a:r>
                <a:rPr lang="fr-ca" sz="1100" b="0" i="0" u="none" baseline="0" dirty="0">
                  <a:solidFill>
                    <a:schemeClr val="tx2"/>
                  </a:solidFill>
                  <a:latin typeface="Selawik Semibold" panose="020B0702040204020203" pitchFamily="34" charset="0"/>
                </a:rPr>
                <a:t>Première</a:t>
              </a:r>
              <a:r>
                <a:rPr lang="fr-ca" b="0" i="0" u="none" baseline="0" dirty="0">
                  <a:solidFill>
                    <a:schemeClr val="tx2"/>
                  </a:solidFill>
                  <a:latin typeface="Selawik Semibold" panose="020B0702040204020203" pitchFamily="34" charset="0"/>
                </a:rPr>
                <a:t> </a:t>
              </a:r>
              <a:r>
                <a:rPr lang="fr-ca" sz="1100" b="0" i="0" u="none" baseline="0" dirty="0">
                  <a:solidFill>
                    <a:schemeClr val="tx2"/>
                  </a:solidFill>
                  <a:latin typeface="Selawik Semibold" panose="020B0702040204020203" pitchFamily="34" charset="0"/>
                </a:rPr>
                <a:t>ligne</a:t>
              </a:r>
              <a:endParaRPr lang="fr-ca" sz="1600" dirty="0">
                <a:solidFill>
                  <a:schemeClr val="tx2"/>
                </a:solidFill>
                <a:latin typeface="Selawik Semibold" panose="020B0702040204020203" pitchFamily="34" charset="0"/>
              </a:endParaRPr>
            </a:p>
          </p:txBody>
        </p:sp>
        <p:sp>
          <p:nvSpPr>
            <p:cNvPr id="23" name="TextBox 22">
              <a:extLst>
                <a:ext uri="{FF2B5EF4-FFF2-40B4-BE49-F238E27FC236}">
                  <a16:creationId xmlns:a16="http://schemas.microsoft.com/office/drawing/2014/main" id="{22D46065-07BB-EED2-D231-491019FC07C0}"/>
                </a:ext>
              </a:extLst>
            </p:cNvPr>
            <p:cNvSpPr txBox="1"/>
            <p:nvPr/>
          </p:nvSpPr>
          <p:spPr>
            <a:xfrm rot="371665">
              <a:off x="3744200" y="667561"/>
              <a:ext cx="1169148" cy="345049"/>
            </a:xfrm>
            <a:prstGeom prst="rect">
              <a:avLst/>
            </a:prstGeom>
            <a:noFill/>
          </p:spPr>
          <p:txBody>
            <a:bodyPr wrap="square" rtlCol="0">
              <a:spAutoFit/>
            </a:bodyPr>
            <a:lstStyle/>
            <a:p>
              <a:pPr algn="l" rtl="0"/>
              <a:r>
                <a:rPr lang="fr-ca" b="0" i="0" u="none" baseline="0" dirty="0">
                  <a:solidFill>
                    <a:schemeClr val="bg2"/>
                  </a:solidFill>
                  <a:latin typeface="Selawik Semibold" panose="020B0702040204020203" pitchFamily="34" charset="0"/>
                </a:rPr>
                <a:t>Leadership</a:t>
              </a:r>
              <a:endParaRPr lang="fr-ca" dirty="0">
                <a:solidFill>
                  <a:schemeClr val="bg2"/>
                </a:solidFill>
                <a:latin typeface="Selawik Semibold" panose="020B0702040204020203" pitchFamily="34" charset="0"/>
              </a:endParaRPr>
            </a:p>
          </p:txBody>
        </p:sp>
      </p:grpSp>
      <p:sp>
        <p:nvSpPr>
          <p:cNvPr id="25" name="TextBox 24">
            <a:extLst>
              <a:ext uri="{FF2B5EF4-FFF2-40B4-BE49-F238E27FC236}">
                <a16:creationId xmlns:a16="http://schemas.microsoft.com/office/drawing/2014/main" id="{F2189DF5-D54A-E4B8-976F-1EF99F607C9F}"/>
              </a:ext>
            </a:extLst>
          </p:cNvPr>
          <p:cNvSpPr txBox="1"/>
          <p:nvPr/>
        </p:nvSpPr>
        <p:spPr>
          <a:xfrm>
            <a:off x="4417348" y="697199"/>
            <a:ext cx="821429" cy="523220"/>
          </a:xfrm>
          <a:prstGeom prst="rect">
            <a:avLst/>
          </a:prstGeom>
          <a:noFill/>
        </p:spPr>
        <p:txBody>
          <a:bodyPr wrap="square" rtlCol="0">
            <a:spAutoFit/>
          </a:bodyPr>
          <a:lstStyle/>
          <a:p>
            <a:pPr algn="ctr" rtl="0"/>
            <a:r>
              <a:rPr lang="fr-ca" sz="700" b="0" i="0" u="none" baseline="0" dirty="0">
                <a:latin typeface="Selawik Semibold" panose="020B0702040204020203" pitchFamily="34" charset="0"/>
              </a:rPr>
              <a:t>Organisme tenant compte des traumatismes</a:t>
            </a:r>
            <a:endParaRPr lang="fr-ca" sz="700" dirty="0">
              <a:latin typeface="Selawik Semibold" panose="020B0702040204020203" pitchFamily="34" charset="0"/>
            </a:endParaRPr>
          </a:p>
        </p:txBody>
      </p:sp>
      <p:sp>
        <p:nvSpPr>
          <p:cNvPr id="26" name="TextBox 25">
            <a:extLst>
              <a:ext uri="{FF2B5EF4-FFF2-40B4-BE49-F238E27FC236}">
                <a16:creationId xmlns:a16="http://schemas.microsoft.com/office/drawing/2014/main" id="{64BD9BE0-832E-0FB4-8CF3-0E55F890CDD3}"/>
              </a:ext>
            </a:extLst>
          </p:cNvPr>
          <p:cNvSpPr txBox="1"/>
          <p:nvPr/>
        </p:nvSpPr>
        <p:spPr>
          <a:xfrm>
            <a:off x="2570955" y="4480832"/>
            <a:ext cx="1183995" cy="461665"/>
          </a:xfrm>
          <a:prstGeom prst="rect">
            <a:avLst/>
          </a:prstGeom>
          <a:noFill/>
        </p:spPr>
        <p:txBody>
          <a:bodyPr wrap="square" rtlCol="0">
            <a:spAutoFit/>
          </a:bodyPr>
          <a:lstStyle/>
          <a:p>
            <a:pPr algn="ctr" rtl="0"/>
            <a:r>
              <a:rPr lang="fr-ca" sz="1200" b="0" i="0" u="none" baseline="0" dirty="0">
                <a:solidFill>
                  <a:schemeClr val="accent1"/>
                </a:solidFill>
                <a:latin typeface="Selawik Semibold" panose="020B0702040204020203" pitchFamily="34" charset="0"/>
              </a:rPr>
              <a:t>Approche personnalisée</a:t>
            </a:r>
            <a:endParaRPr lang="fr-ca" sz="1200" dirty="0">
              <a:solidFill>
                <a:schemeClr val="accent1"/>
              </a:solidFill>
              <a:latin typeface="Selawik Semibold" panose="020B0702040204020203" pitchFamily="34" charset="0"/>
            </a:endParaRPr>
          </a:p>
        </p:txBody>
      </p:sp>
      <p:sp>
        <p:nvSpPr>
          <p:cNvPr id="27" name="TextBox 26">
            <a:extLst>
              <a:ext uri="{FF2B5EF4-FFF2-40B4-BE49-F238E27FC236}">
                <a16:creationId xmlns:a16="http://schemas.microsoft.com/office/drawing/2014/main" id="{E7EEC850-1197-8B82-1B77-B9E4595093C1}"/>
              </a:ext>
            </a:extLst>
          </p:cNvPr>
          <p:cNvSpPr txBox="1"/>
          <p:nvPr/>
        </p:nvSpPr>
        <p:spPr>
          <a:xfrm>
            <a:off x="3911920" y="4356488"/>
            <a:ext cx="1832284" cy="646331"/>
          </a:xfrm>
          <a:prstGeom prst="rect">
            <a:avLst/>
          </a:prstGeom>
          <a:noFill/>
        </p:spPr>
        <p:txBody>
          <a:bodyPr wrap="square" rtlCol="0">
            <a:spAutoFit/>
          </a:bodyPr>
          <a:lstStyle/>
          <a:p>
            <a:pPr algn="ctr" rtl="0"/>
            <a:r>
              <a:rPr lang="fr-ca" sz="1200" b="0" i="0" u="none" baseline="0" dirty="0">
                <a:solidFill>
                  <a:schemeClr val="accent1"/>
                </a:solidFill>
                <a:latin typeface="Selawik Semibold" panose="020B0702040204020203" pitchFamily="34" charset="0"/>
              </a:rPr>
              <a:t>Créée conjointement avec tous les organismes partenaires</a:t>
            </a:r>
          </a:p>
        </p:txBody>
      </p:sp>
      <p:sp>
        <p:nvSpPr>
          <p:cNvPr id="28" name="TextBox 27">
            <a:extLst>
              <a:ext uri="{FF2B5EF4-FFF2-40B4-BE49-F238E27FC236}">
                <a16:creationId xmlns:a16="http://schemas.microsoft.com/office/drawing/2014/main" id="{DDEE6961-B959-12C5-41A5-9E7A1A7D331D}"/>
              </a:ext>
            </a:extLst>
          </p:cNvPr>
          <p:cNvSpPr txBox="1"/>
          <p:nvPr/>
        </p:nvSpPr>
        <p:spPr>
          <a:xfrm>
            <a:off x="5664484" y="4378834"/>
            <a:ext cx="1773364" cy="830997"/>
          </a:xfrm>
          <a:prstGeom prst="rect">
            <a:avLst/>
          </a:prstGeom>
          <a:noFill/>
        </p:spPr>
        <p:txBody>
          <a:bodyPr wrap="square" rtlCol="0">
            <a:spAutoFit/>
          </a:bodyPr>
          <a:lstStyle/>
          <a:p>
            <a:pPr algn="ctr" rtl="0"/>
            <a:r>
              <a:rPr lang="fr-ca" sz="1200" b="0" i="0" u="none" baseline="0" dirty="0">
                <a:solidFill>
                  <a:schemeClr val="accent1"/>
                </a:solidFill>
                <a:latin typeface="Selawik Semibold" panose="020B0702040204020203" pitchFamily="34" charset="0"/>
              </a:rPr>
              <a:t>Accessible à l’ensemble du personnel des CAEJ et des partenaires</a:t>
            </a:r>
          </a:p>
        </p:txBody>
      </p:sp>
      <p:cxnSp>
        <p:nvCxnSpPr>
          <p:cNvPr id="30" name="Straight Connector 29">
            <a:extLst>
              <a:ext uri="{FF2B5EF4-FFF2-40B4-BE49-F238E27FC236}">
                <a16:creationId xmlns:a16="http://schemas.microsoft.com/office/drawing/2014/main" id="{A52014DD-E555-5D63-12C1-7848B86AD9D9}"/>
              </a:ext>
            </a:extLst>
          </p:cNvPr>
          <p:cNvCxnSpPr>
            <a:cxnSpLocks/>
          </p:cNvCxnSpPr>
          <p:nvPr/>
        </p:nvCxnSpPr>
        <p:spPr>
          <a:xfrm>
            <a:off x="3827858" y="4486556"/>
            <a:ext cx="0" cy="5232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43A539F-2F0D-849A-DB3F-3F7DE915DD64}"/>
              </a:ext>
            </a:extLst>
          </p:cNvPr>
          <p:cNvCxnSpPr>
            <a:cxnSpLocks/>
          </p:cNvCxnSpPr>
          <p:nvPr/>
        </p:nvCxnSpPr>
        <p:spPr>
          <a:xfrm>
            <a:off x="5740466" y="4486556"/>
            <a:ext cx="0" cy="52322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63" name="Google Shape;341;p28">
            <a:extLst>
              <a:ext uri="{FF2B5EF4-FFF2-40B4-BE49-F238E27FC236}">
                <a16:creationId xmlns:a16="http://schemas.microsoft.com/office/drawing/2014/main" id="{FB6F6963-01B0-2A9B-A500-8456A6793B5D}"/>
              </a:ext>
            </a:extLst>
          </p:cNvPr>
          <p:cNvSpPr txBox="1">
            <a:spLocks noGrp="1"/>
          </p:cNvSpPr>
          <p:nvPr>
            <p:ph type="title"/>
          </p:nvPr>
        </p:nvSpPr>
        <p:spPr>
          <a:xfrm>
            <a:off x="1246761" y="215640"/>
            <a:ext cx="222787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1" i="0" u="none" baseline="0" dirty="0">
                <a:solidFill>
                  <a:schemeClr val="accent3"/>
                </a:solidFill>
                <a:latin typeface="Selawik Semibold" panose="020B0702040204020203" pitchFamily="34" charset="0"/>
                <a:ea typeface="Overpass SemiBold"/>
                <a:cs typeface="Overpass SemiBold"/>
                <a:sym typeface="Overpass SemiBold"/>
              </a:rPr>
              <a:t>FORCES D’IMPULSION</a:t>
            </a:r>
            <a:endParaRPr sz="2000" b="1" dirty="0">
              <a:solidFill>
                <a:schemeClr val="accent3"/>
              </a:solidFill>
              <a:latin typeface="Selawik Semibold" panose="020B0702040204020203" pitchFamily="34" charset="0"/>
              <a:ea typeface="Overpass SemiBold"/>
              <a:cs typeface="Overpass SemiBold"/>
              <a:sym typeface="Overpass SemiBold"/>
            </a:endParaRPr>
          </a:p>
        </p:txBody>
      </p:sp>
      <p:grpSp>
        <p:nvGrpSpPr>
          <p:cNvPr id="4" name="Google Shape;9898;p57">
            <a:extLst>
              <a:ext uri="{FF2B5EF4-FFF2-40B4-BE49-F238E27FC236}">
                <a16:creationId xmlns:a16="http://schemas.microsoft.com/office/drawing/2014/main" id="{F4D30423-D144-3A61-86A8-A9CB2E4E903B}"/>
              </a:ext>
            </a:extLst>
          </p:cNvPr>
          <p:cNvGrpSpPr/>
          <p:nvPr/>
        </p:nvGrpSpPr>
        <p:grpSpPr>
          <a:xfrm>
            <a:off x="822280" y="882971"/>
            <a:ext cx="7499439" cy="3912213"/>
            <a:chOff x="724986" y="3575244"/>
            <a:chExt cx="1368680" cy="713153"/>
          </a:xfrm>
        </p:grpSpPr>
        <p:sp>
          <p:nvSpPr>
            <p:cNvPr id="7" name="Google Shape;9922;p57">
              <a:extLst>
                <a:ext uri="{FF2B5EF4-FFF2-40B4-BE49-F238E27FC236}">
                  <a16:creationId xmlns:a16="http://schemas.microsoft.com/office/drawing/2014/main" id="{5D90B16F-A08B-25C6-CBB8-6BEB6453E576}"/>
                </a:ext>
              </a:extLst>
            </p:cNvPr>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solidFill>
              <a:schemeClr val="accent1"/>
            </a:solid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 name="Google Shape;9899;p57">
              <a:extLst>
                <a:ext uri="{FF2B5EF4-FFF2-40B4-BE49-F238E27FC236}">
                  <a16:creationId xmlns:a16="http://schemas.microsoft.com/office/drawing/2014/main" id="{1320B718-9236-5F1C-2A8E-CA143822F3F2}"/>
                </a:ext>
              </a:extLst>
            </p:cNvPr>
            <p:cNvGrpSpPr/>
            <p:nvPr/>
          </p:nvGrpSpPr>
          <p:grpSpPr>
            <a:xfrm>
              <a:off x="1498221" y="4047614"/>
              <a:ext cx="529172" cy="240783"/>
              <a:chOff x="1498221" y="4047614"/>
              <a:chExt cx="529172" cy="240783"/>
            </a:xfrm>
          </p:grpSpPr>
          <p:grpSp>
            <p:nvGrpSpPr>
              <p:cNvPr id="393" name="Google Shape;9900;p57">
                <a:extLst>
                  <a:ext uri="{FF2B5EF4-FFF2-40B4-BE49-F238E27FC236}">
                    <a16:creationId xmlns:a16="http://schemas.microsoft.com/office/drawing/2014/main" id="{781D5FF9-2545-2E62-7C82-BA664D76C18D}"/>
                  </a:ext>
                </a:extLst>
              </p:cNvPr>
              <p:cNvGrpSpPr/>
              <p:nvPr/>
            </p:nvGrpSpPr>
            <p:grpSpPr>
              <a:xfrm>
                <a:off x="1826655" y="4224370"/>
                <a:ext cx="200738" cy="25631"/>
                <a:chOff x="1826655" y="4224370"/>
                <a:chExt cx="200738" cy="25631"/>
              </a:xfrm>
            </p:grpSpPr>
            <p:sp>
              <p:nvSpPr>
                <p:cNvPr id="399" name="Google Shape;9901;p57">
                  <a:extLst>
                    <a:ext uri="{FF2B5EF4-FFF2-40B4-BE49-F238E27FC236}">
                      <a16:creationId xmlns:a16="http://schemas.microsoft.com/office/drawing/2014/main" id="{999BC03D-591D-0D59-E43F-87E36B90D80A}"/>
                    </a:ext>
                  </a:extLst>
                </p:cNvPr>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9902;p57">
                  <a:extLst>
                    <a:ext uri="{FF2B5EF4-FFF2-40B4-BE49-F238E27FC236}">
                      <a16:creationId xmlns:a16="http://schemas.microsoft.com/office/drawing/2014/main" id="{43089933-54A5-65F6-92E2-26718CF1FC72}"/>
                    </a:ext>
                  </a:extLst>
                </p:cNvPr>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chemeClr val="accen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94" name="Google Shape;9903;p57">
                <a:extLst>
                  <a:ext uri="{FF2B5EF4-FFF2-40B4-BE49-F238E27FC236}">
                    <a16:creationId xmlns:a16="http://schemas.microsoft.com/office/drawing/2014/main" id="{379A12BE-909C-4AC0-C89B-497D5EA69478}"/>
                  </a:ext>
                </a:extLst>
              </p:cNvPr>
              <p:cNvGrpSpPr/>
              <p:nvPr/>
            </p:nvGrpSpPr>
            <p:grpSpPr>
              <a:xfrm>
                <a:off x="1498221" y="4047614"/>
                <a:ext cx="462244" cy="240783"/>
                <a:chOff x="1498221" y="4047614"/>
                <a:chExt cx="462244" cy="240783"/>
              </a:xfrm>
            </p:grpSpPr>
            <p:sp>
              <p:nvSpPr>
                <p:cNvPr id="395" name="Google Shape;9904;p57">
                  <a:extLst>
                    <a:ext uri="{FF2B5EF4-FFF2-40B4-BE49-F238E27FC236}">
                      <a16:creationId xmlns:a16="http://schemas.microsoft.com/office/drawing/2014/main" id="{30C55E6C-74E9-F458-8784-7416C31267F2}"/>
                    </a:ext>
                  </a:extLst>
                </p:cNvPr>
                <p:cNvSpPr/>
                <p:nvPr/>
              </p:nvSpPr>
              <p:spPr>
                <a:xfrm>
                  <a:off x="1648778" y="4185661"/>
                  <a:ext cx="311687"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accent1">
                          <a:lumMod val="50000"/>
                        </a:schemeClr>
                      </a:solidFill>
                      <a:latin typeface="Selawik" panose="020B0502040204020203" pitchFamily="34" charset="0"/>
                    </a:rPr>
                    <a:t>Se conforter dans les anciennes habitudes/anciens processus</a:t>
                  </a:r>
                  <a:endParaRPr sz="900" dirty="0">
                    <a:solidFill>
                      <a:schemeClr val="accent1">
                        <a:lumMod val="50000"/>
                      </a:schemeClr>
                    </a:solidFill>
                    <a:latin typeface="Selawik" panose="020B0502040204020203" pitchFamily="34" charset="0"/>
                  </a:endParaRPr>
                </a:p>
              </p:txBody>
            </p:sp>
            <p:grpSp>
              <p:nvGrpSpPr>
                <p:cNvPr id="396" name="Google Shape;9905;p57">
                  <a:extLst>
                    <a:ext uri="{FF2B5EF4-FFF2-40B4-BE49-F238E27FC236}">
                      <a16:creationId xmlns:a16="http://schemas.microsoft.com/office/drawing/2014/main" id="{A56F08CB-79F8-C314-956D-E116C886DE8F}"/>
                    </a:ext>
                  </a:extLst>
                </p:cNvPr>
                <p:cNvGrpSpPr/>
                <p:nvPr/>
              </p:nvGrpSpPr>
              <p:grpSpPr>
                <a:xfrm>
                  <a:off x="1498221" y="4047614"/>
                  <a:ext cx="150566" cy="190416"/>
                  <a:chOff x="1498221" y="4047614"/>
                  <a:chExt cx="150566" cy="190416"/>
                </a:xfrm>
              </p:grpSpPr>
              <p:sp>
                <p:nvSpPr>
                  <p:cNvPr id="397" name="Google Shape;9906;p57">
                    <a:extLst>
                      <a:ext uri="{FF2B5EF4-FFF2-40B4-BE49-F238E27FC236}">
                        <a16:creationId xmlns:a16="http://schemas.microsoft.com/office/drawing/2014/main" id="{145B1253-FDBF-2B39-157A-FF0FEE51E79C}"/>
                      </a:ext>
                    </a:extLst>
                  </p:cNvPr>
                  <p:cNvSpPr/>
                  <p:nvPr/>
                </p:nvSpPr>
                <p:spPr>
                  <a:xfrm>
                    <a:off x="1510686" y="4060421"/>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9907;p57">
                    <a:extLst>
                      <a:ext uri="{FF2B5EF4-FFF2-40B4-BE49-F238E27FC236}">
                        <a16:creationId xmlns:a16="http://schemas.microsoft.com/office/drawing/2014/main" id="{F8D428B0-B164-7162-0315-7B010A246F8B}"/>
                      </a:ext>
                    </a:extLst>
                  </p:cNvPr>
                  <p:cNvSpPr/>
                  <p:nvPr/>
                </p:nvSpPr>
                <p:spPr>
                  <a:xfrm>
                    <a:off x="1498221" y="4047614"/>
                    <a:ext cx="26646" cy="25622"/>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chemeClr val="accen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grpSp>
          <p:nvGrpSpPr>
            <p:cNvPr id="6" name="Google Shape;9908;p57">
              <a:extLst>
                <a:ext uri="{FF2B5EF4-FFF2-40B4-BE49-F238E27FC236}">
                  <a16:creationId xmlns:a16="http://schemas.microsoft.com/office/drawing/2014/main" id="{7F3B19A6-90B0-946E-B70D-94FC56FC0429}"/>
                </a:ext>
              </a:extLst>
            </p:cNvPr>
            <p:cNvGrpSpPr/>
            <p:nvPr/>
          </p:nvGrpSpPr>
          <p:grpSpPr>
            <a:xfrm>
              <a:off x="1560718" y="3831768"/>
              <a:ext cx="532948" cy="270916"/>
              <a:chOff x="1560718" y="3831768"/>
              <a:chExt cx="532948" cy="270916"/>
            </a:xfrm>
          </p:grpSpPr>
          <p:grpSp>
            <p:nvGrpSpPr>
              <p:cNvPr id="380" name="Google Shape;9909;p57">
                <a:extLst>
                  <a:ext uri="{FF2B5EF4-FFF2-40B4-BE49-F238E27FC236}">
                    <a16:creationId xmlns:a16="http://schemas.microsoft.com/office/drawing/2014/main" id="{850F41F5-156F-58AB-ECE7-2726211F975E}"/>
                  </a:ext>
                </a:extLst>
              </p:cNvPr>
              <p:cNvGrpSpPr/>
              <p:nvPr/>
            </p:nvGrpSpPr>
            <p:grpSpPr>
              <a:xfrm>
                <a:off x="1912179" y="3831768"/>
                <a:ext cx="181487" cy="25631"/>
                <a:chOff x="1912179" y="3831768"/>
                <a:chExt cx="181487" cy="25631"/>
              </a:xfrm>
            </p:grpSpPr>
            <p:sp>
              <p:nvSpPr>
                <p:cNvPr id="391" name="Google Shape;9910;p57">
                  <a:extLst>
                    <a:ext uri="{FF2B5EF4-FFF2-40B4-BE49-F238E27FC236}">
                      <a16:creationId xmlns:a16="http://schemas.microsoft.com/office/drawing/2014/main" id="{57C6FECB-0C8C-8B55-DF6D-5C4F6102B0D8}"/>
                    </a:ext>
                  </a:extLst>
                </p:cNvPr>
                <p:cNvSpPr/>
                <p:nvPr/>
              </p:nvSpPr>
              <p:spPr>
                <a:xfrm>
                  <a:off x="2067020" y="3831768"/>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chemeClr val="accen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9911;p57">
                  <a:extLst>
                    <a:ext uri="{FF2B5EF4-FFF2-40B4-BE49-F238E27FC236}">
                      <a16:creationId xmlns:a16="http://schemas.microsoft.com/office/drawing/2014/main" id="{DA8D72D3-B691-E2D4-6614-E5CD2FF40B18}"/>
                    </a:ext>
                  </a:extLst>
                </p:cNvPr>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1" name="Google Shape;9912;p57">
                <a:extLst>
                  <a:ext uri="{FF2B5EF4-FFF2-40B4-BE49-F238E27FC236}">
                    <a16:creationId xmlns:a16="http://schemas.microsoft.com/office/drawing/2014/main" id="{E8AFCBD1-57D2-69B6-41A6-AA8CE5B294F4}"/>
                  </a:ext>
                </a:extLst>
              </p:cNvPr>
              <p:cNvGrpSpPr/>
              <p:nvPr/>
            </p:nvGrpSpPr>
            <p:grpSpPr>
              <a:xfrm>
                <a:off x="1912179" y="4051325"/>
                <a:ext cx="179995" cy="25622"/>
                <a:chOff x="1912179" y="4051326"/>
                <a:chExt cx="179995" cy="25622"/>
              </a:xfrm>
            </p:grpSpPr>
            <p:sp>
              <p:nvSpPr>
                <p:cNvPr id="389" name="Google Shape;9913;p57">
                  <a:extLst>
                    <a:ext uri="{FF2B5EF4-FFF2-40B4-BE49-F238E27FC236}">
                      <a16:creationId xmlns:a16="http://schemas.microsoft.com/office/drawing/2014/main" id="{DF253825-E68B-A16B-8593-CA4A86F73C87}"/>
                    </a:ext>
                  </a:extLst>
                </p:cNvPr>
                <p:cNvSpPr/>
                <p:nvPr/>
              </p:nvSpPr>
              <p:spPr>
                <a:xfrm>
                  <a:off x="2065528" y="4051326"/>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chemeClr val="accen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9914;p57">
                  <a:extLst>
                    <a:ext uri="{FF2B5EF4-FFF2-40B4-BE49-F238E27FC236}">
                      <a16:creationId xmlns:a16="http://schemas.microsoft.com/office/drawing/2014/main" id="{608A3DD4-A2E9-E5A5-9024-B612B905384E}"/>
                    </a:ext>
                  </a:extLst>
                </p:cNvPr>
                <p:cNvSpPr/>
                <p:nvPr/>
              </p:nvSpPr>
              <p:spPr>
                <a:xfrm>
                  <a:off x="1912179" y="4059966"/>
                  <a:ext cx="156825" cy="5"/>
                </a:xfrm>
                <a:custGeom>
                  <a:avLst/>
                  <a:gdLst/>
                  <a:ahLst/>
                  <a:cxnLst/>
                  <a:rect l="l" t="t" r="r" b="b"/>
                  <a:pathLst>
                    <a:path w="32723" h="1" fill="none" extrusionOk="0">
                      <a:moveTo>
                        <a:pt x="32723" y="1"/>
                      </a:moveTo>
                      <a:lnTo>
                        <a:pt x="1" y="1"/>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2" name="Google Shape;9915;p57">
                <a:extLst>
                  <a:ext uri="{FF2B5EF4-FFF2-40B4-BE49-F238E27FC236}">
                    <a16:creationId xmlns:a16="http://schemas.microsoft.com/office/drawing/2014/main" id="{2EF1F73B-A6EB-ED61-4739-61F601A13595}"/>
                  </a:ext>
                </a:extLst>
              </p:cNvPr>
              <p:cNvGrpSpPr/>
              <p:nvPr/>
            </p:nvGrpSpPr>
            <p:grpSpPr>
              <a:xfrm>
                <a:off x="1560718" y="3842857"/>
                <a:ext cx="476297" cy="259827"/>
                <a:chOff x="1560718" y="3842857"/>
                <a:chExt cx="476297" cy="259827"/>
              </a:xfrm>
            </p:grpSpPr>
            <p:grpSp>
              <p:nvGrpSpPr>
                <p:cNvPr id="383" name="Google Shape;9916;p57">
                  <a:extLst>
                    <a:ext uri="{FF2B5EF4-FFF2-40B4-BE49-F238E27FC236}">
                      <a16:creationId xmlns:a16="http://schemas.microsoft.com/office/drawing/2014/main" id="{A51F6650-FAE6-6C06-58AD-454FB2ACD941}"/>
                    </a:ext>
                  </a:extLst>
                </p:cNvPr>
                <p:cNvGrpSpPr/>
                <p:nvPr/>
              </p:nvGrpSpPr>
              <p:grpSpPr>
                <a:xfrm>
                  <a:off x="1560718" y="3842857"/>
                  <a:ext cx="173586" cy="217131"/>
                  <a:chOff x="1560718" y="3842857"/>
                  <a:chExt cx="173586" cy="217131"/>
                </a:xfrm>
              </p:grpSpPr>
              <p:sp>
                <p:nvSpPr>
                  <p:cNvPr id="388" name="Google Shape;9919;p57">
                    <a:extLst>
                      <a:ext uri="{FF2B5EF4-FFF2-40B4-BE49-F238E27FC236}">
                        <a16:creationId xmlns:a16="http://schemas.microsoft.com/office/drawing/2014/main" id="{D295DF0E-75E8-0FD6-27BC-403020FF9850}"/>
                      </a:ext>
                    </a:extLst>
                  </p:cNvPr>
                  <p:cNvSpPr/>
                  <p:nvPr/>
                </p:nvSpPr>
                <p:spPr>
                  <a:xfrm>
                    <a:off x="1645054" y="3842857"/>
                    <a:ext cx="89251" cy="217131"/>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9917;p57">
                    <a:extLst>
                      <a:ext uri="{FF2B5EF4-FFF2-40B4-BE49-F238E27FC236}">
                        <a16:creationId xmlns:a16="http://schemas.microsoft.com/office/drawing/2014/main" id="{535E9D22-EC60-9216-DD25-1E9F22C64F46}"/>
                      </a:ext>
                    </a:extLst>
                  </p:cNvPr>
                  <p:cNvSpPr/>
                  <p:nvPr/>
                </p:nvSpPr>
                <p:spPr>
                  <a:xfrm>
                    <a:off x="1560718" y="3951414"/>
                    <a:ext cx="84343" cy="5"/>
                  </a:xfrm>
                  <a:custGeom>
                    <a:avLst/>
                    <a:gdLst/>
                    <a:ahLst/>
                    <a:cxnLst/>
                    <a:rect l="l" t="t" r="r" b="b"/>
                    <a:pathLst>
                      <a:path w="17599" h="1" fill="none" extrusionOk="0">
                        <a:moveTo>
                          <a:pt x="1" y="0"/>
                        </a:moveTo>
                        <a:lnTo>
                          <a:pt x="17598" y="0"/>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9918;p57">
                    <a:extLst>
                      <a:ext uri="{FF2B5EF4-FFF2-40B4-BE49-F238E27FC236}">
                        <a16:creationId xmlns:a16="http://schemas.microsoft.com/office/drawing/2014/main" id="{C3E2E332-5134-BDD5-954D-AF6E6814DD89}"/>
                      </a:ext>
                    </a:extLst>
                  </p:cNvPr>
                  <p:cNvSpPr/>
                  <p:nvPr/>
                </p:nvSpPr>
                <p:spPr>
                  <a:xfrm>
                    <a:off x="1631242" y="393650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chemeClr val="accen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85" name="Google Shape;9921;p57">
                  <a:extLst>
                    <a:ext uri="{FF2B5EF4-FFF2-40B4-BE49-F238E27FC236}">
                      <a16:creationId xmlns:a16="http://schemas.microsoft.com/office/drawing/2014/main" id="{668DF524-6426-B6B0-855E-4A3B051D25E7}"/>
                    </a:ext>
                  </a:extLst>
                </p:cNvPr>
                <p:cNvSpPr/>
                <p:nvPr/>
              </p:nvSpPr>
              <p:spPr>
                <a:xfrm>
                  <a:off x="1734297" y="3999967"/>
                  <a:ext cx="302718"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accent1">
                          <a:lumMod val="50000"/>
                        </a:schemeClr>
                      </a:solidFill>
                      <a:latin typeface="Selawik" panose="020B0502040204020203" pitchFamily="34" charset="0"/>
                    </a:rPr>
                    <a:t>Assurer le statu quo des initiatives de changement précédentes </a:t>
                  </a:r>
                  <a:endParaRPr sz="900" dirty="0">
                    <a:solidFill>
                      <a:schemeClr val="accent1">
                        <a:lumMod val="50000"/>
                      </a:schemeClr>
                    </a:solidFill>
                    <a:latin typeface="Selawik" panose="020B0502040204020203" pitchFamily="34" charset="0"/>
                  </a:endParaRPr>
                </a:p>
              </p:txBody>
            </p:sp>
          </p:grpSp>
        </p:grpSp>
        <p:grpSp>
          <p:nvGrpSpPr>
            <p:cNvPr id="329" name="Google Shape;9923;p57">
              <a:extLst>
                <a:ext uri="{FF2B5EF4-FFF2-40B4-BE49-F238E27FC236}">
                  <a16:creationId xmlns:a16="http://schemas.microsoft.com/office/drawing/2014/main" id="{F162C4E5-5138-9B0D-02CE-AEE681998EE0}"/>
                </a:ext>
              </a:extLst>
            </p:cNvPr>
            <p:cNvGrpSpPr/>
            <p:nvPr/>
          </p:nvGrpSpPr>
          <p:grpSpPr>
            <a:xfrm>
              <a:off x="785350" y="3575244"/>
              <a:ext cx="535311" cy="279479"/>
              <a:chOff x="785350" y="3575244"/>
              <a:chExt cx="535311" cy="279479"/>
            </a:xfrm>
          </p:grpSpPr>
          <p:grpSp>
            <p:nvGrpSpPr>
              <p:cNvPr id="373" name="Google Shape;9924;p57">
                <a:extLst>
                  <a:ext uri="{FF2B5EF4-FFF2-40B4-BE49-F238E27FC236}">
                    <a16:creationId xmlns:a16="http://schemas.microsoft.com/office/drawing/2014/main" id="{0E049715-4FA1-584F-1FE0-143539DB66B7}"/>
                  </a:ext>
                </a:extLst>
              </p:cNvPr>
              <p:cNvGrpSpPr/>
              <p:nvPr/>
            </p:nvGrpSpPr>
            <p:grpSpPr>
              <a:xfrm>
                <a:off x="785350" y="3575244"/>
                <a:ext cx="376191" cy="132970"/>
                <a:chOff x="785350" y="3575244"/>
                <a:chExt cx="376191" cy="132970"/>
              </a:xfrm>
            </p:grpSpPr>
            <p:sp>
              <p:nvSpPr>
                <p:cNvPr id="377" name="Google Shape;9925;p57">
                  <a:extLst>
                    <a:ext uri="{FF2B5EF4-FFF2-40B4-BE49-F238E27FC236}">
                      <a16:creationId xmlns:a16="http://schemas.microsoft.com/office/drawing/2014/main" id="{3ECCFCF6-BF07-E574-4B5D-2B9A7BBABC1D}"/>
                    </a:ext>
                  </a:extLst>
                </p:cNvPr>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9926;p57">
                  <a:extLst>
                    <a:ext uri="{FF2B5EF4-FFF2-40B4-BE49-F238E27FC236}">
                      <a16:creationId xmlns:a16="http://schemas.microsoft.com/office/drawing/2014/main" id="{76DEB6F8-A0A5-3E07-F740-8A40CC6B1550}"/>
                    </a:ext>
                  </a:extLst>
                </p:cNvPr>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9927;p57">
                  <a:extLst>
                    <a:ext uri="{FF2B5EF4-FFF2-40B4-BE49-F238E27FC236}">
                      <a16:creationId xmlns:a16="http://schemas.microsoft.com/office/drawing/2014/main" id="{6313C37B-94CE-5FAA-FD8D-B10821E1B53A}"/>
                    </a:ext>
                  </a:extLst>
                </p:cNvPr>
                <p:cNvSpPr/>
                <p:nvPr/>
              </p:nvSpPr>
              <p:spPr>
                <a:xfrm>
                  <a:off x="860180" y="3575244"/>
                  <a:ext cx="301361" cy="132970"/>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800" b="0" i="0" u="none" baseline="0" dirty="0">
                      <a:solidFill>
                        <a:schemeClr val="bg2"/>
                      </a:solidFill>
                      <a:latin typeface="Selawik" panose="020B0502040204020203" pitchFamily="34" charset="0"/>
                    </a:rPr>
                    <a:t>Reconnaître la nécessité de prendre en compte l’usure de compassion et le traumatisme vicariant en prenant les mesures suivantes :</a:t>
                  </a:r>
                  <a:endParaRPr sz="800" dirty="0">
                    <a:solidFill>
                      <a:schemeClr val="bg2"/>
                    </a:solidFill>
                    <a:latin typeface="Selawik" panose="020B0502040204020203" pitchFamily="34" charset="0"/>
                  </a:endParaRPr>
                </a:p>
              </p:txBody>
            </p:sp>
          </p:grpSp>
          <p:grpSp>
            <p:nvGrpSpPr>
              <p:cNvPr id="374" name="Google Shape;9928;p57">
                <a:extLst>
                  <a:ext uri="{FF2B5EF4-FFF2-40B4-BE49-F238E27FC236}">
                    <a16:creationId xmlns:a16="http://schemas.microsoft.com/office/drawing/2014/main" id="{375CD680-0B6E-2C9C-09C2-8CB7C3E4C3B4}"/>
                  </a:ext>
                </a:extLst>
              </p:cNvPr>
              <p:cNvGrpSpPr/>
              <p:nvPr/>
            </p:nvGrpSpPr>
            <p:grpSpPr>
              <a:xfrm>
                <a:off x="1161530" y="3655851"/>
                <a:ext cx="159131" cy="198872"/>
                <a:chOff x="1161530" y="3655851"/>
                <a:chExt cx="159131" cy="198872"/>
              </a:xfrm>
            </p:grpSpPr>
            <p:sp>
              <p:nvSpPr>
                <p:cNvPr id="375" name="Google Shape;9929;p57">
                  <a:extLst>
                    <a:ext uri="{FF2B5EF4-FFF2-40B4-BE49-F238E27FC236}">
                      <a16:creationId xmlns:a16="http://schemas.microsoft.com/office/drawing/2014/main" id="{86AEB776-4C69-BE47-D685-44B7DCAF35CF}"/>
                    </a:ext>
                  </a:extLst>
                </p:cNvPr>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9930;p57">
                  <a:extLst>
                    <a:ext uri="{FF2B5EF4-FFF2-40B4-BE49-F238E27FC236}">
                      <a16:creationId xmlns:a16="http://schemas.microsoft.com/office/drawing/2014/main" id="{983DB0BB-E59A-7251-1FA4-F5E90EE94194}"/>
                    </a:ext>
                  </a:extLst>
                </p:cNvPr>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30" name="Google Shape;9931;p57">
              <a:extLst>
                <a:ext uri="{FF2B5EF4-FFF2-40B4-BE49-F238E27FC236}">
                  <a16:creationId xmlns:a16="http://schemas.microsoft.com/office/drawing/2014/main" id="{CF4D1929-B159-AAA5-72C4-CDA1B4F66FDC}"/>
                </a:ext>
              </a:extLst>
            </p:cNvPr>
            <p:cNvGrpSpPr/>
            <p:nvPr/>
          </p:nvGrpSpPr>
          <p:grpSpPr>
            <a:xfrm>
              <a:off x="785350" y="4047614"/>
              <a:ext cx="535311" cy="240783"/>
              <a:chOff x="785350" y="4047614"/>
              <a:chExt cx="535311" cy="240783"/>
            </a:xfrm>
          </p:grpSpPr>
          <p:grpSp>
            <p:nvGrpSpPr>
              <p:cNvPr id="366" name="Google Shape;9932;p57">
                <a:extLst>
                  <a:ext uri="{FF2B5EF4-FFF2-40B4-BE49-F238E27FC236}">
                    <a16:creationId xmlns:a16="http://schemas.microsoft.com/office/drawing/2014/main" id="{E9E9EBDA-D17E-D20B-0695-4CB3B797FC64}"/>
                  </a:ext>
                </a:extLst>
              </p:cNvPr>
              <p:cNvGrpSpPr/>
              <p:nvPr/>
            </p:nvGrpSpPr>
            <p:grpSpPr>
              <a:xfrm>
                <a:off x="1161636" y="4047614"/>
                <a:ext cx="159025" cy="190415"/>
                <a:chOff x="1161636" y="4047614"/>
                <a:chExt cx="159025" cy="190415"/>
              </a:xfrm>
            </p:grpSpPr>
            <p:sp>
              <p:nvSpPr>
                <p:cNvPr id="371" name="Google Shape;9933;p57">
                  <a:extLst>
                    <a:ext uri="{FF2B5EF4-FFF2-40B4-BE49-F238E27FC236}">
                      <a16:creationId xmlns:a16="http://schemas.microsoft.com/office/drawing/2014/main" id="{EA71FF61-C4CC-EB9B-94C8-B627D2DA4253}"/>
                    </a:ext>
                  </a:extLst>
                </p:cNvPr>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9934;p57">
                  <a:extLst>
                    <a:ext uri="{FF2B5EF4-FFF2-40B4-BE49-F238E27FC236}">
                      <a16:creationId xmlns:a16="http://schemas.microsoft.com/office/drawing/2014/main" id="{C5BFBB39-4448-C003-D9C3-3FC434BBA4F2}"/>
                    </a:ext>
                  </a:extLst>
                </p:cNvPr>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7" name="Google Shape;9935;p57">
                <a:extLst>
                  <a:ext uri="{FF2B5EF4-FFF2-40B4-BE49-F238E27FC236}">
                    <a16:creationId xmlns:a16="http://schemas.microsoft.com/office/drawing/2014/main" id="{D693A9AB-E375-39C0-DC76-AD997830BD01}"/>
                  </a:ext>
                </a:extLst>
              </p:cNvPr>
              <p:cNvGrpSpPr/>
              <p:nvPr/>
            </p:nvGrpSpPr>
            <p:grpSpPr>
              <a:xfrm>
                <a:off x="785350" y="4185661"/>
                <a:ext cx="376191" cy="102736"/>
                <a:chOff x="785350" y="4185661"/>
                <a:chExt cx="376191" cy="102736"/>
              </a:xfrm>
            </p:grpSpPr>
            <p:sp>
              <p:nvSpPr>
                <p:cNvPr id="368" name="Google Shape;9936;p57">
                  <a:extLst>
                    <a:ext uri="{FF2B5EF4-FFF2-40B4-BE49-F238E27FC236}">
                      <a16:creationId xmlns:a16="http://schemas.microsoft.com/office/drawing/2014/main" id="{8A53390A-710D-C9A0-9A9F-DE87E0B4D128}"/>
                    </a:ext>
                  </a:extLst>
                </p:cNvPr>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9937;p57">
                  <a:extLst>
                    <a:ext uri="{FF2B5EF4-FFF2-40B4-BE49-F238E27FC236}">
                      <a16:creationId xmlns:a16="http://schemas.microsoft.com/office/drawing/2014/main" id="{7846BBD4-4ECD-04C4-4E7C-F6A60B081F06}"/>
                    </a:ext>
                  </a:extLst>
                </p:cNvPr>
                <p:cNvSpPr/>
                <p:nvPr/>
              </p:nvSpPr>
              <p:spPr>
                <a:xfrm>
                  <a:off x="849854" y="4185661"/>
                  <a:ext cx="311687"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bg2"/>
                      </a:solidFill>
                      <a:latin typeface="Selawik" panose="020B0502040204020203" pitchFamily="34" charset="0"/>
                    </a:rPr>
                    <a:t>Recueillir et diffuser les données (c’est-à-dire enquête et résultats)</a:t>
                  </a:r>
                  <a:endParaRPr sz="900" dirty="0">
                    <a:solidFill>
                      <a:schemeClr val="bg2"/>
                    </a:solidFill>
                    <a:latin typeface="Selawik" panose="020B0502040204020203" pitchFamily="34" charset="0"/>
                  </a:endParaRPr>
                </a:p>
              </p:txBody>
            </p:sp>
            <p:sp>
              <p:nvSpPr>
                <p:cNvPr id="370" name="Google Shape;9938;p57">
                  <a:extLst>
                    <a:ext uri="{FF2B5EF4-FFF2-40B4-BE49-F238E27FC236}">
                      <a16:creationId xmlns:a16="http://schemas.microsoft.com/office/drawing/2014/main" id="{80C6FA68-6D5D-9264-01E9-7F6C27782F06}"/>
                    </a:ext>
                  </a:extLst>
                </p:cNvPr>
                <p:cNvSpPr/>
                <p:nvPr/>
              </p:nvSpPr>
              <p:spPr>
                <a:xfrm>
                  <a:off x="785350" y="4224370"/>
                  <a:ext cx="26646" cy="25631"/>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31" name="Google Shape;9939;p57">
              <a:extLst>
                <a:ext uri="{FF2B5EF4-FFF2-40B4-BE49-F238E27FC236}">
                  <a16:creationId xmlns:a16="http://schemas.microsoft.com/office/drawing/2014/main" id="{78C2CAF6-EDAA-F2A5-78F1-9F03F36767C2}"/>
                </a:ext>
              </a:extLst>
            </p:cNvPr>
            <p:cNvGrpSpPr/>
            <p:nvPr/>
          </p:nvGrpSpPr>
          <p:grpSpPr>
            <a:xfrm>
              <a:off x="1501054" y="3582106"/>
              <a:ext cx="526339" cy="272612"/>
              <a:chOff x="1501054" y="3582106"/>
              <a:chExt cx="526339" cy="272612"/>
            </a:xfrm>
          </p:grpSpPr>
          <p:grpSp>
            <p:nvGrpSpPr>
              <p:cNvPr id="347" name="Google Shape;9940;p57">
                <a:extLst>
                  <a:ext uri="{FF2B5EF4-FFF2-40B4-BE49-F238E27FC236}">
                    <a16:creationId xmlns:a16="http://schemas.microsoft.com/office/drawing/2014/main" id="{C43FD2EB-B871-AD18-2448-1CE996F4832B}"/>
                  </a:ext>
                </a:extLst>
              </p:cNvPr>
              <p:cNvGrpSpPr/>
              <p:nvPr/>
            </p:nvGrpSpPr>
            <p:grpSpPr>
              <a:xfrm>
                <a:off x="1834208" y="3643867"/>
                <a:ext cx="193185" cy="25622"/>
                <a:chOff x="1834208" y="3643867"/>
                <a:chExt cx="193185" cy="25622"/>
              </a:xfrm>
            </p:grpSpPr>
            <p:sp>
              <p:nvSpPr>
                <p:cNvPr id="355" name="Google Shape;9941;p57">
                  <a:extLst>
                    <a:ext uri="{FF2B5EF4-FFF2-40B4-BE49-F238E27FC236}">
                      <a16:creationId xmlns:a16="http://schemas.microsoft.com/office/drawing/2014/main" id="{A90B4ECC-3313-CA03-5FBB-002AE2FB7E6F}"/>
                    </a:ext>
                  </a:extLst>
                </p:cNvPr>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9942;p57">
                  <a:extLst>
                    <a:ext uri="{FF2B5EF4-FFF2-40B4-BE49-F238E27FC236}">
                      <a16:creationId xmlns:a16="http://schemas.microsoft.com/office/drawing/2014/main" id="{C5CD495D-D22A-2D8A-19E8-E63EECF13BAC}"/>
                    </a:ext>
                  </a:extLst>
                </p:cNvPr>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chemeClr val="accen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8" name="Google Shape;9943;p57">
                <a:extLst>
                  <a:ext uri="{FF2B5EF4-FFF2-40B4-BE49-F238E27FC236}">
                    <a16:creationId xmlns:a16="http://schemas.microsoft.com/office/drawing/2014/main" id="{8E750A4C-069B-8AB6-855A-FD481D2C28CA}"/>
                  </a:ext>
                </a:extLst>
              </p:cNvPr>
              <p:cNvGrpSpPr/>
              <p:nvPr/>
            </p:nvGrpSpPr>
            <p:grpSpPr>
              <a:xfrm>
                <a:off x="1501054" y="3582106"/>
                <a:ext cx="487377" cy="272612"/>
                <a:chOff x="1501054" y="3582106"/>
                <a:chExt cx="487377" cy="272612"/>
              </a:xfrm>
            </p:grpSpPr>
            <p:sp>
              <p:nvSpPr>
                <p:cNvPr id="349" name="Google Shape;9944;p57">
                  <a:extLst>
                    <a:ext uri="{FF2B5EF4-FFF2-40B4-BE49-F238E27FC236}">
                      <a16:creationId xmlns:a16="http://schemas.microsoft.com/office/drawing/2014/main" id="{81FA4054-D9BB-5C57-55FE-F765A5A88A53}"/>
                    </a:ext>
                  </a:extLst>
                </p:cNvPr>
                <p:cNvSpPr/>
                <p:nvPr/>
              </p:nvSpPr>
              <p:spPr>
                <a:xfrm>
                  <a:off x="1656330" y="3582106"/>
                  <a:ext cx="332101" cy="126108"/>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accent1">
                          <a:lumMod val="50000"/>
                        </a:schemeClr>
                      </a:solidFill>
                      <a:latin typeface="Selawik" panose="020B0502040204020203" pitchFamily="34" charset="0"/>
                    </a:rPr>
                    <a:t>Établir les politiques et programmes de base qui conviennent le mieux à l’équipe multidisciplinaire et aux organismes partenaires.</a:t>
                  </a:r>
                  <a:endParaRPr sz="900" dirty="0">
                    <a:solidFill>
                      <a:schemeClr val="accent1">
                        <a:lumMod val="50000"/>
                      </a:schemeClr>
                    </a:solidFill>
                    <a:latin typeface="Selawik" panose="020B0502040204020203" pitchFamily="34" charset="0"/>
                  </a:endParaRPr>
                </a:p>
              </p:txBody>
            </p:sp>
            <p:grpSp>
              <p:nvGrpSpPr>
                <p:cNvPr id="350" name="Google Shape;9945;p57">
                  <a:extLst>
                    <a:ext uri="{FF2B5EF4-FFF2-40B4-BE49-F238E27FC236}">
                      <a16:creationId xmlns:a16="http://schemas.microsoft.com/office/drawing/2014/main" id="{03580860-1131-E60D-FA3A-3B737FEB2E1C}"/>
                    </a:ext>
                  </a:extLst>
                </p:cNvPr>
                <p:cNvGrpSpPr/>
                <p:nvPr/>
              </p:nvGrpSpPr>
              <p:grpSpPr>
                <a:xfrm>
                  <a:off x="1501054" y="3655851"/>
                  <a:ext cx="155286" cy="198867"/>
                  <a:chOff x="1501054" y="3655851"/>
                  <a:chExt cx="155286" cy="198867"/>
                </a:xfrm>
              </p:grpSpPr>
              <p:sp>
                <p:nvSpPr>
                  <p:cNvPr id="351" name="Google Shape;9946;p57">
                    <a:extLst>
                      <a:ext uri="{FF2B5EF4-FFF2-40B4-BE49-F238E27FC236}">
                        <a16:creationId xmlns:a16="http://schemas.microsoft.com/office/drawing/2014/main" id="{5F47BDFF-BBAA-ED29-9E2A-5D28E04CEB46}"/>
                      </a:ext>
                    </a:extLst>
                  </p:cNvPr>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9947;p57">
                    <a:extLst>
                      <a:ext uri="{FF2B5EF4-FFF2-40B4-BE49-F238E27FC236}">
                        <a16:creationId xmlns:a16="http://schemas.microsoft.com/office/drawing/2014/main" id="{C10DE902-E111-9C8C-128B-93F86A5DF966}"/>
                      </a:ext>
                    </a:extLst>
                  </p:cNvPr>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chemeClr val="accen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grpSp>
          <p:nvGrpSpPr>
            <p:cNvPr id="332" name="Google Shape;9948;p57">
              <a:extLst>
                <a:ext uri="{FF2B5EF4-FFF2-40B4-BE49-F238E27FC236}">
                  <a16:creationId xmlns:a16="http://schemas.microsoft.com/office/drawing/2014/main" id="{B598AF9B-9799-4209-362F-6B481B2F17F1}"/>
                </a:ext>
              </a:extLst>
            </p:cNvPr>
            <p:cNvGrpSpPr/>
            <p:nvPr/>
          </p:nvGrpSpPr>
          <p:grpSpPr>
            <a:xfrm>
              <a:off x="724986" y="3800594"/>
              <a:ext cx="532950" cy="302090"/>
              <a:chOff x="724986" y="3800594"/>
              <a:chExt cx="532950" cy="302090"/>
            </a:xfrm>
          </p:grpSpPr>
          <p:grpSp>
            <p:nvGrpSpPr>
              <p:cNvPr id="333" name="Google Shape;9949;p57">
                <a:extLst>
                  <a:ext uri="{FF2B5EF4-FFF2-40B4-BE49-F238E27FC236}">
                    <a16:creationId xmlns:a16="http://schemas.microsoft.com/office/drawing/2014/main" id="{ABDFB0E7-4CC8-DCEB-C53F-AC4F6E119080}"/>
                  </a:ext>
                </a:extLst>
              </p:cNvPr>
              <p:cNvGrpSpPr/>
              <p:nvPr/>
            </p:nvGrpSpPr>
            <p:grpSpPr>
              <a:xfrm>
                <a:off x="724986" y="4044367"/>
                <a:ext cx="181314" cy="25626"/>
                <a:chOff x="724986" y="4044367"/>
                <a:chExt cx="181314" cy="25626"/>
              </a:xfrm>
            </p:grpSpPr>
            <p:sp>
              <p:nvSpPr>
                <p:cNvPr id="345" name="Google Shape;9950;p57">
                  <a:extLst>
                    <a:ext uri="{FF2B5EF4-FFF2-40B4-BE49-F238E27FC236}">
                      <a16:creationId xmlns:a16="http://schemas.microsoft.com/office/drawing/2014/main" id="{95023D58-E5F9-A0B3-CCF4-4FB1C4944EE7}"/>
                    </a:ext>
                  </a:extLst>
                </p:cNvPr>
                <p:cNvSpPr/>
                <p:nvPr/>
              </p:nvSpPr>
              <p:spPr>
                <a:xfrm>
                  <a:off x="746695" y="4059966"/>
                  <a:ext cx="159605" cy="5"/>
                </a:xfrm>
                <a:custGeom>
                  <a:avLst/>
                  <a:gdLst/>
                  <a:ahLst/>
                  <a:cxnLst/>
                  <a:rect l="l" t="t" r="r" b="b"/>
                  <a:pathLst>
                    <a:path w="33303" h="1" fill="none" extrusionOk="0">
                      <a:moveTo>
                        <a:pt x="1" y="1"/>
                      </a:moveTo>
                      <a:lnTo>
                        <a:pt x="33303" y="1"/>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9951;p57">
                  <a:extLst>
                    <a:ext uri="{FF2B5EF4-FFF2-40B4-BE49-F238E27FC236}">
                      <a16:creationId xmlns:a16="http://schemas.microsoft.com/office/drawing/2014/main" id="{987E6926-FACD-4E95-BE48-7DE65F072FD3}"/>
                    </a:ext>
                  </a:extLst>
                </p:cNvPr>
                <p:cNvSpPr/>
                <p:nvPr/>
              </p:nvSpPr>
              <p:spPr>
                <a:xfrm>
                  <a:off x="724986" y="4044367"/>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chemeClr val="bg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4" name="Google Shape;9952;p57">
                <a:extLst>
                  <a:ext uri="{FF2B5EF4-FFF2-40B4-BE49-F238E27FC236}">
                    <a16:creationId xmlns:a16="http://schemas.microsoft.com/office/drawing/2014/main" id="{8939DB45-3A1E-C652-921F-1B4DDDB2265E}"/>
                  </a:ext>
                </a:extLst>
              </p:cNvPr>
              <p:cNvGrpSpPr/>
              <p:nvPr/>
            </p:nvGrpSpPr>
            <p:grpSpPr>
              <a:xfrm>
                <a:off x="789679" y="3800594"/>
                <a:ext cx="468257" cy="302090"/>
                <a:chOff x="789679" y="3800594"/>
                <a:chExt cx="468257" cy="302090"/>
              </a:xfrm>
            </p:grpSpPr>
            <p:grpSp>
              <p:nvGrpSpPr>
                <p:cNvPr id="338" name="Google Shape;9953;p57">
                  <a:extLst>
                    <a:ext uri="{FF2B5EF4-FFF2-40B4-BE49-F238E27FC236}">
                      <a16:creationId xmlns:a16="http://schemas.microsoft.com/office/drawing/2014/main" id="{095607A3-479F-5780-50CA-1E23B6ADD44B}"/>
                    </a:ext>
                  </a:extLst>
                </p:cNvPr>
                <p:cNvGrpSpPr/>
                <p:nvPr/>
              </p:nvGrpSpPr>
              <p:grpSpPr>
                <a:xfrm>
                  <a:off x="1084172" y="3842857"/>
                  <a:ext cx="173764" cy="217131"/>
                  <a:chOff x="1084172" y="3842857"/>
                  <a:chExt cx="173764" cy="217131"/>
                </a:xfrm>
              </p:grpSpPr>
              <p:sp>
                <p:nvSpPr>
                  <p:cNvPr id="342" name="Google Shape;9957;p57">
                    <a:extLst>
                      <a:ext uri="{FF2B5EF4-FFF2-40B4-BE49-F238E27FC236}">
                        <a16:creationId xmlns:a16="http://schemas.microsoft.com/office/drawing/2014/main" id="{3C7E2FD4-4D03-B915-F2BC-6FFCE062698C}"/>
                      </a:ext>
                    </a:extLst>
                  </p:cNvPr>
                  <p:cNvSpPr/>
                  <p:nvPr/>
                </p:nvSpPr>
                <p:spPr>
                  <a:xfrm>
                    <a:off x="1084172" y="3842857"/>
                    <a:ext cx="86476" cy="217131"/>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1" name="Google Shape;9954;p57">
                    <a:extLst>
                      <a:ext uri="{FF2B5EF4-FFF2-40B4-BE49-F238E27FC236}">
                        <a16:creationId xmlns:a16="http://schemas.microsoft.com/office/drawing/2014/main" id="{54D1C91E-1FEC-7F79-26DF-905F7DD03623}"/>
                      </a:ext>
                    </a:extLst>
                  </p:cNvPr>
                  <p:cNvGrpSpPr/>
                  <p:nvPr/>
                </p:nvGrpSpPr>
                <p:grpSpPr>
                  <a:xfrm>
                    <a:off x="1156862" y="3936509"/>
                    <a:ext cx="101073" cy="25622"/>
                    <a:chOff x="1156862" y="3936509"/>
                    <a:chExt cx="101073" cy="25622"/>
                  </a:xfrm>
                </p:grpSpPr>
                <p:sp>
                  <p:nvSpPr>
                    <p:cNvPr id="344" name="Google Shape;9956;p57">
                      <a:extLst>
                        <a:ext uri="{FF2B5EF4-FFF2-40B4-BE49-F238E27FC236}">
                          <a16:creationId xmlns:a16="http://schemas.microsoft.com/office/drawing/2014/main" id="{4D95557A-618D-6A28-A6EC-E6F1E07130EA}"/>
                        </a:ext>
                      </a:extLst>
                    </p:cNvPr>
                    <p:cNvSpPr/>
                    <p:nvPr/>
                  </p:nvSpPr>
                  <p:spPr>
                    <a:xfrm>
                      <a:off x="1173592" y="3951414"/>
                      <a:ext cx="84343" cy="5"/>
                    </a:xfrm>
                    <a:custGeom>
                      <a:avLst/>
                      <a:gdLst/>
                      <a:ahLst/>
                      <a:cxnLst/>
                      <a:rect l="l" t="t" r="r" b="b"/>
                      <a:pathLst>
                        <a:path w="17599" h="1" fill="none" extrusionOk="0">
                          <a:moveTo>
                            <a:pt x="17598" y="0"/>
                          </a:moveTo>
                          <a:lnTo>
                            <a:pt x="1" y="0"/>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9955;p57">
                      <a:extLst>
                        <a:ext uri="{FF2B5EF4-FFF2-40B4-BE49-F238E27FC236}">
                          <a16:creationId xmlns:a16="http://schemas.microsoft.com/office/drawing/2014/main" id="{0B0FDF89-E992-3D98-433A-E63E1880DBBF}"/>
                        </a:ext>
                      </a:extLst>
                    </p:cNvPr>
                    <p:cNvSpPr/>
                    <p:nvPr/>
                  </p:nvSpPr>
                  <p:spPr>
                    <a:xfrm>
                      <a:off x="1156862" y="3936509"/>
                      <a:ext cx="26651" cy="25622"/>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39" name="Google Shape;9958;p57">
                  <a:extLst>
                    <a:ext uri="{FF2B5EF4-FFF2-40B4-BE49-F238E27FC236}">
                      <a16:creationId xmlns:a16="http://schemas.microsoft.com/office/drawing/2014/main" id="{C5FA0C4B-11AD-970A-9A05-4A26EACD5C8D}"/>
                    </a:ext>
                  </a:extLst>
                </p:cNvPr>
                <p:cNvSpPr/>
                <p:nvPr/>
              </p:nvSpPr>
              <p:spPr>
                <a:xfrm>
                  <a:off x="789679" y="3999967"/>
                  <a:ext cx="294504"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bg2"/>
                      </a:solidFill>
                      <a:latin typeface="Selawik" panose="020B0502040204020203" pitchFamily="34" charset="0"/>
                    </a:rPr>
                    <a:t>Offrir un soutien financier pour les ressources (c.-à-d. consultants, animateurs)</a:t>
                  </a:r>
                  <a:endParaRPr sz="900" dirty="0">
                    <a:solidFill>
                      <a:schemeClr val="bg2"/>
                    </a:solidFill>
                    <a:latin typeface="Selawik" panose="020B0502040204020203" pitchFamily="34" charset="0"/>
                  </a:endParaRPr>
                </a:p>
              </p:txBody>
            </p:sp>
            <p:sp>
              <p:nvSpPr>
                <p:cNvPr id="340" name="Google Shape;9959;p57">
                  <a:extLst>
                    <a:ext uri="{FF2B5EF4-FFF2-40B4-BE49-F238E27FC236}">
                      <a16:creationId xmlns:a16="http://schemas.microsoft.com/office/drawing/2014/main" id="{80C7331C-E1A7-F245-9B52-9A89DEDBB4CE}"/>
                    </a:ext>
                  </a:extLst>
                </p:cNvPr>
                <p:cNvSpPr/>
                <p:nvPr/>
              </p:nvSpPr>
              <p:spPr>
                <a:xfrm>
                  <a:off x="789679" y="3800594"/>
                  <a:ext cx="302718"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algn="ctr" rtl="0"/>
                  <a:endParaRPr lang="fr-ca" sz="1050" b="1" dirty="0">
                    <a:solidFill>
                      <a:schemeClr val="bg2"/>
                    </a:solidFill>
                    <a:latin typeface="Selawik Light" panose="020B0502040204020203" pitchFamily="34" charset="0"/>
                  </a:endParaRPr>
                </a:p>
                <a:p>
                  <a:pPr algn="ctr" rtl="0"/>
                  <a:r>
                    <a:rPr lang="fr-ca" sz="900" b="0" i="0" u="none" baseline="0" dirty="0">
                      <a:solidFill>
                        <a:schemeClr val="bg2"/>
                      </a:solidFill>
                      <a:latin typeface="Selawik" panose="020B0502040204020203" pitchFamily="34" charset="0"/>
                    </a:rPr>
                    <a:t>Assurer un soutien et l’adhésion à tous les niveaux de direction</a:t>
                  </a:r>
                </a:p>
                <a:p>
                  <a:pPr marL="0" lvl="0" indent="0" algn="l" rtl="0">
                    <a:spcBef>
                      <a:spcPts val="0"/>
                    </a:spcBef>
                    <a:spcAft>
                      <a:spcPts val="0"/>
                    </a:spcAft>
                    <a:buNone/>
                  </a:pPr>
                  <a:endParaRPr dirty="0"/>
                </a:p>
              </p:txBody>
            </p:sp>
          </p:grpSp>
          <p:grpSp>
            <p:nvGrpSpPr>
              <p:cNvPr id="335" name="Google Shape;9960;p57">
                <a:extLst>
                  <a:ext uri="{FF2B5EF4-FFF2-40B4-BE49-F238E27FC236}">
                    <a16:creationId xmlns:a16="http://schemas.microsoft.com/office/drawing/2014/main" id="{9A524281-1A7B-D7AF-17E1-D92B2DD6433D}"/>
                  </a:ext>
                </a:extLst>
              </p:cNvPr>
              <p:cNvGrpSpPr/>
              <p:nvPr/>
            </p:nvGrpSpPr>
            <p:grpSpPr>
              <a:xfrm>
                <a:off x="724986" y="3830189"/>
                <a:ext cx="66913" cy="25626"/>
                <a:chOff x="724986" y="3830189"/>
                <a:chExt cx="66913" cy="25626"/>
              </a:xfrm>
            </p:grpSpPr>
            <p:sp>
              <p:nvSpPr>
                <p:cNvPr id="337" name="Google Shape;9962;p57">
                  <a:extLst>
                    <a:ext uri="{FF2B5EF4-FFF2-40B4-BE49-F238E27FC236}">
                      <a16:creationId xmlns:a16="http://schemas.microsoft.com/office/drawing/2014/main" id="{37A2D439-355F-1F6C-A6D2-E9CE1C05DF9D}"/>
                    </a:ext>
                  </a:extLst>
                </p:cNvPr>
                <p:cNvSpPr/>
                <p:nvPr/>
              </p:nvSpPr>
              <p:spPr>
                <a:xfrm>
                  <a:off x="749412" y="3831768"/>
                  <a:ext cx="42487" cy="10137"/>
                </a:xfrm>
                <a:custGeom>
                  <a:avLst/>
                  <a:gdLst/>
                  <a:ahLst/>
                  <a:cxnLst/>
                  <a:rect l="l" t="t" r="r" b="b"/>
                  <a:pathLst>
                    <a:path w="35018" h="1" fill="none" extrusionOk="0">
                      <a:moveTo>
                        <a:pt x="35017" y="1"/>
                      </a:moveTo>
                      <a:lnTo>
                        <a:pt x="1" y="1"/>
                      </a:lnTo>
                    </a:path>
                  </a:pathLst>
                </a:custGeom>
                <a:no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9961;p57">
                  <a:extLst>
                    <a:ext uri="{FF2B5EF4-FFF2-40B4-BE49-F238E27FC236}">
                      <a16:creationId xmlns:a16="http://schemas.microsoft.com/office/drawing/2014/main" id="{3C29BDFF-089F-905A-EA72-C08546558853}"/>
                    </a:ext>
                  </a:extLst>
                </p:cNvPr>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sp>
        <p:nvSpPr>
          <p:cNvPr id="426" name="Google Shape;341;p28">
            <a:extLst>
              <a:ext uri="{FF2B5EF4-FFF2-40B4-BE49-F238E27FC236}">
                <a16:creationId xmlns:a16="http://schemas.microsoft.com/office/drawing/2014/main" id="{41B6B922-70CA-BA6F-FED7-ECB529157EEE}"/>
              </a:ext>
            </a:extLst>
          </p:cNvPr>
          <p:cNvSpPr txBox="1">
            <a:spLocks/>
          </p:cNvSpPr>
          <p:nvPr/>
        </p:nvSpPr>
        <p:spPr>
          <a:xfrm>
            <a:off x="5544946" y="220174"/>
            <a:ext cx="241364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verpass Black"/>
              <a:buNone/>
              <a:defRPr sz="3000" b="0" i="0" u="none" strike="noStrike" cap="none">
                <a:solidFill>
                  <a:schemeClr val="dk1"/>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1"/>
              </a:buClr>
              <a:buSzPts val="2800"/>
              <a:buFont typeface="Overpass Black"/>
              <a:buNone/>
              <a:defRPr sz="2800" b="0" i="0" u="none" strike="noStrike" cap="none">
                <a:solidFill>
                  <a:schemeClr val="dk1"/>
                </a:solidFill>
                <a:latin typeface="Overpass Black"/>
                <a:ea typeface="Overpass Black"/>
                <a:cs typeface="Overpass Black"/>
                <a:sym typeface="Overpass Black"/>
              </a:defRPr>
            </a:lvl9pPr>
          </a:lstStyle>
          <a:p>
            <a:pPr algn="l" rtl="0"/>
            <a:r>
              <a:rPr lang="fr-ca" sz="2000" b="1" i="0" u="none" baseline="0" dirty="0">
                <a:solidFill>
                  <a:schemeClr val="accent1"/>
                </a:solidFill>
                <a:latin typeface="Selawik Semibold" panose="020B0702040204020203" pitchFamily="34" charset="0"/>
                <a:ea typeface="Overpass SemiBold"/>
                <a:cs typeface="Overpass SemiBold"/>
                <a:sym typeface="Overpass SemiBold"/>
              </a:rPr>
              <a:t>FORCES DE RÉSISTANCE</a:t>
            </a:r>
          </a:p>
        </p:txBody>
      </p:sp>
      <p:pic>
        <p:nvPicPr>
          <p:cNvPr id="428" name="Picture 427" descr="A picture containing night sky&#10;&#10;Description automatically generated">
            <a:extLst>
              <a:ext uri="{FF2B5EF4-FFF2-40B4-BE49-F238E27FC236}">
                <a16:creationId xmlns:a16="http://schemas.microsoft.com/office/drawing/2014/main" id="{C0827FF8-0045-9955-97EB-306300E5492C}"/>
              </a:ext>
            </a:extLst>
          </p:cNvPr>
          <p:cNvPicPr>
            <a:picLocks noChangeAspect="1"/>
          </p:cNvPicPr>
          <p:nvPr/>
        </p:nvPicPr>
        <p:blipFill>
          <a:blip r:embed="rId3"/>
          <a:stretch>
            <a:fillRect/>
          </a:stretch>
        </p:blipFill>
        <p:spPr>
          <a:xfrm>
            <a:off x="3822960" y="2621827"/>
            <a:ext cx="603623" cy="588533"/>
          </a:xfrm>
          <a:prstGeom prst="rect">
            <a:avLst/>
          </a:prstGeom>
        </p:spPr>
      </p:pic>
      <p:grpSp>
        <p:nvGrpSpPr>
          <p:cNvPr id="429" name="Google Shape;1279;p36">
            <a:extLst>
              <a:ext uri="{FF2B5EF4-FFF2-40B4-BE49-F238E27FC236}">
                <a16:creationId xmlns:a16="http://schemas.microsoft.com/office/drawing/2014/main" id="{BAF8C049-2EBF-8A22-3816-FCB75C159C6F}"/>
              </a:ext>
            </a:extLst>
          </p:cNvPr>
          <p:cNvGrpSpPr/>
          <p:nvPr/>
        </p:nvGrpSpPr>
        <p:grpSpPr>
          <a:xfrm>
            <a:off x="4183562" y="2621827"/>
            <a:ext cx="824078" cy="721309"/>
            <a:chOff x="5696875" y="1622525"/>
            <a:chExt cx="1608859" cy="1916392"/>
          </a:xfrm>
        </p:grpSpPr>
        <p:sp>
          <p:nvSpPr>
            <p:cNvPr id="431" name="Google Shape;1281;p36">
              <a:extLst>
                <a:ext uri="{FF2B5EF4-FFF2-40B4-BE49-F238E27FC236}">
                  <a16:creationId xmlns:a16="http://schemas.microsoft.com/office/drawing/2014/main" id="{D18210D3-BA5C-E248-0BF5-E24E82582035}"/>
                </a:ext>
              </a:extLst>
            </p:cNvPr>
            <p:cNvSpPr/>
            <p:nvPr/>
          </p:nvSpPr>
          <p:spPr>
            <a:xfrm>
              <a:off x="5696875" y="1622525"/>
              <a:ext cx="1608843" cy="1916392"/>
            </a:xfrm>
            <a:custGeom>
              <a:avLst/>
              <a:gdLst/>
              <a:ahLst/>
              <a:cxnLst/>
              <a:rect l="l" t="t" r="r" b="b"/>
              <a:pathLst>
                <a:path w="46929" h="55900" extrusionOk="0">
                  <a:moveTo>
                    <a:pt x="0" y="44715"/>
                  </a:moveTo>
                  <a:lnTo>
                    <a:pt x="23465" y="1"/>
                  </a:lnTo>
                  <a:lnTo>
                    <a:pt x="46929" y="44715"/>
                  </a:lnTo>
                  <a:lnTo>
                    <a:pt x="23465" y="5590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1282;p36">
              <a:extLst>
                <a:ext uri="{FF2B5EF4-FFF2-40B4-BE49-F238E27FC236}">
                  <a16:creationId xmlns:a16="http://schemas.microsoft.com/office/drawing/2014/main" id="{21301A6B-34A8-A72B-61CE-E8112CB186B2}"/>
                </a:ext>
              </a:extLst>
            </p:cNvPr>
            <p:cNvSpPr/>
            <p:nvPr/>
          </p:nvSpPr>
          <p:spPr>
            <a:xfrm>
              <a:off x="5912070" y="1622525"/>
              <a:ext cx="1178461" cy="1404657"/>
            </a:xfrm>
            <a:custGeom>
              <a:avLst/>
              <a:gdLst/>
              <a:ahLst/>
              <a:cxnLst/>
              <a:rect l="l" t="t" r="r" b="b"/>
              <a:pathLst>
                <a:path w="34375" h="40973" extrusionOk="0">
                  <a:moveTo>
                    <a:pt x="0" y="32778"/>
                  </a:moveTo>
                  <a:lnTo>
                    <a:pt x="17188" y="1"/>
                  </a:lnTo>
                  <a:lnTo>
                    <a:pt x="34375" y="32778"/>
                  </a:lnTo>
                  <a:lnTo>
                    <a:pt x="17188" y="4097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1283;p36">
              <a:extLst>
                <a:ext uri="{FF2B5EF4-FFF2-40B4-BE49-F238E27FC236}">
                  <a16:creationId xmlns:a16="http://schemas.microsoft.com/office/drawing/2014/main" id="{47DBDC07-19CF-A84F-814D-27B1DEC9AAA3}"/>
                </a:ext>
              </a:extLst>
            </p:cNvPr>
            <p:cNvSpPr/>
            <p:nvPr/>
          </p:nvSpPr>
          <p:spPr>
            <a:xfrm>
              <a:off x="6110810" y="1622525"/>
              <a:ext cx="780990" cy="929673"/>
            </a:xfrm>
            <a:custGeom>
              <a:avLst/>
              <a:gdLst/>
              <a:ahLst/>
              <a:cxnLst/>
              <a:rect l="l" t="t" r="r" b="b"/>
              <a:pathLst>
                <a:path w="22781" h="27118" extrusionOk="0">
                  <a:moveTo>
                    <a:pt x="1" y="21685"/>
                  </a:moveTo>
                  <a:lnTo>
                    <a:pt x="11391" y="1"/>
                  </a:lnTo>
                  <a:lnTo>
                    <a:pt x="22780" y="21685"/>
                  </a:lnTo>
                  <a:lnTo>
                    <a:pt x="11391" y="27117"/>
                  </a:lnTo>
                  <a:close/>
                </a:path>
              </a:pathLst>
            </a:custGeom>
            <a:solidFill>
              <a:srgbClr val="C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1285;p36">
              <a:extLst>
                <a:ext uri="{FF2B5EF4-FFF2-40B4-BE49-F238E27FC236}">
                  <a16:creationId xmlns:a16="http://schemas.microsoft.com/office/drawing/2014/main" id="{7E141D84-345E-AC7D-5A1C-BE0C88FEA8BB}"/>
                </a:ext>
              </a:extLst>
            </p:cNvPr>
            <p:cNvSpPr/>
            <p:nvPr/>
          </p:nvSpPr>
          <p:spPr>
            <a:xfrm>
              <a:off x="6501295" y="1622525"/>
              <a:ext cx="804439" cy="1916392"/>
            </a:xfrm>
            <a:custGeom>
              <a:avLst/>
              <a:gdLst/>
              <a:ahLst/>
              <a:cxnLst/>
              <a:rect l="l" t="t" r="r" b="b"/>
              <a:pathLst>
                <a:path w="23465" h="55900" extrusionOk="0">
                  <a:moveTo>
                    <a:pt x="23465" y="44715"/>
                  </a:moveTo>
                  <a:lnTo>
                    <a:pt x="1" y="1"/>
                  </a:lnTo>
                  <a:lnTo>
                    <a:pt x="1" y="5590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1286;p36">
              <a:extLst>
                <a:ext uri="{FF2B5EF4-FFF2-40B4-BE49-F238E27FC236}">
                  <a16:creationId xmlns:a16="http://schemas.microsoft.com/office/drawing/2014/main" id="{571F4FEB-166C-2C20-32BD-03A2FE27BF2A}"/>
                </a:ext>
              </a:extLst>
            </p:cNvPr>
            <p:cNvSpPr/>
            <p:nvPr/>
          </p:nvSpPr>
          <p:spPr>
            <a:xfrm>
              <a:off x="6501295" y="1622525"/>
              <a:ext cx="589248" cy="1404657"/>
            </a:xfrm>
            <a:custGeom>
              <a:avLst/>
              <a:gdLst/>
              <a:ahLst/>
              <a:cxnLst/>
              <a:rect l="l" t="t" r="r" b="b"/>
              <a:pathLst>
                <a:path w="17188" h="40973" extrusionOk="0">
                  <a:moveTo>
                    <a:pt x="17188" y="32778"/>
                  </a:moveTo>
                  <a:lnTo>
                    <a:pt x="1" y="1"/>
                  </a:lnTo>
                  <a:lnTo>
                    <a:pt x="1" y="4097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1287;p36">
              <a:extLst>
                <a:ext uri="{FF2B5EF4-FFF2-40B4-BE49-F238E27FC236}">
                  <a16:creationId xmlns:a16="http://schemas.microsoft.com/office/drawing/2014/main" id="{23BA92C7-06B5-5C67-EC65-C1BFD49974A6}"/>
                </a:ext>
              </a:extLst>
            </p:cNvPr>
            <p:cNvSpPr/>
            <p:nvPr/>
          </p:nvSpPr>
          <p:spPr>
            <a:xfrm>
              <a:off x="6501295" y="1622525"/>
              <a:ext cx="390512" cy="929673"/>
            </a:xfrm>
            <a:custGeom>
              <a:avLst/>
              <a:gdLst/>
              <a:ahLst/>
              <a:cxnLst/>
              <a:rect l="l" t="t" r="r" b="b"/>
              <a:pathLst>
                <a:path w="11391" h="27118" extrusionOk="0">
                  <a:moveTo>
                    <a:pt x="11390" y="21685"/>
                  </a:moveTo>
                  <a:lnTo>
                    <a:pt x="1" y="1"/>
                  </a:lnTo>
                  <a:lnTo>
                    <a:pt x="1" y="271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38" name="Picture 437" descr="A picture containing night sky&#10;&#10;Description automatically generated">
            <a:extLst>
              <a:ext uri="{FF2B5EF4-FFF2-40B4-BE49-F238E27FC236}">
                <a16:creationId xmlns:a16="http://schemas.microsoft.com/office/drawing/2014/main" id="{AEBA1C0D-EDCC-70D0-7D6D-C904EA2432AB}"/>
              </a:ext>
            </a:extLst>
          </p:cNvPr>
          <p:cNvPicPr>
            <a:picLocks noChangeAspect="1"/>
          </p:cNvPicPr>
          <p:nvPr/>
        </p:nvPicPr>
        <p:blipFill>
          <a:blip r:embed="rId3"/>
          <a:stretch>
            <a:fillRect/>
          </a:stretch>
        </p:blipFill>
        <p:spPr>
          <a:xfrm flipH="1">
            <a:off x="4766538" y="2607703"/>
            <a:ext cx="603623" cy="588533"/>
          </a:xfrm>
          <a:prstGeom prst="rect">
            <a:avLst/>
          </a:prstGeom>
        </p:spPr>
      </p:pic>
      <p:sp>
        <p:nvSpPr>
          <p:cNvPr id="439" name="Google Shape;9944;p57">
            <a:extLst>
              <a:ext uri="{FF2B5EF4-FFF2-40B4-BE49-F238E27FC236}">
                <a16:creationId xmlns:a16="http://schemas.microsoft.com/office/drawing/2014/main" id="{5FCE40B2-BCB9-9C49-DDB4-36ADC675DE14}"/>
              </a:ext>
            </a:extLst>
          </p:cNvPr>
          <p:cNvSpPr/>
          <p:nvPr/>
        </p:nvSpPr>
        <p:spPr>
          <a:xfrm>
            <a:off x="6266886" y="2031617"/>
            <a:ext cx="1819689" cy="691803"/>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fr-ca" sz="900" b="0" i="0" u="none" baseline="0" dirty="0">
                <a:solidFill>
                  <a:schemeClr val="accent1">
                    <a:lumMod val="50000"/>
                  </a:schemeClr>
                </a:solidFill>
                <a:latin typeface="Selawik" panose="020B0502040204020203" pitchFamily="34" charset="0"/>
              </a:rPr>
              <a:t>Tenir compte des différents besoins et niveaux d’expertise </a:t>
            </a:r>
            <a:endParaRPr sz="900" dirty="0">
              <a:solidFill>
                <a:schemeClr val="accent1">
                  <a:lumMod val="50000"/>
                </a:schemeClr>
              </a:solidFill>
              <a:latin typeface="Selawik" panose="020B0502040204020203" pitchFamily="34" charset="0"/>
            </a:endParaRPr>
          </a:p>
        </p:txBody>
      </p:sp>
    </p:spTree>
    <p:extLst>
      <p:ext uri="{BB962C8B-B14F-4D97-AF65-F5344CB8AC3E}">
        <p14:creationId xmlns:p14="http://schemas.microsoft.com/office/powerpoint/2010/main" val="94476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8"/>
          <p:cNvSpPr txBox="1">
            <a:spLocks noGrp="1"/>
          </p:cNvSpPr>
          <p:nvPr>
            <p:ph type="title"/>
          </p:nvPr>
        </p:nvSpPr>
        <p:spPr>
          <a:xfrm>
            <a:off x="499994" y="395621"/>
            <a:ext cx="263509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0" i="0" u="none" baseline="0" dirty="0">
                <a:latin typeface="Selawik Semibold" panose="020B0702040204020203" pitchFamily="34" charset="0"/>
              </a:rPr>
              <a:t>Notre</a:t>
            </a:r>
            <a:r>
              <a:rPr lang="fr-ca" sz="2400" b="0" i="0" u="none" baseline="0" dirty="0">
                <a:solidFill>
                  <a:schemeClr val="accent1"/>
                </a:solidFill>
                <a:latin typeface="Selawik Semibold" panose="020B0702040204020203" pitchFamily="34" charset="0"/>
              </a:rPr>
              <a:t> démarche</a:t>
            </a:r>
            <a:endParaRPr sz="2400" dirty="0">
              <a:solidFill>
                <a:schemeClr val="accent1"/>
              </a:solidFill>
              <a:latin typeface="Selawik Semibold" panose="020B0702040204020203" pitchFamily="34" charset="0"/>
              <a:ea typeface="Overpass SemiBold"/>
              <a:cs typeface="Overpass SemiBold"/>
              <a:sym typeface="Overpass SemiBold"/>
            </a:endParaRPr>
          </a:p>
        </p:txBody>
      </p:sp>
      <p:grpSp>
        <p:nvGrpSpPr>
          <p:cNvPr id="23" name="Google Shape;9791;p57">
            <a:extLst>
              <a:ext uri="{FF2B5EF4-FFF2-40B4-BE49-F238E27FC236}">
                <a16:creationId xmlns:a16="http://schemas.microsoft.com/office/drawing/2014/main" id="{64F933B8-E854-3511-E73D-F68A4346BCF6}"/>
              </a:ext>
            </a:extLst>
          </p:cNvPr>
          <p:cNvGrpSpPr/>
          <p:nvPr/>
        </p:nvGrpSpPr>
        <p:grpSpPr>
          <a:xfrm>
            <a:off x="2365062" y="1413281"/>
            <a:ext cx="6668936" cy="2316938"/>
            <a:chOff x="6895649" y="3126697"/>
            <a:chExt cx="1436663" cy="492105"/>
          </a:xfrm>
          <a:solidFill>
            <a:schemeClr val="accent1"/>
          </a:solidFill>
        </p:grpSpPr>
        <p:sp>
          <p:nvSpPr>
            <p:cNvPr id="24" name="Google Shape;9792;p57">
              <a:extLst>
                <a:ext uri="{FF2B5EF4-FFF2-40B4-BE49-F238E27FC236}">
                  <a16:creationId xmlns:a16="http://schemas.microsoft.com/office/drawing/2014/main" id="{CAFE080D-8B34-08E5-C357-4287D84DD24A}"/>
                </a:ext>
              </a:extLst>
            </p:cNvPr>
            <p:cNvSpPr/>
            <p:nvPr/>
          </p:nvSpPr>
          <p:spPr>
            <a:xfrm>
              <a:off x="715182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grpFill/>
            <a:ln>
              <a:noFill/>
            </a:ln>
          </p:spPr>
          <p:txBody>
            <a:bodyPr spcFirstLastPara="1" wrap="square" lIns="91425" tIns="91425" rIns="91425" bIns="91425" anchor="ctr" anchorCtr="0">
              <a:noAutofit/>
            </a:bodyPr>
            <a:lstStyle/>
            <a:p>
              <a:pPr algn="ctr" rtl="0"/>
              <a:r>
                <a:rPr lang="fr-ca" sz="1100" b="0" i="0" u="none" baseline="0" dirty="0">
                  <a:solidFill>
                    <a:schemeClr val="tx2"/>
                  </a:solidFill>
                  <a:latin typeface="Selawik Semibold" panose="020B0702040204020203" pitchFamily="34" charset="0"/>
                </a:rPr>
                <a:t>Établissement de la base de</a:t>
              </a:r>
              <a:r>
                <a:rPr lang="fr-CA" sz="1100" b="0" i="0" u="none" baseline="0" dirty="0">
                  <a:solidFill>
                    <a:schemeClr val="tx2"/>
                  </a:solidFill>
                  <a:latin typeface="Selawik Semibold" panose="020B0702040204020203" pitchFamily="34" charset="0"/>
                </a:rPr>
                <a:t>         </a:t>
              </a:r>
              <a:endParaRPr lang="fr-ca" sz="1100" b="0" i="0" u="none" baseline="0" dirty="0">
                <a:solidFill>
                  <a:schemeClr val="tx2"/>
                </a:solidFill>
                <a:latin typeface="Selawik Semibold" panose="020B0702040204020203" pitchFamily="34" charset="0"/>
              </a:endParaRPr>
            </a:p>
            <a:p>
              <a:pPr algn="ctr" rtl="0"/>
              <a:r>
                <a:rPr lang="fr-ca" sz="1100" b="0" i="0" u="none" baseline="0" dirty="0">
                  <a:solidFill>
                    <a:schemeClr val="tx2"/>
                  </a:solidFill>
                  <a:latin typeface="Selawik Semibold" panose="020B0702040204020203" pitchFamily="34" charset="0"/>
                </a:rPr>
                <a:t>données probantes</a:t>
              </a:r>
              <a:r>
                <a:rPr lang="fr-CA" sz="1100" b="0" i="0" u="none" baseline="0" dirty="0">
                  <a:solidFill>
                    <a:schemeClr val="tx2"/>
                  </a:solidFill>
                  <a:latin typeface="Selawik Semibold" panose="020B0702040204020203" pitchFamily="34" charset="0"/>
                </a:rPr>
                <a:t>             </a:t>
              </a:r>
              <a:endParaRPr lang="fr-ca" sz="1100" b="0" i="0" u="none" baseline="0" dirty="0">
                <a:solidFill>
                  <a:schemeClr val="tx2"/>
                </a:solidFill>
                <a:latin typeface="Selawik Semibold" panose="020B0702040204020203" pitchFamily="34" charset="0"/>
              </a:endParaRPr>
            </a:p>
          </p:txBody>
        </p:sp>
        <p:sp>
          <p:nvSpPr>
            <p:cNvPr id="25" name="Google Shape;9793;p57">
              <a:extLst>
                <a:ext uri="{FF2B5EF4-FFF2-40B4-BE49-F238E27FC236}">
                  <a16:creationId xmlns:a16="http://schemas.microsoft.com/office/drawing/2014/main" id="{3BEA0AB1-31BC-3D62-1FA3-C5F41127BBD7}"/>
                </a:ext>
              </a:extLst>
            </p:cNvPr>
            <p:cNvSpPr/>
            <p:nvPr/>
          </p:nvSpPr>
          <p:spPr>
            <a:xfrm>
              <a:off x="766416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fr-ca" sz="1200" dirty="0">
                <a:solidFill>
                  <a:schemeClr val="tx2"/>
                </a:solidFill>
                <a:latin typeface="Selawik Semibold" panose="020B0702040204020203" pitchFamily="34" charset="0"/>
              </a:endParaRPr>
            </a:p>
            <a:p>
              <a:pPr algn="ctr" rtl="0"/>
              <a:r>
                <a:rPr lang="fr-ca" sz="1100" b="0" i="0" u="none" baseline="0" dirty="0">
                  <a:solidFill>
                    <a:schemeClr val="tx2"/>
                  </a:solidFill>
                  <a:latin typeface="Selawik Semibold" panose="020B0702040204020203" pitchFamily="34" charset="0"/>
                </a:rPr>
                <a:t>Formation du personnel clinique et non clinique</a:t>
              </a:r>
            </a:p>
            <a:p>
              <a:pPr marL="0" lvl="0" indent="0" algn="ctr" rtl="0">
                <a:spcBef>
                  <a:spcPts val="0"/>
                </a:spcBef>
                <a:spcAft>
                  <a:spcPts val="0"/>
                </a:spcAft>
                <a:buNone/>
              </a:pPr>
              <a:endParaRPr sz="1200" dirty="0">
                <a:solidFill>
                  <a:schemeClr val="tx2"/>
                </a:solidFill>
                <a:latin typeface="Selawik Semibold" panose="020B0702040204020203" pitchFamily="34" charset="0"/>
              </a:endParaRPr>
            </a:p>
          </p:txBody>
        </p:sp>
        <p:sp>
          <p:nvSpPr>
            <p:cNvPr id="26" name="Google Shape;9794;p57">
              <a:extLst>
                <a:ext uri="{FF2B5EF4-FFF2-40B4-BE49-F238E27FC236}">
                  <a16:creationId xmlns:a16="http://schemas.microsoft.com/office/drawing/2014/main" id="{13FBA258-3CDA-34AB-ECD3-00BA419B09F6}"/>
                </a:ext>
              </a:extLst>
            </p:cNvPr>
            <p:cNvSpPr/>
            <p:nvPr/>
          </p:nvSpPr>
          <p:spPr>
            <a:xfrm>
              <a:off x="6895649" y="3127761"/>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fr-ca" sz="1100" dirty="0">
                <a:solidFill>
                  <a:schemeClr val="tx2"/>
                </a:solidFill>
                <a:latin typeface="Selawik Semibold" panose="020B0702040204020203" pitchFamily="34" charset="0"/>
              </a:endParaRPr>
            </a:p>
            <a:p>
              <a:pPr marL="0" lvl="0" indent="0" algn="ctr" rtl="0">
                <a:spcBef>
                  <a:spcPts val="0"/>
                </a:spcBef>
                <a:spcAft>
                  <a:spcPts val="0"/>
                </a:spcAft>
                <a:buNone/>
              </a:pPr>
              <a:r>
                <a:rPr lang="fr-ca" sz="1050" b="0" i="0" u="none" baseline="0" dirty="0">
                  <a:solidFill>
                    <a:schemeClr val="tx2"/>
                  </a:solidFill>
                  <a:latin typeface="Selawik Semibold" panose="020B0702040204020203" pitchFamily="34" charset="0"/>
                </a:rPr>
                <a:t>Communication</a:t>
              </a:r>
            </a:p>
            <a:p>
              <a:pPr marL="0" lvl="0" indent="0" algn="ctr" rtl="0">
                <a:spcBef>
                  <a:spcPts val="0"/>
                </a:spcBef>
                <a:spcAft>
                  <a:spcPts val="0"/>
                </a:spcAft>
                <a:buNone/>
              </a:pPr>
              <a:r>
                <a:rPr lang="fr-ca" sz="1050" b="0" i="0" u="none" baseline="0" dirty="0">
                  <a:solidFill>
                    <a:schemeClr val="tx2"/>
                  </a:solidFill>
                  <a:latin typeface="Selawik Semibold" panose="020B0702040204020203" pitchFamily="34" charset="0"/>
                </a:rPr>
                <a:t> et engagement envers le processus de transformation</a:t>
              </a:r>
            </a:p>
            <a:p>
              <a:pPr marL="0" lvl="0" indent="0" algn="ctr" rtl="0">
                <a:spcBef>
                  <a:spcPts val="0"/>
                </a:spcBef>
                <a:spcAft>
                  <a:spcPts val="0"/>
                </a:spcAft>
                <a:buNone/>
              </a:pPr>
              <a:endParaRPr sz="1100" dirty="0">
                <a:solidFill>
                  <a:schemeClr val="tx2"/>
                </a:solidFill>
                <a:latin typeface="Selawik Semibold" panose="020B0702040204020203" pitchFamily="34" charset="0"/>
              </a:endParaRPr>
            </a:p>
          </p:txBody>
        </p:sp>
        <p:sp>
          <p:nvSpPr>
            <p:cNvPr id="27" name="Google Shape;9795;p57">
              <a:extLst>
                <a:ext uri="{FF2B5EF4-FFF2-40B4-BE49-F238E27FC236}">
                  <a16:creationId xmlns:a16="http://schemas.microsoft.com/office/drawing/2014/main" id="{F7B1DD9A-230E-0A60-F12F-36557BE57F4C}"/>
                </a:ext>
              </a:extLst>
            </p:cNvPr>
            <p:cNvSpPr/>
            <p:nvPr/>
          </p:nvSpPr>
          <p:spPr>
            <a:xfrm>
              <a:off x="7399482"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chemeClr val="accent2"/>
            </a:solidFill>
            <a:ln>
              <a:noFill/>
            </a:ln>
          </p:spPr>
          <p:txBody>
            <a:bodyPr spcFirstLastPara="1" wrap="square" lIns="91425" tIns="91425" rIns="91425" bIns="91425" anchor="ctr" anchorCtr="0">
              <a:noAutofit/>
            </a:bodyPr>
            <a:lstStyle/>
            <a:p>
              <a:pPr algn="ctr" rtl="0"/>
              <a:r>
                <a:rPr lang="fr-ca" sz="1050" b="0" i="0" u="none" baseline="0" dirty="0">
                  <a:solidFill>
                    <a:schemeClr val="bg2"/>
                  </a:solidFill>
                  <a:latin typeface="Selawik Semibold" panose="020B0702040204020203" pitchFamily="34" charset="0"/>
                </a:rPr>
                <a:t>Prévention du stress traumatique secondaire (STS) </a:t>
              </a:r>
            </a:p>
            <a:p>
              <a:pPr algn="ctr" rtl="0"/>
              <a:r>
                <a:rPr lang="fr-ca" sz="1050" b="0" i="0" u="none" baseline="0" dirty="0">
                  <a:solidFill>
                    <a:schemeClr val="bg2"/>
                  </a:solidFill>
                  <a:latin typeface="Selawik Semibold" panose="020B0702040204020203" pitchFamily="34" charset="0"/>
                </a:rPr>
                <a:t>chez le personnel</a:t>
              </a:r>
            </a:p>
            <a:p>
              <a:pPr marL="0" lvl="0" indent="0" algn="ctr" rtl="0">
                <a:spcBef>
                  <a:spcPts val="0"/>
                </a:spcBef>
                <a:spcAft>
                  <a:spcPts val="0"/>
                </a:spcAft>
                <a:buNone/>
              </a:pPr>
              <a:endParaRPr sz="1100" dirty="0">
                <a:solidFill>
                  <a:schemeClr val="bg2"/>
                </a:solidFill>
                <a:latin typeface="Selawik Semibold" panose="020B0702040204020203" pitchFamily="34" charset="0"/>
              </a:endParaRPr>
            </a:p>
          </p:txBody>
        </p:sp>
        <p:sp>
          <p:nvSpPr>
            <p:cNvPr id="28" name="Google Shape;9796;p57">
              <a:extLst>
                <a:ext uri="{FF2B5EF4-FFF2-40B4-BE49-F238E27FC236}">
                  <a16:creationId xmlns:a16="http://schemas.microsoft.com/office/drawing/2014/main" id="{FFE8AB0B-0874-0E72-F316-3F8E1A05C22E}"/>
                </a:ext>
              </a:extLst>
            </p:cNvPr>
            <p:cNvSpPr/>
            <p:nvPr/>
          </p:nvSpPr>
          <p:spPr>
            <a:xfrm>
              <a:off x="7881849" y="3126697"/>
              <a:ext cx="450463"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chemeClr val="tx1"/>
            </a:solidFill>
            <a:ln>
              <a:noFill/>
            </a:ln>
          </p:spPr>
          <p:txBody>
            <a:bodyPr spcFirstLastPara="1" wrap="square" lIns="91425" tIns="91425" rIns="91425" bIns="91425" anchor="ctr" anchorCtr="0">
              <a:noAutofit/>
            </a:bodyPr>
            <a:lstStyle/>
            <a:p>
              <a:pPr algn="ctr" rtl="0"/>
              <a:r>
                <a:rPr lang="fr-ca" sz="1100" b="0" i="0" u="none" baseline="0" dirty="0">
                  <a:solidFill>
                    <a:schemeClr val="tx2"/>
                  </a:solidFill>
                  <a:latin typeface="Selawik Semibold" panose="020B0702040204020203" pitchFamily="34" charset="0"/>
                </a:rPr>
                <a:t>Intégration et </a:t>
              </a:r>
            </a:p>
            <a:p>
              <a:pPr algn="ctr" rtl="0"/>
              <a:r>
                <a:rPr lang="fr-ca" sz="1100" b="0" i="0" u="none" baseline="0" dirty="0">
                  <a:solidFill>
                    <a:schemeClr val="tx2"/>
                  </a:solidFill>
                  <a:latin typeface="Selawik Semibold" panose="020B0702040204020203" pitchFamily="34" charset="0"/>
                </a:rPr>
                <a:t>durabilité</a:t>
              </a:r>
            </a:p>
            <a:p>
              <a:pPr algn="ctr" rtl="0"/>
              <a:r>
                <a:rPr lang="fr-ca" sz="1100" b="0" i="0" u="none" baseline="0" dirty="0">
                  <a:solidFill>
                    <a:schemeClr val="tx2"/>
                  </a:solidFill>
                  <a:latin typeface="Selawik Semibold" panose="020B0702040204020203" pitchFamily="34" charset="0"/>
                </a:rPr>
                <a:t> en tenant compte des traumatismes</a:t>
              </a:r>
            </a:p>
            <a:p>
              <a:pPr marL="0" lvl="0" indent="0" algn="ctr" rtl="0">
                <a:spcBef>
                  <a:spcPts val="0"/>
                </a:spcBef>
                <a:spcAft>
                  <a:spcPts val="0"/>
                </a:spcAft>
                <a:buNone/>
              </a:pPr>
              <a:endParaRPr sz="1100" dirty="0">
                <a:solidFill>
                  <a:schemeClr val="tx2"/>
                </a:solidFill>
                <a:latin typeface="Selawik Semibold" panose="020B0702040204020203" pitchFamily="34" charset="0"/>
              </a:endParaRPr>
            </a:p>
          </p:txBody>
        </p:sp>
        <p:grpSp>
          <p:nvGrpSpPr>
            <p:cNvPr id="29" name="Google Shape;9797;p57">
              <a:extLst>
                <a:ext uri="{FF2B5EF4-FFF2-40B4-BE49-F238E27FC236}">
                  <a16:creationId xmlns:a16="http://schemas.microsoft.com/office/drawing/2014/main" id="{FCC5304E-4AE3-89B9-E0AA-E2A873553609}"/>
                </a:ext>
              </a:extLst>
            </p:cNvPr>
            <p:cNvGrpSpPr/>
            <p:nvPr/>
          </p:nvGrpSpPr>
          <p:grpSpPr>
            <a:xfrm>
              <a:off x="6995957" y="3335810"/>
              <a:ext cx="1230393" cy="71754"/>
              <a:chOff x="6995957" y="3287964"/>
              <a:chExt cx="1230393" cy="71754"/>
            </a:xfrm>
            <a:grpFill/>
          </p:grpSpPr>
          <p:sp>
            <p:nvSpPr>
              <p:cNvPr id="30" name="Google Shape;9798;p57">
                <a:extLst>
                  <a:ext uri="{FF2B5EF4-FFF2-40B4-BE49-F238E27FC236}">
                    <a16:creationId xmlns:a16="http://schemas.microsoft.com/office/drawing/2014/main" id="{CE798E99-8F30-3566-E915-239B463704BA}"/>
                  </a:ext>
                </a:extLst>
              </p:cNvPr>
              <p:cNvSpPr/>
              <p:nvPr/>
            </p:nvSpPr>
            <p:spPr>
              <a:xfrm>
                <a:off x="8006733" y="3287964"/>
                <a:ext cx="219617" cy="71754"/>
              </a:xfrm>
              <a:custGeom>
                <a:avLst/>
                <a:gdLst/>
                <a:ahLst/>
                <a:cxnLst/>
                <a:rect l="l" t="t" r="r" b="b"/>
                <a:pathLst>
                  <a:path w="6608" h="2159" extrusionOk="0">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9799;p57">
                <a:extLst>
                  <a:ext uri="{FF2B5EF4-FFF2-40B4-BE49-F238E27FC236}">
                    <a16:creationId xmlns:a16="http://schemas.microsoft.com/office/drawing/2014/main" id="{422F6577-5BF8-3088-CCAE-A6C725C06E8B}"/>
                  </a:ext>
                </a:extLst>
              </p:cNvPr>
              <p:cNvSpPr/>
              <p:nvPr/>
            </p:nvSpPr>
            <p:spPr>
              <a:xfrm>
                <a:off x="7756540" y="3287964"/>
                <a:ext cx="219617" cy="71754"/>
              </a:xfrm>
              <a:custGeom>
                <a:avLst/>
                <a:gdLst/>
                <a:ahLst/>
                <a:cxnLst/>
                <a:rect l="l" t="t" r="r" b="b"/>
                <a:pathLst>
                  <a:path w="6608" h="2159" extrusionOk="0">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9800;p57">
                <a:extLst>
                  <a:ext uri="{FF2B5EF4-FFF2-40B4-BE49-F238E27FC236}">
                    <a16:creationId xmlns:a16="http://schemas.microsoft.com/office/drawing/2014/main" id="{E8708B07-3F51-85A3-8A0F-C266245F179A}"/>
                  </a:ext>
                </a:extLst>
              </p:cNvPr>
              <p:cNvSpPr/>
              <p:nvPr/>
            </p:nvSpPr>
            <p:spPr>
              <a:xfrm>
                <a:off x="7496443"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9801;p57">
                <a:extLst>
                  <a:ext uri="{FF2B5EF4-FFF2-40B4-BE49-F238E27FC236}">
                    <a16:creationId xmlns:a16="http://schemas.microsoft.com/office/drawing/2014/main" id="{83F58B84-779B-2724-ADF8-466DE1614E32}"/>
                  </a:ext>
                </a:extLst>
              </p:cNvPr>
              <p:cNvSpPr/>
              <p:nvPr/>
            </p:nvSpPr>
            <p:spPr>
              <a:xfrm>
                <a:off x="7243757"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9802;p57">
                <a:extLst>
                  <a:ext uri="{FF2B5EF4-FFF2-40B4-BE49-F238E27FC236}">
                    <a16:creationId xmlns:a16="http://schemas.microsoft.com/office/drawing/2014/main" id="{690B7FF7-211C-20D9-F382-978809D40BE1}"/>
                  </a:ext>
                </a:extLst>
              </p:cNvPr>
              <p:cNvSpPr/>
              <p:nvPr/>
            </p:nvSpPr>
            <p:spPr>
              <a:xfrm>
                <a:off x="6995957" y="3287964"/>
                <a:ext cx="219617" cy="71754"/>
              </a:xfrm>
              <a:custGeom>
                <a:avLst/>
                <a:gdLst/>
                <a:ahLst/>
                <a:cxnLst/>
                <a:rect l="l" t="t" r="r" b="b"/>
                <a:pathLst>
                  <a:path w="6608" h="2159" extrusionOk="0">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6" name="TextBox 35">
            <a:extLst>
              <a:ext uri="{FF2B5EF4-FFF2-40B4-BE49-F238E27FC236}">
                <a16:creationId xmlns:a16="http://schemas.microsoft.com/office/drawing/2014/main" id="{B2726B05-58EF-CFC6-D966-465D23EEE8D0}"/>
              </a:ext>
            </a:extLst>
          </p:cNvPr>
          <p:cNvSpPr txBox="1"/>
          <p:nvPr/>
        </p:nvSpPr>
        <p:spPr>
          <a:xfrm>
            <a:off x="186380" y="4424713"/>
            <a:ext cx="3262320" cy="646331"/>
          </a:xfrm>
          <a:prstGeom prst="rect">
            <a:avLst/>
          </a:prstGeom>
          <a:noFill/>
        </p:spPr>
        <p:txBody>
          <a:bodyPr wrap="square" rtlCol="0">
            <a:spAutoFit/>
          </a:bodyPr>
          <a:lstStyle/>
          <a:p>
            <a:pPr algn="l" rtl="0"/>
            <a:r>
              <a:rPr lang="fr-ca" sz="900" b="0" i="0" u="none" baseline="0" dirty="0">
                <a:latin typeface="Selawik" panose="020B0502040204020203" pitchFamily="34" charset="0"/>
              </a:rPr>
              <a:t>Adapté de Thrive (2010) Guide to Trauma-Informed Organizational Development</a:t>
            </a:r>
          </a:p>
          <a:p>
            <a:pPr algn="l" rtl="0"/>
            <a:r>
              <a:rPr lang="fr-ca" sz="900" b="0" i="0" u="none" baseline="0" dirty="0">
                <a:latin typeface="Selawik" panose="020B0502040204020203" pitchFamily="34" charset="0"/>
              </a:rPr>
              <a:t>Menschner &amp; Maul (2016). </a:t>
            </a:r>
            <a:r>
              <a:rPr lang="fr-ca" sz="900" b="0" i="1" u="none" baseline="0" dirty="0">
                <a:latin typeface="Selawik" panose="020B0502040204020203" pitchFamily="34" charset="0"/>
              </a:rPr>
              <a:t>Key Ingredients for Successful Trauma-Informed Care Implementation. </a:t>
            </a:r>
            <a:endParaRPr lang="fr-ca" sz="900" i="1" dirty="0">
              <a:latin typeface="Selawik" panose="020B0502040204020203" pitchFamily="34" charset="0"/>
            </a:endParaRPr>
          </a:p>
        </p:txBody>
      </p:sp>
      <p:grpSp>
        <p:nvGrpSpPr>
          <p:cNvPr id="37" name="Google Shape;10295;p59">
            <a:extLst>
              <a:ext uri="{FF2B5EF4-FFF2-40B4-BE49-F238E27FC236}">
                <a16:creationId xmlns:a16="http://schemas.microsoft.com/office/drawing/2014/main" id="{3E4F5C3E-885D-3180-AB3A-5DC8CBB38962}"/>
              </a:ext>
            </a:extLst>
          </p:cNvPr>
          <p:cNvGrpSpPr/>
          <p:nvPr/>
        </p:nvGrpSpPr>
        <p:grpSpPr>
          <a:xfrm>
            <a:off x="382291" y="1657494"/>
            <a:ext cx="1769584" cy="1818507"/>
            <a:chOff x="3990000" y="975400"/>
            <a:chExt cx="3934200" cy="3933300"/>
          </a:xfrm>
        </p:grpSpPr>
        <p:sp>
          <p:nvSpPr>
            <p:cNvPr id="38" name="Google Shape;10296;p59">
              <a:extLst>
                <a:ext uri="{FF2B5EF4-FFF2-40B4-BE49-F238E27FC236}">
                  <a16:creationId xmlns:a16="http://schemas.microsoft.com/office/drawing/2014/main" id="{4E173BA6-938C-CD2E-17CA-1ABAF9460FAD}"/>
                </a:ext>
              </a:extLst>
            </p:cNvPr>
            <p:cNvSpPr/>
            <p:nvPr/>
          </p:nvSpPr>
          <p:spPr>
            <a:xfrm>
              <a:off x="3990000" y="975400"/>
              <a:ext cx="3934200" cy="3933300"/>
            </a:xfrm>
            <a:prstGeom prst="ellipse">
              <a:avLst/>
            </a:pr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9" name="Google Shape;10297;p59">
              <a:extLst>
                <a:ext uri="{FF2B5EF4-FFF2-40B4-BE49-F238E27FC236}">
                  <a16:creationId xmlns:a16="http://schemas.microsoft.com/office/drawing/2014/main" id="{36EAB2C9-816F-707A-023B-97961299B478}"/>
                </a:ext>
              </a:extLst>
            </p:cNvPr>
            <p:cNvSpPr/>
            <p:nvPr/>
          </p:nvSpPr>
          <p:spPr>
            <a:xfrm>
              <a:off x="4346550" y="1331800"/>
              <a:ext cx="3221100" cy="32205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0" name="Google Shape;10298;p59">
              <a:extLst>
                <a:ext uri="{FF2B5EF4-FFF2-40B4-BE49-F238E27FC236}">
                  <a16:creationId xmlns:a16="http://schemas.microsoft.com/office/drawing/2014/main" id="{C203DDE1-9A5C-B41B-42A3-8E6438F9E234}"/>
                </a:ext>
              </a:extLst>
            </p:cNvPr>
            <p:cNvSpPr/>
            <p:nvPr/>
          </p:nvSpPr>
          <p:spPr>
            <a:xfrm>
              <a:off x="4786803" y="1771749"/>
              <a:ext cx="2604795" cy="23406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0" cap="none" spc="0" normalizeH="0" baseline="0" dirty="0">
                  <a:ln>
                    <a:noFill/>
                  </a:ln>
                  <a:solidFill>
                    <a:schemeClr val="tx2"/>
                  </a:solidFill>
                  <a:effectLst/>
                  <a:uLnTx/>
                  <a:uFillTx/>
                  <a:latin typeface="Selawik Semibold" panose="020B0702040204020203" pitchFamily="34" charset="0"/>
                </a:rPr>
                <a:t>Désignation d’une équipe de changement tenant compte des traumatismes</a:t>
              </a:r>
              <a:endParaRPr kumimoji="0" sz="800" b="0" i="0" u="none" strike="noStrike" kern="0" cap="none" spc="0" normalizeH="0" baseline="0" noProof="0" dirty="0">
                <a:ln>
                  <a:noFill/>
                </a:ln>
                <a:solidFill>
                  <a:schemeClr val="tx2"/>
                </a:solidFill>
                <a:effectLst/>
                <a:uLnTx/>
                <a:uFillTx/>
                <a:latin typeface="Selawik Semibold" panose="020B0702040204020203" pitchFamily="34" charset="0"/>
              </a:endParaRPr>
            </a:p>
          </p:txBody>
        </p:sp>
      </p:grpSp>
    </p:spTree>
    <p:extLst>
      <p:ext uri="{BB962C8B-B14F-4D97-AF65-F5344CB8AC3E}">
        <p14:creationId xmlns:p14="http://schemas.microsoft.com/office/powerpoint/2010/main" val="247606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36"/>
          <p:cNvSpPr txBox="1">
            <a:spLocks noGrp="1"/>
          </p:cNvSpPr>
          <p:nvPr>
            <p:ph type="title"/>
          </p:nvPr>
        </p:nvSpPr>
        <p:spPr>
          <a:xfrm>
            <a:off x="172791" y="303236"/>
            <a:ext cx="5640460" cy="5045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1" i="0" u="none" baseline="0" dirty="0">
                <a:latin typeface="Selawik Semibold" panose="020B0702040204020203" pitchFamily="34" charset="0"/>
              </a:rPr>
              <a:t>Communication </a:t>
            </a:r>
            <a:r>
              <a:rPr lang="fr-ca" sz="2000" b="1" i="0" u="none" baseline="0" dirty="0">
                <a:solidFill>
                  <a:schemeClr val="accent1"/>
                </a:solidFill>
                <a:latin typeface="Selawik Semibold" panose="020B0702040204020203" pitchFamily="34" charset="0"/>
              </a:rPr>
              <a:t>et engagement </a:t>
            </a:r>
            <a:endParaRPr sz="2000" b="1" dirty="0">
              <a:solidFill>
                <a:schemeClr val="accent1"/>
              </a:solidFill>
              <a:latin typeface="Selawik Semibold" panose="020B0702040204020203" pitchFamily="34" charset="0"/>
            </a:endParaRPr>
          </a:p>
        </p:txBody>
      </p:sp>
      <p:sp>
        <p:nvSpPr>
          <p:cNvPr id="4" name="Subtitle 3">
            <a:extLst>
              <a:ext uri="{FF2B5EF4-FFF2-40B4-BE49-F238E27FC236}">
                <a16:creationId xmlns:a16="http://schemas.microsoft.com/office/drawing/2014/main" id="{2944C596-56EC-C9F3-C65B-98DEE64A3584}"/>
              </a:ext>
            </a:extLst>
          </p:cNvPr>
          <p:cNvSpPr>
            <a:spLocks noGrp="1"/>
          </p:cNvSpPr>
          <p:nvPr>
            <p:ph type="subTitle" idx="1"/>
          </p:nvPr>
        </p:nvSpPr>
        <p:spPr>
          <a:xfrm>
            <a:off x="3863662" y="1011953"/>
            <a:ext cx="5160155" cy="3656505"/>
          </a:xfrm>
        </p:spPr>
        <p:txBody>
          <a:bodyPr anchor="t"/>
          <a:lstStyle/>
          <a:p>
            <a:pPr marL="412750" indent="-285750" algn="l" rtl="0">
              <a:buSzPct val="100000"/>
              <a:buFont typeface="Arial" panose="020B0604020202020204" pitchFamily="34" charset="0"/>
              <a:buChar char="•"/>
            </a:pPr>
            <a:r>
              <a:rPr lang="fr-ca" sz="1400" b="1" i="0" u="none" baseline="0" dirty="0">
                <a:latin typeface="Selawik Light" panose="020B0502040204020203" pitchFamily="34" charset="0"/>
              </a:rPr>
              <a:t>QUI</a:t>
            </a:r>
            <a:r>
              <a:rPr lang="fr-ca" sz="1400" b="0" i="0" u="none" baseline="0" dirty="0">
                <a:latin typeface="Selawik Light" panose="020B0502040204020203" pitchFamily="34" charset="0"/>
              </a:rPr>
              <a:t> :</a:t>
            </a:r>
            <a:r>
              <a:rPr lang="fr-ca" sz="1400" b="1" i="0" u="none" baseline="0" dirty="0">
                <a:latin typeface="Selawik Light" panose="020B0502040204020203" pitchFamily="34" charset="0"/>
              </a:rPr>
              <a:t> </a:t>
            </a:r>
            <a:r>
              <a:rPr lang="fr-ca" sz="1400" b="1" dirty="0">
                <a:latin typeface="Selawik Light" panose="020B0502040204020203" pitchFamily="34" charset="0"/>
              </a:rPr>
              <a:t>É</a:t>
            </a:r>
            <a:r>
              <a:rPr lang="fr-ca" sz="1400" b="1" i="0" u="none" baseline="0" dirty="0">
                <a:latin typeface="Selawik Light" panose="020B0502040204020203" pitchFamily="34" charset="0"/>
              </a:rPr>
              <a:t>quipe multidisciplinaire, championne du changement tenant compte des traumatismes</a:t>
            </a:r>
          </a:p>
          <a:p>
            <a:pPr marL="412750" indent="-285750" algn="l" rtl="0">
              <a:buSzPct val="100000"/>
              <a:buFont typeface="Arial" panose="020B0604020202020204" pitchFamily="34" charset="0"/>
              <a:buChar char="•"/>
            </a:pPr>
            <a:r>
              <a:rPr lang="fr-ca" sz="1400" b="1" i="0" u="none" baseline="0" dirty="0">
                <a:latin typeface="Selawik Light" panose="020B0502040204020203" pitchFamily="34" charset="0"/>
              </a:rPr>
              <a:t>QUOI</a:t>
            </a:r>
            <a:r>
              <a:rPr lang="fr-ca" sz="1400" b="0" i="0" u="none" baseline="0" dirty="0">
                <a:latin typeface="Selawik Light" panose="020B0502040204020203" pitchFamily="34" charset="0"/>
              </a:rPr>
              <a:t> :</a:t>
            </a:r>
            <a:r>
              <a:rPr lang="fr-ca" sz="1400" b="1" i="0" u="none" baseline="0" dirty="0">
                <a:latin typeface="Selawik Light" panose="020B0502040204020203" pitchFamily="34" charset="0"/>
              </a:rPr>
              <a:t> Élaborer un plan qui permette au personnel de participer au changement organisationnel</a:t>
            </a:r>
          </a:p>
          <a:p>
            <a:pPr marL="927100" lvl="1" indent="-342900" algn="l" rtl="0">
              <a:buSzPct val="100000"/>
              <a:buFont typeface="Wingdings" panose="05000000000000000000" pitchFamily="2" charset="2"/>
              <a:buChar char="§"/>
            </a:pPr>
            <a:r>
              <a:rPr lang="fr-ca" sz="1400" b="1" i="0" u="none" baseline="0" dirty="0">
                <a:latin typeface="Selawik Light" panose="020B0502040204020203" pitchFamily="34" charset="0"/>
              </a:rPr>
              <a:t>Encourager la direction à établir conjointement une stratégie de déploiement/communication et la détermination des ressources</a:t>
            </a:r>
          </a:p>
          <a:p>
            <a:pPr marL="927100" lvl="1" indent="-342900" algn="l" rtl="0">
              <a:buSzPct val="100000"/>
              <a:buFont typeface="Wingdings" panose="05000000000000000000" pitchFamily="2" charset="2"/>
              <a:buChar char="§"/>
            </a:pPr>
            <a:r>
              <a:rPr lang="fr-ca" sz="1400" b="1" i="0" u="none" baseline="0" dirty="0">
                <a:latin typeface="Selawik Light" panose="020B0502040204020203" pitchFamily="34" charset="0"/>
              </a:rPr>
              <a:t>Communiquer clairement les raisons et les avantages pour l’organisme</a:t>
            </a:r>
          </a:p>
          <a:p>
            <a:pPr marL="927100" lvl="1" indent="-342900" algn="l" rtl="0">
              <a:buSzPct val="100000"/>
              <a:buFont typeface="Wingdings" panose="05000000000000000000" pitchFamily="2" charset="2"/>
              <a:buChar char="§"/>
            </a:pPr>
            <a:r>
              <a:rPr lang="fr-ca" sz="1400" b="1" i="0" u="none" baseline="0" dirty="0">
                <a:latin typeface="Selawik Light" panose="020B0502040204020203" pitchFamily="34" charset="0"/>
              </a:rPr>
              <a:t>Décrire l’étendue de l’engagement du personnel (c.-à-d. sondages, rétroaction, formations) </a:t>
            </a:r>
          </a:p>
          <a:p>
            <a:pPr marL="584200" lvl="1" indent="0" algn="l" rtl="0">
              <a:buSzPct val="100000"/>
            </a:pPr>
            <a:endParaRPr lang="fr-ca" sz="1400" b="1" dirty="0">
              <a:latin typeface="Selawik Light" panose="020B0502040204020203" pitchFamily="34" charset="0"/>
            </a:endParaRPr>
          </a:p>
          <a:p>
            <a:pPr marL="469900" indent="-342900" algn="l" rtl="0">
              <a:buSzPct val="100000"/>
              <a:buFont typeface="Arial" panose="020B0604020202020204" pitchFamily="34" charset="0"/>
              <a:buChar char="•"/>
            </a:pPr>
            <a:r>
              <a:rPr lang="fr-ca" sz="1400" b="1" i="0" u="none" baseline="0" dirty="0">
                <a:latin typeface="Selawik Light" panose="020B0502040204020203" pitchFamily="34" charset="0"/>
              </a:rPr>
              <a:t>QUAND</a:t>
            </a:r>
            <a:r>
              <a:rPr lang="fr-ca" sz="1400" b="0" i="0" u="none" baseline="0" dirty="0">
                <a:latin typeface="Selawik Light" panose="020B0502040204020203" pitchFamily="34" charset="0"/>
              </a:rPr>
              <a:t> :</a:t>
            </a:r>
            <a:r>
              <a:rPr lang="fr-ca" sz="1400" b="1" i="0" u="none" baseline="0" dirty="0">
                <a:latin typeface="Selawik Light" panose="020B0502040204020203" pitchFamily="34" charset="0"/>
              </a:rPr>
              <a:t> Maintenir l’engagement en fournissant des mises à jour à chaque point de contrôle</a:t>
            </a:r>
          </a:p>
          <a:p>
            <a:pPr marL="927100" lvl="1" indent="-342900" algn="l" rtl="0">
              <a:buSzPct val="100000"/>
              <a:buFont typeface="Wingdings" panose="05000000000000000000" pitchFamily="2" charset="2"/>
              <a:buChar char="§"/>
            </a:pPr>
            <a:r>
              <a:rPr lang="fr-ca" sz="1400" b="1" i="0" u="none" baseline="0" dirty="0">
                <a:latin typeface="Selawik Light" panose="020B0502040204020203" pitchFamily="34" charset="0"/>
              </a:rPr>
              <a:t>Animer des dîners-conférences, participer à des réunions d’équipe, rédiger des bulletins d’information sur la communication interne </a:t>
            </a:r>
          </a:p>
        </p:txBody>
      </p:sp>
      <p:sp>
        <p:nvSpPr>
          <p:cNvPr id="3" name="TextBox 2">
            <a:extLst>
              <a:ext uri="{FF2B5EF4-FFF2-40B4-BE49-F238E27FC236}">
                <a16:creationId xmlns:a16="http://schemas.microsoft.com/office/drawing/2014/main" id="{00BDE71D-A865-F88C-D0BA-C4D516E611B5}"/>
              </a:ext>
            </a:extLst>
          </p:cNvPr>
          <p:cNvSpPr txBox="1"/>
          <p:nvPr/>
        </p:nvSpPr>
        <p:spPr>
          <a:xfrm>
            <a:off x="49070" y="4450197"/>
            <a:ext cx="4241232" cy="646331"/>
          </a:xfrm>
          <a:prstGeom prst="rect">
            <a:avLst/>
          </a:prstGeom>
          <a:noFill/>
        </p:spPr>
        <p:txBody>
          <a:bodyPr wrap="square" rtlCol="0">
            <a:spAutoFit/>
          </a:bodyPr>
          <a:lstStyle/>
          <a:p>
            <a:pPr algn="l" rtl="0"/>
            <a:r>
              <a:rPr lang="fr-ca" sz="900" b="0" i="0" u="none" baseline="0" dirty="0">
                <a:latin typeface="Selawik" panose="020B0604020202020204" pitchFamily="34" charset="0"/>
              </a:rPr>
              <a:t>Adapté de Menschner &amp; Maul (2016). </a:t>
            </a:r>
            <a:r>
              <a:rPr lang="fr-ca" sz="900" b="0" i="1" u="none" baseline="0" dirty="0">
                <a:latin typeface="Selawik" panose="020B0604020202020204" pitchFamily="34" charset="0"/>
              </a:rPr>
              <a:t>Key Ingredients for Successful Trauma-Informed Care Implementation. </a:t>
            </a:r>
          </a:p>
          <a:p>
            <a:pPr algn="l" rtl="0"/>
            <a:r>
              <a:rPr lang="fr-ca" sz="900" b="0" i="0" u="none" baseline="0" dirty="0">
                <a:latin typeface="Selawik" panose="020B0604020202020204" pitchFamily="34" charset="0"/>
              </a:rPr>
              <a:t>Lignes directrices nationales relatives aux centres d’appui aux enfants et aux centres d’appui aux enfants et à la jeunesse du Canada (2021)</a:t>
            </a:r>
            <a:endParaRPr lang="fr-ca" sz="900" dirty="0">
              <a:latin typeface="Selawik" panose="020B0604020202020204" pitchFamily="34" charset="0"/>
            </a:endParaRPr>
          </a:p>
        </p:txBody>
      </p:sp>
      <p:pic>
        <p:nvPicPr>
          <p:cNvPr id="5" name="Picture 4" descr="Graphical user interface&#10;&#10;Description automatically generated with medium confidence">
            <a:extLst>
              <a:ext uri="{FF2B5EF4-FFF2-40B4-BE49-F238E27FC236}">
                <a16:creationId xmlns:a16="http://schemas.microsoft.com/office/drawing/2014/main" id="{5043CCCF-F592-A143-EB14-263AB448AD37}"/>
              </a:ext>
            </a:extLst>
          </p:cNvPr>
          <p:cNvPicPr>
            <a:picLocks noChangeAspect="1"/>
          </p:cNvPicPr>
          <p:nvPr/>
        </p:nvPicPr>
        <p:blipFill rotWithShape="1">
          <a:blip r:embed="rId3"/>
          <a:srcRect t="15942"/>
          <a:stretch/>
        </p:blipFill>
        <p:spPr>
          <a:xfrm>
            <a:off x="120183" y="1083857"/>
            <a:ext cx="3883394" cy="3264277"/>
          </a:xfrm>
          <a:prstGeom prst="rect">
            <a:avLst/>
          </a:prstGeom>
        </p:spPr>
      </p:pic>
    </p:spTree>
    <p:extLst>
      <p:ext uri="{BB962C8B-B14F-4D97-AF65-F5344CB8AC3E}">
        <p14:creationId xmlns:p14="http://schemas.microsoft.com/office/powerpoint/2010/main" val="142895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40"/>
          <p:cNvSpPr txBox="1">
            <a:spLocks noGrp="1"/>
          </p:cNvSpPr>
          <p:nvPr>
            <p:ph type="title"/>
          </p:nvPr>
        </p:nvSpPr>
        <p:spPr>
          <a:xfrm>
            <a:off x="461517" y="219316"/>
            <a:ext cx="426088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0" i="0" u="none" baseline="0" dirty="0">
                <a:latin typeface="Selawik Semibold" panose="020B0702040204020203" pitchFamily="34" charset="0"/>
              </a:rPr>
              <a:t>Construire la </a:t>
            </a:r>
            <a:r>
              <a:rPr lang="fr-ca" sz="2400" b="0" i="0" u="none" baseline="0" dirty="0">
                <a:solidFill>
                  <a:schemeClr val="accent1"/>
                </a:solidFill>
                <a:latin typeface="Selawik Semibold" panose="020B0702040204020203" pitchFamily="34" charset="0"/>
                <a:ea typeface="Overpass SemiBold"/>
                <a:cs typeface="Overpass SemiBold"/>
                <a:sym typeface="Overpass SemiBold"/>
              </a:rPr>
              <a:t>base de données probantes</a:t>
            </a:r>
            <a:endParaRPr sz="2400" dirty="0">
              <a:solidFill>
                <a:schemeClr val="accent1"/>
              </a:solidFill>
              <a:latin typeface="Selawik Semibold" panose="020B0702040204020203" pitchFamily="34" charset="0"/>
              <a:ea typeface="Overpass SemiBold"/>
              <a:cs typeface="Overpass SemiBold"/>
              <a:sym typeface="Overpass SemiBold"/>
            </a:endParaRPr>
          </a:p>
        </p:txBody>
      </p:sp>
      <p:sp>
        <p:nvSpPr>
          <p:cNvPr id="1472" name="Google Shape;1472;p40"/>
          <p:cNvSpPr/>
          <p:nvPr/>
        </p:nvSpPr>
        <p:spPr>
          <a:xfrm>
            <a:off x="4063988" y="1067553"/>
            <a:ext cx="331272" cy="331272"/>
          </a:xfrm>
          <a:custGeom>
            <a:avLst/>
            <a:gdLst/>
            <a:ahLst/>
            <a:cxnLst/>
            <a:rect l="l" t="t" r="r" b="b"/>
            <a:pathLst>
              <a:path w="9109" h="9109" extrusionOk="0">
                <a:moveTo>
                  <a:pt x="4543" y="9108"/>
                </a:moveTo>
                <a:cubicBezTo>
                  <a:pt x="7054" y="9108"/>
                  <a:pt x="9108" y="7054"/>
                  <a:pt x="9108" y="4566"/>
                </a:cubicBezTo>
                <a:cubicBezTo>
                  <a:pt x="9108" y="2055"/>
                  <a:pt x="7054" y="1"/>
                  <a:pt x="4543" y="1"/>
                </a:cubicBezTo>
                <a:cubicBezTo>
                  <a:pt x="2055" y="1"/>
                  <a:pt x="1" y="2055"/>
                  <a:pt x="1" y="4566"/>
                </a:cubicBezTo>
                <a:cubicBezTo>
                  <a:pt x="1" y="7054"/>
                  <a:pt x="2055" y="9108"/>
                  <a:pt x="4543" y="9108"/>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dirty="0">
                <a:solidFill>
                  <a:schemeClr val="lt2"/>
                </a:solidFill>
                <a:latin typeface="Overpass ExtraBold"/>
                <a:ea typeface="Overpass ExtraBold"/>
                <a:cs typeface="Overpass ExtraBold"/>
                <a:sym typeface="Overpass ExtraBold"/>
              </a:rPr>
              <a:t>1</a:t>
            </a:r>
            <a:endParaRPr dirty="0">
              <a:solidFill>
                <a:schemeClr val="lt2"/>
              </a:solidFill>
              <a:latin typeface="Overpass ExtraBold"/>
              <a:ea typeface="Overpass ExtraBold"/>
              <a:cs typeface="Overpass ExtraBold"/>
              <a:sym typeface="Overpass ExtraBold"/>
            </a:endParaRPr>
          </a:p>
        </p:txBody>
      </p:sp>
      <p:sp>
        <p:nvSpPr>
          <p:cNvPr id="1473" name="Google Shape;1473;p40"/>
          <p:cNvSpPr/>
          <p:nvPr/>
        </p:nvSpPr>
        <p:spPr>
          <a:xfrm>
            <a:off x="4063988" y="2051922"/>
            <a:ext cx="331272" cy="330435"/>
          </a:xfrm>
          <a:custGeom>
            <a:avLst/>
            <a:gdLst/>
            <a:ahLst/>
            <a:cxnLst/>
            <a:rect l="l" t="t" r="r" b="b"/>
            <a:pathLst>
              <a:path w="9109" h="9086" extrusionOk="0">
                <a:moveTo>
                  <a:pt x="4543" y="9085"/>
                </a:moveTo>
                <a:cubicBezTo>
                  <a:pt x="7054" y="9085"/>
                  <a:pt x="9108" y="7054"/>
                  <a:pt x="9108" y="4543"/>
                </a:cubicBezTo>
                <a:cubicBezTo>
                  <a:pt x="9108" y="2032"/>
                  <a:pt x="7054" y="1"/>
                  <a:pt x="4543" y="1"/>
                </a:cubicBezTo>
                <a:cubicBezTo>
                  <a:pt x="2055" y="1"/>
                  <a:pt x="1" y="2032"/>
                  <a:pt x="1" y="4543"/>
                </a:cubicBezTo>
                <a:cubicBezTo>
                  <a:pt x="1" y="7054"/>
                  <a:pt x="2055" y="9085"/>
                  <a:pt x="4543" y="9085"/>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dirty="0">
                <a:solidFill>
                  <a:schemeClr val="lt2"/>
                </a:solidFill>
                <a:latin typeface="Overpass ExtraBold"/>
                <a:ea typeface="Overpass ExtraBold"/>
                <a:cs typeface="Overpass ExtraBold"/>
                <a:sym typeface="Overpass ExtraBold"/>
              </a:rPr>
              <a:t>2</a:t>
            </a:r>
            <a:endParaRPr dirty="0"/>
          </a:p>
        </p:txBody>
      </p:sp>
      <p:sp>
        <p:nvSpPr>
          <p:cNvPr id="1474" name="Google Shape;1474;p40"/>
          <p:cNvSpPr/>
          <p:nvPr/>
        </p:nvSpPr>
        <p:spPr>
          <a:xfrm>
            <a:off x="4063988" y="2943052"/>
            <a:ext cx="331272" cy="331235"/>
          </a:xfrm>
          <a:custGeom>
            <a:avLst/>
            <a:gdLst/>
            <a:ahLst/>
            <a:cxnLst/>
            <a:rect l="l" t="t" r="r" b="b"/>
            <a:pathLst>
              <a:path w="9109" h="9108" extrusionOk="0">
                <a:moveTo>
                  <a:pt x="4543" y="9108"/>
                </a:moveTo>
                <a:cubicBezTo>
                  <a:pt x="7054" y="9108"/>
                  <a:pt x="9108" y="7054"/>
                  <a:pt x="9108" y="4566"/>
                </a:cubicBezTo>
                <a:cubicBezTo>
                  <a:pt x="9108" y="2055"/>
                  <a:pt x="7054" y="1"/>
                  <a:pt x="4543" y="1"/>
                </a:cubicBezTo>
                <a:cubicBezTo>
                  <a:pt x="2055" y="1"/>
                  <a:pt x="1" y="2055"/>
                  <a:pt x="1" y="4566"/>
                </a:cubicBezTo>
                <a:cubicBezTo>
                  <a:pt x="1" y="7054"/>
                  <a:pt x="2055" y="9108"/>
                  <a:pt x="4543" y="9108"/>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dirty="0">
                <a:solidFill>
                  <a:schemeClr val="lt2"/>
                </a:solidFill>
                <a:latin typeface="Overpass ExtraBold"/>
                <a:ea typeface="Overpass ExtraBold"/>
                <a:cs typeface="Overpass ExtraBold"/>
                <a:sym typeface="Overpass ExtraBold"/>
              </a:rPr>
              <a:t>3</a:t>
            </a:r>
            <a:endParaRPr dirty="0"/>
          </a:p>
        </p:txBody>
      </p:sp>
      <p:sp>
        <p:nvSpPr>
          <p:cNvPr id="1475" name="Google Shape;1475;p40"/>
          <p:cNvSpPr/>
          <p:nvPr/>
        </p:nvSpPr>
        <p:spPr>
          <a:xfrm>
            <a:off x="4063988" y="3939821"/>
            <a:ext cx="331272" cy="330399"/>
          </a:xfrm>
          <a:custGeom>
            <a:avLst/>
            <a:gdLst/>
            <a:ahLst/>
            <a:cxnLst/>
            <a:rect l="l" t="t" r="r" b="b"/>
            <a:pathLst>
              <a:path w="9109" h="9085" extrusionOk="0">
                <a:moveTo>
                  <a:pt x="4543" y="9085"/>
                </a:moveTo>
                <a:cubicBezTo>
                  <a:pt x="7054" y="9085"/>
                  <a:pt x="9108" y="7053"/>
                  <a:pt x="9108" y="4543"/>
                </a:cubicBezTo>
                <a:cubicBezTo>
                  <a:pt x="9108" y="2032"/>
                  <a:pt x="7054" y="0"/>
                  <a:pt x="4543" y="0"/>
                </a:cubicBezTo>
                <a:cubicBezTo>
                  <a:pt x="2055" y="0"/>
                  <a:pt x="1" y="2032"/>
                  <a:pt x="1" y="4543"/>
                </a:cubicBezTo>
                <a:cubicBezTo>
                  <a:pt x="1" y="7053"/>
                  <a:pt x="2055" y="9085"/>
                  <a:pt x="4543" y="9085"/>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dirty="0">
                <a:solidFill>
                  <a:schemeClr val="lt2"/>
                </a:solidFill>
                <a:latin typeface="Overpass ExtraBold"/>
                <a:ea typeface="Overpass ExtraBold"/>
                <a:cs typeface="Overpass ExtraBold"/>
                <a:sym typeface="Overpass ExtraBold"/>
              </a:rPr>
              <a:t>4</a:t>
            </a:r>
            <a:endParaRPr dirty="0"/>
          </a:p>
        </p:txBody>
      </p:sp>
      <p:grpSp>
        <p:nvGrpSpPr>
          <p:cNvPr id="1476" name="Google Shape;1476;p40"/>
          <p:cNvGrpSpPr/>
          <p:nvPr/>
        </p:nvGrpSpPr>
        <p:grpSpPr>
          <a:xfrm>
            <a:off x="461517" y="1067553"/>
            <a:ext cx="3455390" cy="3724274"/>
            <a:chOff x="1166925" y="1566924"/>
            <a:chExt cx="3220871" cy="3036593"/>
          </a:xfrm>
        </p:grpSpPr>
        <p:grpSp>
          <p:nvGrpSpPr>
            <p:cNvPr id="1477" name="Google Shape;1477;p40"/>
            <p:cNvGrpSpPr/>
            <p:nvPr/>
          </p:nvGrpSpPr>
          <p:grpSpPr>
            <a:xfrm>
              <a:off x="1166925" y="1566924"/>
              <a:ext cx="1425032" cy="3036593"/>
              <a:chOff x="1468225" y="1566924"/>
              <a:chExt cx="1425032" cy="3036593"/>
            </a:xfrm>
          </p:grpSpPr>
          <p:sp>
            <p:nvSpPr>
              <p:cNvPr id="1478" name="Google Shape;1478;p40"/>
              <p:cNvSpPr/>
              <p:nvPr/>
            </p:nvSpPr>
            <p:spPr>
              <a:xfrm>
                <a:off x="1468225" y="3950103"/>
                <a:ext cx="1425032" cy="653414"/>
              </a:xfrm>
              <a:custGeom>
                <a:avLst/>
                <a:gdLst/>
                <a:ahLst/>
                <a:cxnLst/>
                <a:rect l="l" t="t" r="r" b="b"/>
                <a:pathLst>
                  <a:path w="38530" h="17667" extrusionOk="0">
                    <a:moveTo>
                      <a:pt x="19265" y="0"/>
                    </a:moveTo>
                    <a:cubicBezTo>
                      <a:pt x="26410" y="0"/>
                      <a:pt x="32641" y="1780"/>
                      <a:pt x="35973" y="4428"/>
                    </a:cubicBezTo>
                    <a:lnTo>
                      <a:pt x="38530" y="4428"/>
                    </a:lnTo>
                    <a:lnTo>
                      <a:pt x="38530" y="8833"/>
                    </a:lnTo>
                    <a:cubicBezTo>
                      <a:pt x="38530" y="13695"/>
                      <a:pt x="29902" y="17667"/>
                      <a:pt x="19265" y="17667"/>
                    </a:cubicBezTo>
                    <a:cubicBezTo>
                      <a:pt x="8629" y="17667"/>
                      <a:pt x="1" y="13695"/>
                      <a:pt x="1" y="8833"/>
                    </a:cubicBezTo>
                    <a:lnTo>
                      <a:pt x="1" y="4428"/>
                    </a:lnTo>
                    <a:lnTo>
                      <a:pt x="2557" y="4428"/>
                    </a:lnTo>
                    <a:cubicBezTo>
                      <a:pt x="5890" y="1780"/>
                      <a:pt x="12121" y="0"/>
                      <a:pt x="19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40"/>
              <p:cNvSpPr/>
              <p:nvPr/>
            </p:nvSpPr>
            <p:spPr>
              <a:xfrm>
                <a:off x="1468225" y="3786295"/>
                <a:ext cx="1425032" cy="654302"/>
              </a:xfrm>
              <a:custGeom>
                <a:avLst/>
                <a:gdLst/>
                <a:ahLst/>
                <a:cxnLst/>
                <a:rect l="l" t="t" r="r" b="b"/>
                <a:pathLst>
                  <a:path w="38530" h="17691" extrusionOk="0">
                    <a:moveTo>
                      <a:pt x="19265" y="17690"/>
                    </a:moveTo>
                    <a:cubicBezTo>
                      <a:pt x="29879" y="17690"/>
                      <a:pt x="38530" y="13719"/>
                      <a:pt x="38530" y="8857"/>
                    </a:cubicBezTo>
                    <a:cubicBezTo>
                      <a:pt x="38530" y="3972"/>
                      <a:pt x="29879" y="1"/>
                      <a:pt x="19265" y="1"/>
                    </a:cubicBezTo>
                    <a:cubicBezTo>
                      <a:pt x="8651" y="1"/>
                      <a:pt x="1" y="3972"/>
                      <a:pt x="1" y="8857"/>
                    </a:cubicBezTo>
                    <a:cubicBezTo>
                      <a:pt x="1" y="13719"/>
                      <a:pt x="8651" y="17690"/>
                      <a:pt x="19265" y="176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40"/>
              <p:cNvSpPr/>
              <p:nvPr/>
            </p:nvSpPr>
            <p:spPr>
              <a:xfrm>
                <a:off x="1468225" y="3209733"/>
                <a:ext cx="1425032" cy="653414"/>
              </a:xfrm>
              <a:custGeom>
                <a:avLst/>
                <a:gdLst/>
                <a:ahLst/>
                <a:cxnLst/>
                <a:rect l="l" t="t" r="r" b="b"/>
                <a:pathLst>
                  <a:path w="38530" h="17667" extrusionOk="0">
                    <a:moveTo>
                      <a:pt x="19265" y="0"/>
                    </a:moveTo>
                    <a:cubicBezTo>
                      <a:pt x="26410" y="0"/>
                      <a:pt x="32641" y="1781"/>
                      <a:pt x="35973" y="4428"/>
                    </a:cubicBezTo>
                    <a:lnTo>
                      <a:pt x="38530" y="4428"/>
                    </a:lnTo>
                    <a:lnTo>
                      <a:pt x="38530" y="8834"/>
                    </a:lnTo>
                    <a:cubicBezTo>
                      <a:pt x="38530" y="13718"/>
                      <a:pt x="29902" y="17667"/>
                      <a:pt x="19265" y="17667"/>
                    </a:cubicBezTo>
                    <a:cubicBezTo>
                      <a:pt x="8629" y="17667"/>
                      <a:pt x="1" y="13718"/>
                      <a:pt x="1" y="8834"/>
                    </a:cubicBezTo>
                    <a:lnTo>
                      <a:pt x="1" y="4428"/>
                    </a:lnTo>
                    <a:lnTo>
                      <a:pt x="2557" y="4428"/>
                    </a:lnTo>
                    <a:cubicBezTo>
                      <a:pt x="5890" y="1781"/>
                      <a:pt x="12121" y="0"/>
                      <a:pt x="19265" y="0"/>
                    </a:cubicBezTo>
                    <a:close/>
                  </a:path>
                </a:pathLst>
              </a:custGeom>
              <a:solidFill>
                <a:srgbClr val="F9A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40"/>
              <p:cNvSpPr/>
              <p:nvPr/>
            </p:nvSpPr>
            <p:spPr>
              <a:xfrm>
                <a:off x="1468225" y="3046776"/>
                <a:ext cx="1425032" cy="653451"/>
              </a:xfrm>
              <a:custGeom>
                <a:avLst/>
                <a:gdLst/>
                <a:ahLst/>
                <a:cxnLst/>
                <a:rect l="l" t="t" r="r" b="b"/>
                <a:pathLst>
                  <a:path w="38530" h="17668" extrusionOk="0">
                    <a:moveTo>
                      <a:pt x="19265" y="17668"/>
                    </a:moveTo>
                    <a:cubicBezTo>
                      <a:pt x="29879" y="17668"/>
                      <a:pt x="38530" y="13696"/>
                      <a:pt x="38530" y="8834"/>
                    </a:cubicBezTo>
                    <a:cubicBezTo>
                      <a:pt x="38530" y="3973"/>
                      <a:pt x="29879" y="1"/>
                      <a:pt x="19265" y="1"/>
                    </a:cubicBezTo>
                    <a:cubicBezTo>
                      <a:pt x="8651" y="1"/>
                      <a:pt x="1" y="3973"/>
                      <a:pt x="1" y="8834"/>
                    </a:cubicBezTo>
                    <a:cubicBezTo>
                      <a:pt x="1" y="13696"/>
                      <a:pt x="8651" y="17668"/>
                      <a:pt x="19265" y="176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40"/>
              <p:cNvSpPr/>
              <p:nvPr/>
            </p:nvSpPr>
            <p:spPr>
              <a:xfrm>
                <a:off x="1468225" y="2470214"/>
                <a:ext cx="1425032" cy="653451"/>
              </a:xfrm>
              <a:custGeom>
                <a:avLst/>
                <a:gdLst/>
                <a:ahLst/>
                <a:cxnLst/>
                <a:rect l="l" t="t" r="r" b="b"/>
                <a:pathLst>
                  <a:path w="38530" h="17668" extrusionOk="0">
                    <a:moveTo>
                      <a:pt x="19265" y="0"/>
                    </a:moveTo>
                    <a:cubicBezTo>
                      <a:pt x="26410" y="0"/>
                      <a:pt x="32641" y="1781"/>
                      <a:pt x="35973" y="4428"/>
                    </a:cubicBezTo>
                    <a:lnTo>
                      <a:pt x="38530" y="4428"/>
                    </a:lnTo>
                    <a:lnTo>
                      <a:pt x="38530" y="8834"/>
                    </a:lnTo>
                    <a:cubicBezTo>
                      <a:pt x="38530" y="13695"/>
                      <a:pt x="29902" y="17667"/>
                      <a:pt x="19265" y="17667"/>
                    </a:cubicBezTo>
                    <a:cubicBezTo>
                      <a:pt x="8629" y="17667"/>
                      <a:pt x="1" y="13695"/>
                      <a:pt x="1" y="8834"/>
                    </a:cubicBezTo>
                    <a:lnTo>
                      <a:pt x="1" y="4428"/>
                    </a:lnTo>
                    <a:lnTo>
                      <a:pt x="2557" y="4428"/>
                    </a:lnTo>
                    <a:cubicBezTo>
                      <a:pt x="5890" y="1781"/>
                      <a:pt x="12121" y="0"/>
                      <a:pt x="19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40"/>
              <p:cNvSpPr/>
              <p:nvPr/>
            </p:nvSpPr>
            <p:spPr>
              <a:xfrm>
                <a:off x="1468225" y="2306444"/>
                <a:ext cx="1425032" cy="654265"/>
              </a:xfrm>
              <a:custGeom>
                <a:avLst/>
                <a:gdLst/>
                <a:ahLst/>
                <a:cxnLst/>
                <a:rect l="l" t="t" r="r" b="b"/>
                <a:pathLst>
                  <a:path w="38530" h="17690" extrusionOk="0">
                    <a:moveTo>
                      <a:pt x="19265" y="17690"/>
                    </a:moveTo>
                    <a:cubicBezTo>
                      <a:pt x="29879" y="17690"/>
                      <a:pt x="38530" y="13718"/>
                      <a:pt x="38530" y="8856"/>
                    </a:cubicBezTo>
                    <a:cubicBezTo>
                      <a:pt x="38530" y="3972"/>
                      <a:pt x="29879" y="0"/>
                      <a:pt x="19265" y="0"/>
                    </a:cubicBezTo>
                    <a:cubicBezTo>
                      <a:pt x="8651" y="0"/>
                      <a:pt x="1" y="3972"/>
                      <a:pt x="1" y="8856"/>
                    </a:cubicBezTo>
                    <a:cubicBezTo>
                      <a:pt x="1" y="13718"/>
                      <a:pt x="8651" y="17690"/>
                      <a:pt x="19265" y="176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40"/>
              <p:cNvSpPr/>
              <p:nvPr/>
            </p:nvSpPr>
            <p:spPr>
              <a:xfrm>
                <a:off x="1468225" y="1729844"/>
                <a:ext cx="1425032" cy="653451"/>
              </a:xfrm>
              <a:custGeom>
                <a:avLst/>
                <a:gdLst/>
                <a:ahLst/>
                <a:cxnLst/>
                <a:rect l="l" t="t" r="r" b="b"/>
                <a:pathLst>
                  <a:path w="38530" h="17668" extrusionOk="0">
                    <a:moveTo>
                      <a:pt x="19265" y="1"/>
                    </a:moveTo>
                    <a:cubicBezTo>
                      <a:pt x="26410" y="1"/>
                      <a:pt x="32641" y="1781"/>
                      <a:pt x="35973" y="4429"/>
                    </a:cubicBezTo>
                    <a:lnTo>
                      <a:pt x="38530" y="4429"/>
                    </a:lnTo>
                    <a:lnTo>
                      <a:pt x="38530" y="8834"/>
                    </a:lnTo>
                    <a:cubicBezTo>
                      <a:pt x="38530" y="13719"/>
                      <a:pt x="29902" y="17667"/>
                      <a:pt x="19265" y="17667"/>
                    </a:cubicBezTo>
                    <a:cubicBezTo>
                      <a:pt x="8629" y="17667"/>
                      <a:pt x="1" y="13719"/>
                      <a:pt x="1" y="8834"/>
                    </a:cubicBezTo>
                    <a:lnTo>
                      <a:pt x="1" y="4429"/>
                    </a:lnTo>
                    <a:lnTo>
                      <a:pt x="2557" y="4429"/>
                    </a:lnTo>
                    <a:cubicBezTo>
                      <a:pt x="5890" y="1781"/>
                      <a:pt x="12121" y="1"/>
                      <a:pt x="19265" y="1"/>
                    </a:cubicBezTo>
                    <a:close/>
                  </a:path>
                </a:pathLst>
              </a:custGeom>
              <a:solidFill>
                <a:srgbClr val="C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40"/>
              <p:cNvSpPr/>
              <p:nvPr/>
            </p:nvSpPr>
            <p:spPr>
              <a:xfrm>
                <a:off x="1468225" y="1566924"/>
                <a:ext cx="1425032" cy="653451"/>
              </a:xfrm>
              <a:custGeom>
                <a:avLst/>
                <a:gdLst/>
                <a:ahLst/>
                <a:cxnLst/>
                <a:rect l="l" t="t" r="r" b="b"/>
                <a:pathLst>
                  <a:path w="38530" h="17668" extrusionOk="0">
                    <a:moveTo>
                      <a:pt x="19265" y="17667"/>
                    </a:moveTo>
                    <a:cubicBezTo>
                      <a:pt x="29879" y="17667"/>
                      <a:pt x="38530" y="13695"/>
                      <a:pt x="38530" y="8834"/>
                    </a:cubicBezTo>
                    <a:cubicBezTo>
                      <a:pt x="38530" y="3972"/>
                      <a:pt x="29879" y="0"/>
                      <a:pt x="19265" y="0"/>
                    </a:cubicBezTo>
                    <a:cubicBezTo>
                      <a:pt x="8651" y="0"/>
                      <a:pt x="1" y="3972"/>
                      <a:pt x="1" y="8834"/>
                    </a:cubicBezTo>
                    <a:cubicBezTo>
                      <a:pt x="1" y="13695"/>
                      <a:pt x="8651" y="17667"/>
                      <a:pt x="19265" y="176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86" name="Google Shape;1486;p40"/>
            <p:cNvSpPr/>
            <p:nvPr/>
          </p:nvSpPr>
          <p:spPr>
            <a:xfrm>
              <a:off x="1876015" y="3915326"/>
              <a:ext cx="2452833" cy="206749"/>
            </a:xfrm>
            <a:custGeom>
              <a:avLst/>
              <a:gdLst/>
              <a:ahLst/>
              <a:cxnLst/>
              <a:rect l="l" t="t" r="r" b="b"/>
              <a:pathLst>
                <a:path w="30975" h="5685" fill="none" extrusionOk="0">
                  <a:moveTo>
                    <a:pt x="30974" y="1"/>
                  </a:moveTo>
                  <a:lnTo>
                    <a:pt x="3333" y="1"/>
                  </a:lnTo>
                  <a:cubicBezTo>
                    <a:pt x="1507" y="1"/>
                    <a:pt x="0" y="1507"/>
                    <a:pt x="0" y="3333"/>
                  </a:cubicBezTo>
                  <a:lnTo>
                    <a:pt x="0" y="5684"/>
                  </a:lnTo>
                </a:path>
              </a:pathLst>
            </a:custGeom>
            <a:solidFill>
              <a:schemeClr val="dk2"/>
            </a:solidFill>
            <a:ln w="13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40"/>
            <p:cNvSpPr/>
            <p:nvPr/>
          </p:nvSpPr>
          <p:spPr>
            <a:xfrm>
              <a:off x="1876015" y="3188146"/>
              <a:ext cx="2452833" cy="205913"/>
            </a:xfrm>
            <a:custGeom>
              <a:avLst/>
              <a:gdLst/>
              <a:ahLst/>
              <a:cxnLst/>
              <a:rect l="l" t="t" r="r" b="b"/>
              <a:pathLst>
                <a:path w="30975" h="5662" fill="none" extrusionOk="0">
                  <a:moveTo>
                    <a:pt x="30974" y="1"/>
                  </a:moveTo>
                  <a:lnTo>
                    <a:pt x="3333" y="1"/>
                  </a:lnTo>
                  <a:cubicBezTo>
                    <a:pt x="1507" y="1"/>
                    <a:pt x="0" y="1484"/>
                    <a:pt x="0" y="3333"/>
                  </a:cubicBezTo>
                  <a:lnTo>
                    <a:pt x="0" y="5661"/>
                  </a:lnTo>
                </a:path>
              </a:pathLst>
            </a:custGeom>
            <a:solidFill>
              <a:schemeClr val="dk2"/>
            </a:solidFill>
            <a:ln w="13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40"/>
            <p:cNvSpPr/>
            <p:nvPr/>
          </p:nvSpPr>
          <p:spPr>
            <a:xfrm>
              <a:off x="1876015" y="2460130"/>
              <a:ext cx="2452833" cy="206749"/>
            </a:xfrm>
            <a:custGeom>
              <a:avLst/>
              <a:gdLst/>
              <a:ahLst/>
              <a:cxnLst/>
              <a:rect l="l" t="t" r="r" b="b"/>
              <a:pathLst>
                <a:path w="30975" h="5685" fill="none" extrusionOk="0">
                  <a:moveTo>
                    <a:pt x="30974" y="1"/>
                  </a:moveTo>
                  <a:lnTo>
                    <a:pt x="3333" y="1"/>
                  </a:lnTo>
                  <a:cubicBezTo>
                    <a:pt x="1507" y="1"/>
                    <a:pt x="0" y="1507"/>
                    <a:pt x="0" y="3333"/>
                  </a:cubicBezTo>
                  <a:lnTo>
                    <a:pt x="0" y="5684"/>
                  </a:lnTo>
                </a:path>
              </a:pathLst>
            </a:custGeom>
            <a:solidFill>
              <a:schemeClr val="dk2"/>
            </a:solidFill>
            <a:ln w="13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40"/>
            <p:cNvSpPr/>
            <p:nvPr/>
          </p:nvSpPr>
          <p:spPr>
            <a:xfrm>
              <a:off x="1876015" y="1732950"/>
              <a:ext cx="2452833" cy="205913"/>
            </a:xfrm>
            <a:custGeom>
              <a:avLst/>
              <a:gdLst/>
              <a:ahLst/>
              <a:cxnLst/>
              <a:rect l="l" t="t" r="r" b="b"/>
              <a:pathLst>
                <a:path w="30975" h="5662" fill="none" extrusionOk="0">
                  <a:moveTo>
                    <a:pt x="30974" y="1"/>
                  </a:moveTo>
                  <a:lnTo>
                    <a:pt x="3333" y="1"/>
                  </a:lnTo>
                  <a:cubicBezTo>
                    <a:pt x="1507" y="1"/>
                    <a:pt x="0" y="1485"/>
                    <a:pt x="0" y="3333"/>
                  </a:cubicBezTo>
                  <a:lnTo>
                    <a:pt x="0" y="5662"/>
                  </a:lnTo>
                </a:path>
              </a:pathLst>
            </a:custGeom>
            <a:solidFill>
              <a:schemeClr val="dk2"/>
            </a:solidFill>
            <a:ln w="13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40"/>
            <p:cNvSpPr/>
            <p:nvPr/>
          </p:nvSpPr>
          <p:spPr>
            <a:xfrm>
              <a:off x="1846975" y="4092152"/>
              <a:ext cx="58152" cy="58952"/>
            </a:xfrm>
            <a:custGeom>
              <a:avLst/>
              <a:gdLst/>
              <a:ahLst/>
              <a:cxnLst/>
              <a:rect l="l" t="t" r="r" b="b"/>
              <a:pathLst>
                <a:path w="1599" h="1621" extrusionOk="0">
                  <a:moveTo>
                    <a:pt x="799" y="1621"/>
                  </a:moveTo>
                  <a:cubicBezTo>
                    <a:pt x="1233" y="1621"/>
                    <a:pt x="1598" y="1256"/>
                    <a:pt x="1598" y="822"/>
                  </a:cubicBezTo>
                  <a:cubicBezTo>
                    <a:pt x="1598" y="366"/>
                    <a:pt x="1233" y="0"/>
                    <a:pt x="799" y="0"/>
                  </a:cubicBezTo>
                  <a:cubicBezTo>
                    <a:pt x="343" y="0"/>
                    <a:pt x="0" y="366"/>
                    <a:pt x="0" y="822"/>
                  </a:cubicBezTo>
                  <a:cubicBezTo>
                    <a:pt x="0" y="1256"/>
                    <a:pt x="343" y="1621"/>
                    <a:pt x="799" y="1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40"/>
            <p:cNvSpPr/>
            <p:nvPr/>
          </p:nvSpPr>
          <p:spPr>
            <a:xfrm>
              <a:off x="4328844" y="3886271"/>
              <a:ext cx="58952" cy="58988"/>
            </a:xfrm>
            <a:custGeom>
              <a:avLst/>
              <a:gdLst/>
              <a:ahLst/>
              <a:cxnLst/>
              <a:rect l="l" t="t" r="r" b="b"/>
              <a:pathLst>
                <a:path w="1621" h="1622" extrusionOk="0">
                  <a:moveTo>
                    <a:pt x="799" y="1621"/>
                  </a:moveTo>
                  <a:cubicBezTo>
                    <a:pt x="1256" y="1621"/>
                    <a:pt x="1621" y="1256"/>
                    <a:pt x="1621" y="800"/>
                  </a:cubicBezTo>
                  <a:cubicBezTo>
                    <a:pt x="1621" y="366"/>
                    <a:pt x="1256" y="1"/>
                    <a:pt x="799" y="1"/>
                  </a:cubicBezTo>
                  <a:cubicBezTo>
                    <a:pt x="366" y="1"/>
                    <a:pt x="0" y="366"/>
                    <a:pt x="0" y="800"/>
                  </a:cubicBezTo>
                  <a:cubicBezTo>
                    <a:pt x="0" y="1256"/>
                    <a:pt x="366" y="1621"/>
                    <a:pt x="799" y="1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492;p40"/>
            <p:cNvSpPr/>
            <p:nvPr/>
          </p:nvSpPr>
          <p:spPr>
            <a:xfrm>
              <a:off x="1846975" y="3364969"/>
              <a:ext cx="58152" cy="58988"/>
            </a:xfrm>
            <a:custGeom>
              <a:avLst/>
              <a:gdLst/>
              <a:ahLst/>
              <a:cxnLst/>
              <a:rect l="l" t="t" r="r" b="b"/>
              <a:pathLst>
                <a:path w="1599" h="1622" extrusionOk="0">
                  <a:moveTo>
                    <a:pt x="799" y="1621"/>
                  </a:moveTo>
                  <a:cubicBezTo>
                    <a:pt x="1233" y="1621"/>
                    <a:pt x="1598" y="1256"/>
                    <a:pt x="1598" y="799"/>
                  </a:cubicBezTo>
                  <a:cubicBezTo>
                    <a:pt x="1598" y="366"/>
                    <a:pt x="1233" y="0"/>
                    <a:pt x="799" y="0"/>
                  </a:cubicBezTo>
                  <a:cubicBezTo>
                    <a:pt x="343" y="0"/>
                    <a:pt x="0" y="366"/>
                    <a:pt x="0" y="799"/>
                  </a:cubicBezTo>
                  <a:cubicBezTo>
                    <a:pt x="0" y="1256"/>
                    <a:pt x="343" y="1621"/>
                    <a:pt x="799" y="1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40"/>
            <p:cNvSpPr/>
            <p:nvPr/>
          </p:nvSpPr>
          <p:spPr>
            <a:xfrm>
              <a:off x="4328844" y="3158252"/>
              <a:ext cx="58952" cy="58988"/>
            </a:xfrm>
            <a:custGeom>
              <a:avLst/>
              <a:gdLst/>
              <a:ahLst/>
              <a:cxnLst/>
              <a:rect l="l" t="t" r="r" b="b"/>
              <a:pathLst>
                <a:path w="1621" h="1622" extrusionOk="0">
                  <a:moveTo>
                    <a:pt x="799" y="1622"/>
                  </a:moveTo>
                  <a:cubicBezTo>
                    <a:pt x="1256" y="1622"/>
                    <a:pt x="1621" y="1256"/>
                    <a:pt x="1621" y="823"/>
                  </a:cubicBezTo>
                  <a:cubicBezTo>
                    <a:pt x="1621" y="366"/>
                    <a:pt x="1256" y="1"/>
                    <a:pt x="799" y="1"/>
                  </a:cubicBezTo>
                  <a:cubicBezTo>
                    <a:pt x="366" y="1"/>
                    <a:pt x="0" y="366"/>
                    <a:pt x="0" y="823"/>
                  </a:cubicBezTo>
                  <a:cubicBezTo>
                    <a:pt x="0" y="1256"/>
                    <a:pt x="366" y="1622"/>
                    <a:pt x="799" y="16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40"/>
            <p:cNvSpPr/>
            <p:nvPr/>
          </p:nvSpPr>
          <p:spPr>
            <a:xfrm>
              <a:off x="1846975" y="2636950"/>
              <a:ext cx="58152" cy="58988"/>
            </a:xfrm>
            <a:custGeom>
              <a:avLst/>
              <a:gdLst/>
              <a:ahLst/>
              <a:cxnLst/>
              <a:rect l="l" t="t" r="r" b="b"/>
              <a:pathLst>
                <a:path w="1599" h="1622" extrusionOk="0">
                  <a:moveTo>
                    <a:pt x="799" y="1621"/>
                  </a:moveTo>
                  <a:cubicBezTo>
                    <a:pt x="1233" y="1621"/>
                    <a:pt x="1598" y="1256"/>
                    <a:pt x="1598" y="822"/>
                  </a:cubicBezTo>
                  <a:cubicBezTo>
                    <a:pt x="1598" y="366"/>
                    <a:pt x="1233" y="1"/>
                    <a:pt x="799" y="1"/>
                  </a:cubicBezTo>
                  <a:cubicBezTo>
                    <a:pt x="343" y="1"/>
                    <a:pt x="0" y="366"/>
                    <a:pt x="0" y="822"/>
                  </a:cubicBezTo>
                  <a:cubicBezTo>
                    <a:pt x="0" y="1256"/>
                    <a:pt x="343" y="1621"/>
                    <a:pt x="799" y="1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40"/>
            <p:cNvSpPr/>
            <p:nvPr/>
          </p:nvSpPr>
          <p:spPr>
            <a:xfrm>
              <a:off x="4328844" y="2431106"/>
              <a:ext cx="58952" cy="58952"/>
            </a:xfrm>
            <a:custGeom>
              <a:avLst/>
              <a:gdLst/>
              <a:ahLst/>
              <a:cxnLst/>
              <a:rect l="l" t="t" r="r" b="b"/>
              <a:pathLst>
                <a:path w="1621" h="1621" extrusionOk="0">
                  <a:moveTo>
                    <a:pt x="799" y="1621"/>
                  </a:moveTo>
                  <a:cubicBezTo>
                    <a:pt x="1256" y="1621"/>
                    <a:pt x="1621" y="1255"/>
                    <a:pt x="1621" y="799"/>
                  </a:cubicBezTo>
                  <a:cubicBezTo>
                    <a:pt x="1621" y="365"/>
                    <a:pt x="1256" y="0"/>
                    <a:pt x="799" y="0"/>
                  </a:cubicBezTo>
                  <a:cubicBezTo>
                    <a:pt x="366" y="0"/>
                    <a:pt x="0" y="365"/>
                    <a:pt x="0" y="799"/>
                  </a:cubicBezTo>
                  <a:cubicBezTo>
                    <a:pt x="0" y="1255"/>
                    <a:pt x="366" y="1621"/>
                    <a:pt x="799" y="1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6" name="Google Shape;1496;p40"/>
            <p:cNvSpPr/>
            <p:nvPr/>
          </p:nvSpPr>
          <p:spPr>
            <a:xfrm>
              <a:off x="1846975" y="1909768"/>
              <a:ext cx="58152" cy="58152"/>
            </a:xfrm>
            <a:custGeom>
              <a:avLst/>
              <a:gdLst/>
              <a:ahLst/>
              <a:cxnLst/>
              <a:rect l="l" t="t" r="r" b="b"/>
              <a:pathLst>
                <a:path w="1599" h="1599" extrusionOk="0">
                  <a:moveTo>
                    <a:pt x="799" y="1599"/>
                  </a:moveTo>
                  <a:cubicBezTo>
                    <a:pt x="1233" y="1599"/>
                    <a:pt x="1598" y="1256"/>
                    <a:pt x="1598" y="800"/>
                  </a:cubicBezTo>
                  <a:cubicBezTo>
                    <a:pt x="1598" y="366"/>
                    <a:pt x="1233" y="1"/>
                    <a:pt x="799" y="1"/>
                  </a:cubicBezTo>
                  <a:cubicBezTo>
                    <a:pt x="343" y="1"/>
                    <a:pt x="0" y="366"/>
                    <a:pt x="0" y="800"/>
                  </a:cubicBezTo>
                  <a:cubicBezTo>
                    <a:pt x="0" y="1256"/>
                    <a:pt x="343" y="1599"/>
                    <a:pt x="799" y="15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40"/>
            <p:cNvSpPr/>
            <p:nvPr/>
          </p:nvSpPr>
          <p:spPr>
            <a:xfrm>
              <a:off x="4328844" y="1703956"/>
              <a:ext cx="58952" cy="58952"/>
            </a:xfrm>
            <a:custGeom>
              <a:avLst/>
              <a:gdLst/>
              <a:ahLst/>
              <a:cxnLst/>
              <a:rect l="l" t="t" r="r" b="b"/>
              <a:pathLst>
                <a:path w="1621" h="1621" extrusionOk="0">
                  <a:moveTo>
                    <a:pt x="799" y="1621"/>
                  </a:moveTo>
                  <a:cubicBezTo>
                    <a:pt x="1256" y="1621"/>
                    <a:pt x="1621" y="1255"/>
                    <a:pt x="1621" y="799"/>
                  </a:cubicBezTo>
                  <a:cubicBezTo>
                    <a:pt x="1621" y="365"/>
                    <a:pt x="1256" y="0"/>
                    <a:pt x="799" y="0"/>
                  </a:cubicBezTo>
                  <a:cubicBezTo>
                    <a:pt x="366" y="0"/>
                    <a:pt x="0" y="365"/>
                    <a:pt x="0" y="799"/>
                  </a:cubicBezTo>
                  <a:cubicBezTo>
                    <a:pt x="0" y="1255"/>
                    <a:pt x="366" y="1621"/>
                    <a:pt x="799" y="1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00" name="Google Shape;1500;p40"/>
          <p:cNvSpPr txBox="1">
            <a:spLocks noGrp="1"/>
          </p:cNvSpPr>
          <p:nvPr>
            <p:ph type="subTitle" idx="4294967295"/>
          </p:nvPr>
        </p:nvSpPr>
        <p:spPr>
          <a:xfrm>
            <a:off x="4422995" y="1048157"/>
            <a:ext cx="4645722" cy="462424"/>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fr-ca" sz="1100" b="1" i="0" u="none" baseline="0" dirty="0">
                <a:latin typeface="Selawik Light" panose="020B0502040204020203" pitchFamily="34" charset="0"/>
              </a:rPr>
              <a:t>DONNÉES PROBANTES ORGANISATIONNELLES</a:t>
            </a:r>
          </a:p>
          <a:p>
            <a:pPr marL="0" lvl="0" indent="0" algn="l" rtl="0">
              <a:lnSpc>
                <a:spcPct val="100000"/>
              </a:lnSpc>
              <a:spcBef>
                <a:spcPts val="0"/>
              </a:spcBef>
              <a:spcAft>
                <a:spcPts val="1600"/>
              </a:spcAft>
              <a:buNone/>
            </a:pPr>
            <a:r>
              <a:rPr lang="fr-ca" sz="1100" b="1" i="0" u="none" baseline="0" dirty="0">
                <a:latin typeface="Selawik Light" panose="020B0502040204020203" pitchFamily="34" charset="0"/>
              </a:rPr>
              <a:t>Rassembler des renseignements sur l’organisme et ses sous-unités; essentiel pour le diagnostic, la planification et le suivi des progrès</a:t>
            </a:r>
          </a:p>
          <a:p>
            <a:pPr marL="0" lvl="0" indent="0" algn="l" rtl="0">
              <a:spcBef>
                <a:spcPts val="0"/>
              </a:spcBef>
              <a:spcAft>
                <a:spcPts val="1600"/>
              </a:spcAft>
              <a:buNone/>
            </a:pPr>
            <a:endParaRPr lang="fr-ca" sz="1400" b="1" dirty="0">
              <a:latin typeface="Selawik Light" panose="020B0502040204020203" pitchFamily="34" charset="0"/>
            </a:endParaRPr>
          </a:p>
        </p:txBody>
      </p:sp>
      <p:sp>
        <p:nvSpPr>
          <p:cNvPr id="5" name="Google Shape;1500;p40">
            <a:extLst>
              <a:ext uri="{FF2B5EF4-FFF2-40B4-BE49-F238E27FC236}">
                <a16:creationId xmlns:a16="http://schemas.microsoft.com/office/drawing/2014/main" id="{5896FDF1-4DDC-E933-18BF-B1048AC874B1}"/>
              </a:ext>
            </a:extLst>
          </p:cNvPr>
          <p:cNvSpPr txBox="1">
            <a:spLocks/>
          </p:cNvSpPr>
          <p:nvPr/>
        </p:nvSpPr>
        <p:spPr>
          <a:xfrm>
            <a:off x="4422995" y="1997817"/>
            <a:ext cx="4276742" cy="4624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1pPr>
            <a:lvl2pPr marL="914400" marR="0" lvl="1"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15000"/>
              </a:lnSpc>
              <a:spcBef>
                <a:spcPts val="1600"/>
              </a:spcBef>
              <a:spcAft>
                <a:spcPts val="160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pPr marL="0" indent="0" algn="l" rtl="0">
              <a:lnSpc>
                <a:spcPct val="100000"/>
              </a:lnSpc>
              <a:spcAft>
                <a:spcPts val="1600"/>
              </a:spcAft>
              <a:buFont typeface="Source Sans Pro"/>
              <a:buNone/>
            </a:pPr>
            <a:r>
              <a:rPr lang="fr-ca" sz="1100" b="1" i="0" u="none" baseline="0" dirty="0">
                <a:latin typeface="Selawik Light" panose="020B0502040204020203" pitchFamily="34" charset="0"/>
              </a:rPr>
              <a:t>DONNÉES PROBANTES DES PARTIES PRENANTES</a:t>
            </a:r>
          </a:p>
          <a:p>
            <a:pPr marL="0" indent="0" algn="l" rtl="0">
              <a:lnSpc>
                <a:spcPct val="100000"/>
              </a:lnSpc>
              <a:spcAft>
                <a:spcPts val="1600"/>
              </a:spcAft>
              <a:buFont typeface="Source Sans Pro"/>
              <a:buNone/>
            </a:pPr>
            <a:r>
              <a:rPr lang="fr-ca" sz="1100" b="1" i="0" u="none" baseline="0" dirty="0">
                <a:latin typeface="Selawik Light" panose="020B0502040204020203" pitchFamily="34" charset="0"/>
              </a:rPr>
              <a:t>Préoccupations des personnes/groupes touchés par le changement; conclusions sur les avantages, les craintes, les coûts et les mesures de soutien liés au changement</a:t>
            </a:r>
            <a:endParaRPr lang="fr-ca" sz="1400" b="1" dirty="0">
              <a:latin typeface="Selawik Light" panose="020B0502040204020203" pitchFamily="34" charset="0"/>
            </a:endParaRPr>
          </a:p>
        </p:txBody>
      </p:sp>
      <p:sp>
        <p:nvSpPr>
          <p:cNvPr id="6" name="Google Shape;1500;p40">
            <a:extLst>
              <a:ext uri="{FF2B5EF4-FFF2-40B4-BE49-F238E27FC236}">
                <a16:creationId xmlns:a16="http://schemas.microsoft.com/office/drawing/2014/main" id="{2F4DDF58-35AE-A6F8-830D-0F2B89D4854F}"/>
              </a:ext>
            </a:extLst>
          </p:cNvPr>
          <p:cNvSpPr txBox="1">
            <a:spLocks/>
          </p:cNvSpPr>
          <p:nvPr/>
        </p:nvSpPr>
        <p:spPr>
          <a:xfrm>
            <a:off x="4424387" y="2891498"/>
            <a:ext cx="4645722" cy="4624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1pPr>
            <a:lvl2pPr marL="914400" marR="0" lvl="1"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15000"/>
              </a:lnSpc>
              <a:spcBef>
                <a:spcPts val="1600"/>
              </a:spcBef>
              <a:spcAft>
                <a:spcPts val="160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pPr marL="0" indent="0" algn="l" rtl="0">
              <a:lnSpc>
                <a:spcPct val="100000"/>
              </a:lnSpc>
              <a:spcAft>
                <a:spcPts val="1600"/>
              </a:spcAft>
              <a:buFont typeface="Source Sans Pro"/>
              <a:buNone/>
            </a:pPr>
            <a:r>
              <a:rPr lang="fr-ca" sz="1100" b="1" i="0" u="none" baseline="0" dirty="0">
                <a:latin typeface="Selawik Light" panose="020B0502040204020203" pitchFamily="34" charset="0"/>
              </a:rPr>
              <a:t>DONNÉES PROBANTES SCIENTIFIQUES</a:t>
            </a:r>
          </a:p>
          <a:p>
            <a:pPr marL="0" indent="0" algn="l" rtl="0">
              <a:lnSpc>
                <a:spcPct val="100000"/>
              </a:lnSpc>
              <a:spcAft>
                <a:spcPts val="1600"/>
              </a:spcAft>
              <a:buFont typeface="Source Sans Pro"/>
              <a:buNone/>
            </a:pPr>
            <a:r>
              <a:rPr lang="fr-ca" sz="1100" b="1" i="0" u="none" baseline="0" dirty="0">
                <a:latin typeface="Selawik Light" panose="020B0502040204020203" pitchFamily="34" charset="0"/>
              </a:rPr>
              <a:t>Résultats de la recherche universitaire; meilleures pratiques et interventions dans le domaine pour établir la confiance et la relation.</a:t>
            </a:r>
            <a:endParaRPr lang="fr-ca" sz="1400" b="1" dirty="0">
              <a:latin typeface="Selawik Light" panose="020B0502040204020203" pitchFamily="34" charset="0"/>
            </a:endParaRPr>
          </a:p>
        </p:txBody>
      </p:sp>
      <p:sp>
        <p:nvSpPr>
          <p:cNvPr id="7" name="Google Shape;1500;p40">
            <a:extLst>
              <a:ext uri="{FF2B5EF4-FFF2-40B4-BE49-F238E27FC236}">
                <a16:creationId xmlns:a16="http://schemas.microsoft.com/office/drawing/2014/main" id="{66192A91-102A-A47A-954C-9969C753D8DC}"/>
              </a:ext>
            </a:extLst>
          </p:cNvPr>
          <p:cNvSpPr txBox="1">
            <a:spLocks/>
          </p:cNvSpPr>
          <p:nvPr/>
        </p:nvSpPr>
        <p:spPr>
          <a:xfrm>
            <a:off x="4422995" y="3873808"/>
            <a:ext cx="4645722" cy="4624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1pPr>
            <a:lvl2pPr marL="914400" marR="0" lvl="1"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15000"/>
              </a:lnSpc>
              <a:spcBef>
                <a:spcPts val="1600"/>
              </a:spcBef>
              <a:spcAft>
                <a:spcPts val="160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pPr marL="0" indent="0" algn="l" rtl="0">
              <a:lnSpc>
                <a:spcPct val="100000"/>
              </a:lnSpc>
              <a:spcAft>
                <a:spcPts val="1600"/>
              </a:spcAft>
              <a:buFont typeface="Source Sans Pro"/>
              <a:buNone/>
            </a:pPr>
            <a:r>
              <a:rPr lang="fr-ca" sz="1100" b="1" i="0" u="none" baseline="0" dirty="0">
                <a:latin typeface="Selawik Light" panose="020B0502040204020203" pitchFamily="34" charset="0"/>
              </a:rPr>
              <a:t>JUGEMENT PROFESSIONNEL</a:t>
            </a:r>
          </a:p>
          <a:p>
            <a:pPr marL="0" indent="0" algn="l" rtl="0">
              <a:lnSpc>
                <a:spcPct val="100000"/>
              </a:lnSpc>
              <a:spcAft>
                <a:spcPts val="1600"/>
              </a:spcAft>
              <a:buFont typeface="Source Sans Pro"/>
              <a:buNone/>
            </a:pPr>
            <a:r>
              <a:rPr lang="fr-ca" sz="1100" b="1" i="0" u="none" baseline="0" dirty="0">
                <a:latin typeface="Selawik Light" panose="020B0502040204020203" pitchFamily="34" charset="0"/>
              </a:rPr>
              <a:t>Perspectives de professionnels compétents ayant une expertise pertinente pour le changement</a:t>
            </a:r>
          </a:p>
          <a:p>
            <a:pPr marL="0" indent="0" algn="l" rtl="0">
              <a:spcAft>
                <a:spcPts val="1600"/>
              </a:spcAft>
              <a:buFont typeface="Source Sans Pro"/>
              <a:buNone/>
            </a:pPr>
            <a:endParaRPr lang="fr-ca" sz="1400" b="1" dirty="0">
              <a:latin typeface="Selawik Light" panose="020B0502040204020203" pitchFamily="34" charset="0"/>
            </a:endParaRPr>
          </a:p>
        </p:txBody>
      </p:sp>
      <p:sp>
        <p:nvSpPr>
          <p:cNvPr id="8" name="TextBox 7">
            <a:extLst>
              <a:ext uri="{FF2B5EF4-FFF2-40B4-BE49-F238E27FC236}">
                <a16:creationId xmlns:a16="http://schemas.microsoft.com/office/drawing/2014/main" id="{7884E02C-CBD5-7775-DCAE-7D736EEB4D6F}"/>
              </a:ext>
            </a:extLst>
          </p:cNvPr>
          <p:cNvSpPr txBox="1"/>
          <p:nvPr/>
        </p:nvSpPr>
        <p:spPr>
          <a:xfrm>
            <a:off x="-21373" y="4898476"/>
            <a:ext cx="4241232" cy="230832"/>
          </a:xfrm>
          <a:prstGeom prst="rect">
            <a:avLst/>
          </a:prstGeom>
          <a:noFill/>
        </p:spPr>
        <p:txBody>
          <a:bodyPr wrap="square" rtlCol="0">
            <a:spAutoFit/>
          </a:bodyPr>
          <a:lstStyle/>
          <a:p>
            <a:pPr algn="l" rtl="0"/>
            <a:r>
              <a:rPr lang="fr-ca" sz="900" b="0" i="0" u="none" baseline="0" dirty="0">
                <a:latin typeface="Selawik" panose="020B0604020202020204" pitchFamily="34" charset="0"/>
              </a:rPr>
              <a:t>Adapté de Rousseau et Have (2022). </a:t>
            </a:r>
            <a:r>
              <a:rPr lang="fr-ca" sz="900" b="0" i="1" u="none" baseline="0" dirty="0">
                <a:latin typeface="Selawik" panose="020B0604020202020204" pitchFamily="34" charset="0"/>
              </a:rPr>
              <a:t>Evidence-based change management.</a:t>
            </a:r>
            <a:endParaRPr lang="fr-ca" sz="900" dirty="0">
              <a:latin typeface="Selawik" panose="020B0604020202020204" pitchFamily="34" charset="0"/>
            </a:endParaRPr>
          </a:p>
        </p:txBody>
      </p:sp>
    </p:spTree>
  </p:cSld>
  <p:clrMapOvr>
    <a:masterClrMapping/>
  </p:clrMapOvr>
</p:sld>
</file>

<file path=ppt/theme/theme1.xml><?xml version="1.0" encoding="utf-8"?>
<a:theme xmlns:a="http://schemas.openxmlformats.org/drawingml/2006/main" name="Public Consulting by Slidesgo">
  <a:themeElements>
    <a:clrScheme name="Simple Light">
      <a:dk1>
        <a:srgbClr val="878CF0"/>
      </a:dk1>
      <a:lt1>
        <a:srgbClr val="E7E2F2"/>
      </a:lt1>
      <a:dk2>
        <a:srgbClr val="20124D"/>
      </a:dk2>
      <a:lt2>
        <a:srgbClr val="F6F2FF"/>
      </a:lt2>
      <a:accent1>
        <a:srgbClr val="D66565"/>
      </a:accent1>
      <a:accent2>
        <a:srgbClr val="FBD15B"/>
      </a:accent2>
      <a:accent3>
        <a:srgbClr val="56548C"/>
      </a:accent3>
      <a:accent4>
        <a:srgbClr val="67659C"/>
      </a:accent4>
      <a:accent5>
        <a:srgbClr val="B1B2F3"/>
      </a:accent5>
      <a:accent6>
        <a:srgbClr val="FFC8AF"/>
      </a:accent6>
      <a:hlink>
        <a:srgbClr val="D665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5066</TotalTime>
  <Words>1547</Words>
  <Application>Microsoft Office PowerPoint</Application>
  <PresentationFormat>Affichage à l'écran (16:9)</PresentationFormat>
  <Paragraphs>179</Paragraphs>
  <Slides>15</Slides>
  <Notes>15</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15</vt:i4>
      </vt:variant>
    </vt:vector>
  </HeadingPairs>
  <TitlesOfParts>
    <vt:vector size="29" baseType="lpstr">
      <vt:lpstr>Arial</vt:lpstr>
      <vt:lpstr>Arial Nova Cond</vt:lpstr>
      <vt:lpstr>Bahnschrift SemiBold</vt:lpstr>
      <vt:lpstr>Calibri</vt:lpstr>
      <vt:lpstr>Courier New</vt:lpstr>
      <vt:lpstr>Helvetica Neue</vt:lpstr>
      <vt:lpstr>Overpass Black</vt:lpstr>
      <vt:lpstr>Overpass ExtraBold</vt:lpstr>
      <vt:lpstr>Selawik</vt:lpstr>
      <vt:lpstr>Selawik Light</vt:lpstr>
      <vt:lpstr>Selawik Semibold</vt:lpstr>
      <vt:lpstr>Source Sans Pro</vt:lpstr>
      <vt:lpstr>Wingdings</vt:lpstr>
      <vt:lpstr>Public Consulting by Slidesgo</vt:lpstr>
      <vt:lpstr>Mise en place d’un organisme tenant compte des traumatismes : Une approche multidisciplinaire</vt:lpstr>
      <vt:lpstr>Table des matières</vt:lpstr>
      <vt:lpstr>Présentation PowerPoint</vt:lpstr>
      <vt:lpstr>Mise en place d’organismes tenant compte des traumatismes</vt:lpstr>
      <vt:lpstr>Le cadre de mieux-être</vt:lpstr>
      <vt:lpstr>FORCES D’IMPULSION</vt:lpstr>
      <vt:lpstr>Notre démarche</vt:lpstr>
      <vt:lpstr>Communication et engagement </vt:lpstr>
      <vt:lpstr>Construire la base de données probantes</vt:lpstr>
      <vt:lpstr>Construire la base de données probantes – Le sondage</vt:lpstr>
      <vt:lpstr>Prévention du STS – Soutien par les pairs </vt:lpstr>
      <vt:lpstr>Prévention du STS – Débreffage des incidents critiques (DIC)</vt:lpstr>
      <vt:lpstr>Formation – Considérations clés</vt:lpstr>
      <vt:lpstr>Mettre en place un organisme centré sur les traumatismes   </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CONSULTING</dc:title>
  <dc:creator>Angela Pochakom</dc:creator>
  <cp:lastModifiedBy>ML</cp:lastModifiedBy>
  <cp:revision>18</cp:revision>
  <dcterms:modified xsi:type="dcterms:W3CDTF">2023-03-03T22:49:08Z</dcterms:modified>
</cp:coreProperties>
</file>