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58" r:id="rId6"/>
    <p:sldId id="259" r:id="rId7"/>
    <p:sldId id="268" r:id="rId8"/>
    <p:sldId id="271" r:id="rId9"/>
    <p:sldId id="272" r:id="rId10"/>
    <p:sldId id="275" r:id="rId11"/>
    <p:sldId id="260" r:id="rId12"/>
    <p:sldId id="256" r:id="rId13"/>
    <p:sldId id="261" r:id="rId14"/>
    <p:sldId id="273" r:id="rId15"/>
    <p:sldId id="262" r:id="rId16"/>
    <p:sldId id="263" r:id="rId17"/>
    <p:sldId id="265" r:id="rId18"/>
    <p:sldId id="270" r:id="rId19"/>
    <p:sldId id="266" r:id="rId20"/>
    <p:sldId id="274" r:id="rId21"/>
    <p:sldId id="267" r:id="rId22"/>
    <p:sldId id="276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2" d="100"/>
          <a:sy n="102" d="100"/>
        </p:scale>
        <p:origin x="1782" y="-6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05AFF-6951-4A39-8652-0E89C63BE890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CA"/>
        </a:p>
      </dgm:t>
    </dgm:pt>
    <dgm:pt modelId="{00B454BD-D455-427F-8004-F6070B1CE584}">
      <dgm:prSet phldrT="[Text]"/>
      <dgm:spPr>
        <a:solidFill>
          <a:srgbClr val="00B0F0"/>
        </a:solidFill>
      </dgm:spPr>
      <dgm:t>
        <a:bodyPr/>
        <a:lstStyle/>
        <a:p>
          <a:r>
            <a:rPr dirty="0"/>
            <a:t>Étape 5 : </a:t>
          </a:r>
          <a:r>
            <a:rPr dirty="0" err="1"/>
            <a:t>Intégrer</a:t>
          </a:r>
          <a:r>
            <a:rPr dirty="0"/>
            <a:t> </a:t>
          </a:r>
          <a:r>
            <a:rPr dirty="0" err="1"/>
            <a:t>l’information</a:t>
          </a:r>
          <a:r>
            <a:rPr dirty="0"/>
            <a:t> et les </a:t>
          </a:r>
          <a:r>
            <a:rPr dirty="0" err="1"/>
            <a:t>données</a:t>
          </a:r>
          <a:r>
            <a:rPr dirty="0"/>
            <a:t> </a:t>
          </a:r>
          <a:r>
            <a:rPr dirty="0" err="1"/>
            <a:t>recueillies</a:t>
          </a:r>
          <a:endParaRPr dirty="0"/>
        </a:p>
      </dgm:t>
    </dgm:pt>
    <dgm:pt modelId="{7EEEAB9C-AA41-492A-9C84-58F3D0EA33FE}" type="parTrans" cxnId="{B6EC818F-BD65-4FCE-A071-417FF16E578F}">
      <dgm:prSet/>
      <dgm:spPr/>
      <dgm:t>
        <a:bodyPr/>
        <a:lstStyle/>
        <a:p>
          <a:endParaRPr lang="en-CA"/>
        </a:p>
      </dgm:t>
    </dgm:pt>
    <dgm:pt modelId="{0F8FB0DB-AD64-4F72-9D49-32061A0B4C0F}" type="sibTrans" cxnId="{B6EC818F-BD65-4FCE-A071-417FF16E578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CA" dirty="0"/>
        </a:p>
      </dgm:t>
    </dgm:pt>
    <dgm:pt modelId="{89685149-1F37-4185-934B-DA5A8D7C4AE0}">
      <dgm:prSet phldrT="[Text]"/>
      <dgm:spPr>
        <a:solidFill>
          <a:srgbClr val="00B0F0"/>
        </a:solidFill>
      </dgm:spPr>
      <dgm:t>
        <a:bodyPr/>
        <a:lstStyle/>
        <a:p>
          <a:r>
            <a:rPr dirty="0"/>
            <a:t>Étape 6 : </a:t>
          </a:r>
          <a:r>
            <a:rPr dirty="0" err="1"/>
            <a:t>Élaborer</a:t>
          </a:r>
          <a:r>
            <a:rPr dirty="0"/>
            <a:t> les </a:t>
          </a:r>
          <a:r>
            <a:rPr dirty="0" err="1"/>
            <a:t>objectifs</a:t>
          </a:r>
          <a:r>
            <a:rPr dirty="0"/>
            <a:t> et le plan de </a:t>
          </a:r>
          <a:r>
            <a:rPr dirty="0" err="1"/>
            <a:t>traitement</a:t>
          </a:r>
          <a:endParaRPr dirty="0"/>
        </a:p>
      </dgm:t>
    </dgm:pt>
    <dgm:pt modelId="{C4687146-FC04-4D42-B70E-5C819E1738FE}" type="parTrans" cxnId="{52609A1C-6740-4DD0-B43E-118E8E6AFED1}">
      <dgm:prSet/>
      <dgm:spPr/>
      <dgm:t>
        <a:bodyPr/>
        <a:lstStyle/>
        <a:p>
          <a:endParaRPr lang="en-CA"/>
        </a:p>
      </dgm:t>
    </dgm:pt>
    <dgm:pt modelId="{F2B1A4DF-0FD3-41E8-8B42-B2AE681BCCC4}" type="sibTrans" cxnId="{52609A1C-6740-4DD0-B43E-118E8E6AFED1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CA" dirty="0"/>
        </a:p>
      </dgm:t>
    </dgm:pt>
    <dgm:pt modelId="{1C9BDFDA-DDC4-48C3-B0DE-818B62565D96}">
      <dgm:prSet phldrT="[Text]"/>
      <dgm:spPr>
        <a:solidFill>
          <a:srgbClr val="00B0F0"/>
        </a:solidFill>
      </dgm:spPr>
      <dgm:t>
        <a:bodyPr/>
        <a:lstStyle/>
        <a:p>
          <a:r>
            <a:rPr dirty="0"/>
            <a:t>Étape 7 : </a:t>
          </a:r>
          <a:r>
            <a:rPr dirty="0" err="1"/>
            <a:t>Apparier</a:t>
          </a:r>
          <a:r>
            <a:rPr dirty="0"/>
            <a:t> au </a:t>
          </a:r>
          <a:r>
            <a:rPr dirty="0" err="1"/>
            <a:t>traitement</a:t>
          </a:r>
          <a:r>
            <a:rPr dirty="0"/>
            <a:t> et à un </a:t>
          </a:r>
          <a:r>
            <a:rPr dirty="0" err="1"/>
            <a:t>thérapeute</a:t>
          </a:r>
          <a:r>
            <a:rPr dirty="0"/>
            <a:t> </a:t>
          </a:r>
          <a:r>
            <a:rPr dirty="0" err="1"/>
            <a:t>formé</a:t>
          </a:r>
          <a:endParaRPr dirty="0"/>
        </a:p>
      </dgm:t>
    </dgm:pt>
    <dgm:pt modelId="{97587D92-009E-4D91-A0F9-CC2A907DCCDD}" type="parTrans" cxnId="{BC9D31CF-8AE7-4871-9AFB-FE288D97C79B}">
      <dgm:prSet/>
      <dgm:spPr/>
      <dgm:t>
        <a:bodyPr/>
        <a:lstStyle/>
        <a:p>
          <a:endParaRPr lang="en-CA"/>
        </a:p>
      </dgm:t>
    </dgm:pt>
    <dgm:pt modelId="{7AB0355B-0E01-42D8-9CE9-A43544925166}" type="sibTrans" cxnId="{BC9D31CF-8AE7-4871-9AFB-FE288D97C79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CA" dirty="0"/>
        </a:p>
      </dgm:t>
    </dgm:pt>
    <dgm:pt modelId="{7174C37D-5842-4A01-A672-DBEED0C0A396}">
      <dgm:prSet/>
      <dgm:spPr>
        <a:solidFill>
          <a:srgbClr val="FFC000"/>
        </a:solidFill>
      </dgm:spPr>
      <dgm:t>
        <a:bodyPr/>
        <a:lstStyle/>
        <a:p>
          <a:r>
            <a:rPr dirty="0"/>
            <a:t>Étape 8 : </a:t>
          </a:r>
          <a:r>
            <a:rPr dirty="0" err="1"/>
            <a:t>Contrôler</a:t>
          </a:r>
          <a:r>
            <a:rPr dirty="0"/>
            <a:t> et </a:t>
          </a:r>
          <a:r>
            <a:rPr dirty="0" err="1"/>
            <a:t>suivre</a:t>
          </a:r>
          <a:r>
            <a:rPr dirty="0"/>
            <a:t> </a:t>
          </a:r>
          <a:r>
            <a:rPr dirty="0" err="1"/>
            <a:t>l’évolution</a:t>
          </a:r>
          <a:r>
            <a:rPr dirty="0"/>
            <a:t> et </a:t>
          </a:r>
          <a:r>
            <a:rPr dirty="0" err="1"/>
            <a:t>l’achèvement</a:t>
          </a:r>
          <a:r>
            <a:rPr dirty="0"/>
            <a:t> du </a:t>
          </a:r>
          <a:r>
            <a:rPr dirty="0" err="1"/>
            <a:t>traitement</a:t>
          </a:r>
          <a:endParaRPr dirty="0"/>
        </a:p>
      </dgm:t>
    </dgm:pt>
    <dgm:pt modelId="{5E343060-989E-4430-A684-BB6DD272DABA}" type="parTrans" cxnId="{507FA913-4458-4C51-A9EB-A4EEBEC3817C}">
      <dgm:prSet/>
      <dgm:spPr/>
      <dgm:t>
        <a:bodyPr/>
        <a:lstStyle/>
        <a:p>
          <a:endParaRPr lang="en-CA"/>
        </a:p>
      </dgm:t>
    </dgm:pt>
    <dgm:pt modelId="{C3CDC05B-AA0B-47A8-84B6-0FEF05BAF6BA}" type="sibTrans" cxnId="{507FA913-4458-4C51-A9EB-A4EEBEC3817C}">
      <dgm:prSet/>
      <dgm:spPr/>
      <dgm:t>
        <a:bodyPr/>
        <a:lstStyle/>
        <a:p>
          <a:endParaRPr lang="en-CA" dirty="0"/>
        </a:p>
      </dgm:t>
    </dgm:pt>
    <dgm:pt modelId="{DC75ABF7-BFC0-4AD9-A5F3-F5A27D0B9A39}" type="pres">
      <dgm:prSet presAssocID="{22905AFF-6951-4A39-8652-0E89C63BE8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36D345-3419-4EA2-91AF-F914B70B6D0B}" type="pres">
      <dgm:prSet presAssocID="{00B454BD-D455-427F-8004-F6070B1CE584}" presName="node" presStyleLbl="node1" presStyleIdx="0" presStyleCnt="4" custScaleX="76712" custScaleY="78522" custLinFactNeighborX="277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0E92B-E8DF-47F4-807D-952FB1481FFA}" type="pres">
      <dgm:prSet presAssocID="{0F8FB0DB-AD64-4F72-9D49-32061A0B4C0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CBCD2B0-99CC-41D2-B8BE-530AD86CD0BC}" type="pres">
      <dgm:prSet presAssocID="{0F8FB0DB-AD64-4F72-9D49-32061A0B4C0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48FBEC4-5928-4FB3-BAEA-A2D40F2FB262}" type="pres">
      <dgm:prSet presAssocID="{89685149-1F37-4185-934B-DA5A8D7C4AE0}" presName="node" presStyleLbl="node1" presStyleIdx="1" presStyleCnt="4" custScaleX="86214" custScaleY="81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EDFAA-CFEA-4AC2-B23E-FEB703BFAECD}" type="pres">
      <dgm:prSet presAssocID="{F2B1A4DF-0FD3-41E8-8B42-B2AE681BCCC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B20BD25-DC60-4E3D-AD88-C2B5FED16DA7}" type="pres">
      <dgm:prSet presAssocID="{F2B1A4DF-0FD3-41E8-8B42-B2AE681BCCC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A819273-B662-420B-A614-6B4E09398735}" type="pres">
      <dgm:prSet presAssocID="{1C9BDFDA-DDC4-48C3-B0DE-818B62565D96}" presName="node" presStyleLbl="node1" presStyleIdx="2" presStyleCnt="4" custScaleX="81583" custScaleY="86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F18FA-50EB-459D-B448-D0C008977339}" type="pres">
      <dgm:prSet presAssocID="{7AB0355B-0E01-42D8-9CE9-A4354492516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9835E13-0464-483B-B173-AF7423BC7597}" type="pres">
      <dgm:prSet presAssocID="{7AB0355B-0E01-42D8-9CE9-A4354492516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EACA4DC5-298A-4C24-9F8C-84F4BE52093B}" type="pres">
      <dgm:prSet presAssocID="{7174C37D-5842-4A01-A672-DBEED0C0A396}" presName="node" presStyleLbl="node1" presStyleIdx="3" presStyleCnt="4" custScaleX="98091" custScaleY="78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53C6F9-494D-4AA1-9C55-AE9B9366FAC7}" type="presOf" srcId="{22905AFF-6951-4A39-8652-0E89C63BE890}" destId="{DC75ABF7-BFC0-4AD9-A5F3-F5A27D0B9A39}" srcOrd="0" destOrd="0" presId="urn:microsoft.com/office/officeart/2005/8/layout/process1"/>
    <dgm:cxn modelId="{B0A5BBE1-663D-4C92-BE8D-E7D468A610F2}" type="presOf" srcId="{7174C37D-5842-4A01-A672-DBEED0C0A396}" destId="{EACA4DC5-298A-4C24-9F8C-84F4BE52093B}" srcOrd="0" destOrd="0" presId="urn:microsoft.com/office/officeart/2005/8/layout/process1"/>
    <dgm:cxn modelId="{BC9D31CF-8AE7-4871-9AFB-FE288D97C79B}" srcId="{22905AFF-6951-4A39-8652-0E89C63BE890}" destId="{1C9BDFDA-DDC4-48C3-B0DE-818B62565D96}" srcOrd="2" destOrd="0" parTransId="{97587D92-009E-4D91-A0F9-CC2A907DCCDD}" sibTransId="{7AB0355B-0E01-42D8-9CE9-A43544925166}"/>
    <dgm:cxn modelId="{52609A1C-6740-4DD0-B43E-118E8E6AFED1}" srcId="{22905AFF-6951-4A39-8652-0E89C63BE890}" destId="{89685149-1F37-4185-934B-DA5A8D7C4AE0}" srcOrd="1" destOrd="0" parTransId="{C4687146-FC04-4D42-B70E-5C819E1738FE}" sibTransId="{F2B1A4DF-0FD3-41E8-8B42-B2AE681BCCC4}"/>
    <dgm:cxn modelId="{817F3FBA-BF81-4BC5-8BC6-325C66E4B0BB}" type="presOf" srcId="{F2B1A4DF-0FD3-41E8-8B42-B2AE681BCCC4}" destId="{509EDFAA-CFEA-4AC2-B23E-FEB703BFAECD}" srcOrd="0" destOrd="0" presId="urn:microsoft.com/office/officeart/2005/8/layout/process1"/>
    <dgm:cxn modelId="{28F37D28-D00E-4AFC-930E-9FFCA671417A}" type="presOf" srcId="{F2B1A4DF-0FD3-41E8-8B42-B2AE681BCCC4}" destId="{3B20BD25-DC60-4E3D-AD88-C2B5FED16DA7}" srcOrd="1" destOrd="0" presId="urn:microsoft.com/office/officeart/2005/8/layout/process1"/>
    <dgm:cxn modelId="{DAE91D16-94D3-42BB-8CDF-13D4A4158C90}" type="presOf" srcId="{7AB0355B-0E01-42D8-9CE9-A43544925166}" destId="{7DEF18FA-50EB-459D-B448-D0C008977339}" srcOrd="0" destOrd="0" presId="urn:microsoft.com/office/officeart/2005/8/layout/process1"/>
    <dgm:cxn modelId="{97EBE12C-ECCD-4E49-8B7B-098A2C51EE39}" type="presOf" srcId="{7AB0355B-0E01-42D8-9CE9-A43544925166}" destId="{C9835E13-0464-483B-B173-AF7423BC7597}" srcOrd="1" destOrd="0" presId="urn:microsoft.com/office/officeart/2005/8/layout/process1"/>
    <dgm:cxn modelId="{B6EC818F-BD65-4FCE-A071-417FF16E578F}" srcId="{22905AFF-6951-4A39-8652-0E89C63BE890}" destId="{00B454BD-D455-427F-8004-F6070B1CE584}" srcOrd="0" destOrd="0" parTransId="{7EEEAB9C-AA41-492A-9C84-58F3D0EA33FE}" sibTransId="{0F8FB0DB-AD64-4F72-9D49-32061A0B4C0F}"/>
    <dgm:cxn modelId="{1A91E08B-ABE5-4659-8250-DE516CF7A620}" type="presOf" srcId="{89685149-1F37-4185-934B-DA5A8D7C4AE0}" destId="{448FBEC4-5928-4FB3-BAEA-A2D40F2FB262}" srcOrd="0" destOrd="0" presId="urn:microsoft.com/office/officeart/2005/8/layout/process1"/>
    <dgm:cxn modelId="{507FA913-4458-4C51-A9EB-A4EEBEC3817C}" srcId="{22905AFF-6951-4A39-8652-0E89C63BE890}" destId="{7174C37D-5842-4A01-A672-DBEED0C0A396}" srcOrd="3" destOrd="0" parTransId="{5E343060-989E-4430-A684-BB6DD272DABA}" sibTransId="{C3CDC05B-AA0B-47A8-84B6-0FEF05BAF6BA}"/>
    <dgm:cxn modelId="{389435CE-594E-41B9-BC43-9CFBAC74FA78}" type="presOf" srcId="{00B454BD-D455-427F-8004-F6070B1CE584}" destId="{1736D345-3419-4EA2-91AF-F914B70B6D0B}" srcOrd="0" destOrd="0" presId="urn:microsoft.com/office/officeart/2005/8/layout/process1"/>
    <dgm:cxn modelId="{6739F528-4D31-4FE7-B96A-A2EEDBE2CD7A}" type="presOf" srcId="{1C9BDFDA-DDC4-48C3-B0DE-818B62565D96}" destId="{6A819273-B662-420B-A614-6B4E09398735}" srcOrd="0" destOrd="0" presId="urn:microsoft.com/office/officeart/2005/8/layout/process1"/>
    <dgm:cxn modelId="{3C8AA6A2-B6F8-4C17-B4D4-A3BE25382128}" type="presOf" srcId="{0F8FB0DB-AD64-4F72-9D49-32061A0B4C0F}" destId="{C540E92B-E8DF-47F4-807D-952FB1481FFA}" srcOrd="0" destOrd="0" presId="urn:microsoft.com/office/officeart/2005/8/layout/process1"/>
    <dgm:cxn modelId="{92230BE4-4E28-490D-8A59-E62AB5C46CD8}" type="presOf" srcId="{0F8FB0DB-AD64-4F72-9D49-32061A0B4C0F}" destId="{2CBCD2B0-99CC-41D2-B8BE-530AD86CD0BC}" srcOrd="1" destOrd="0" presId="urn:microsoft.com/office/officeart/2005/8/layout/process1"/>
    <dgm:cxn modelId="{781D9506-10B6-4F7B-904D-6C251BC1A330}" type="presParOf" srcId="{DC75ABF7-BFC0-4AD9-A5F3-F5A27D0B9A39}" destId="{1736D345-3419-4EA2-91AF-F914B70B6D0B}" srcOrd="0" destOrd="0" presId="urn:microsoft.com/office/officeart/2005/8/layout/process1"/>
    <dgm:cxn modelId="{35ABE12E-40AC-4C5C-9B36-048DADCD57E4}" type="presParOf" srcId="{DC75ABF7-BFC0-4AD9-A5F3-F5A27D0B9A39}" destId="{C540E92B-E8DF-47F4-807D-952FB1481FFA}" srcOrd="1" destOrd="0" presId="urn:microsoft.com/office/officeart/2005/8/layout/process1"/>
    <dgm:cxn modelId="{2E8CA9DD-0309-4BBB-853D-9443AB28E18A}" type="presParOf" srcId="{C540E92B-E8DF-47F4-807D-952FB1481FFA}" destId="{2CBCD2B0-99CC-41D2-B8BE-530AD86CD0BC}" srcOrd="0" destOrd="0" presId="urn:microsoft.com/office/officeart/2005/8/layout/process1"/>
    <dgm:cxn modelId="{8A5CE0BC-7759-4F98-BDFF-E4CD53ACF097}" type="presParOf" srcId="{DC75ABF7-BFC0-4AD9-A5F3-F5A27D0B9A39}" destId="{448FBEC4-5928-4FB3-BAEA-A2D40F2FB262}" srcOrd="2" destOrd="0" presId="urn:microsoft.com/office/officeart/2005/8/layout/process1"/>
    <dgm:cxn modelId="{1EB769F1-6037-4ECD-A342-643241B01EBD}" type="presParOf" srcId="{DC75ABF7-BFC0-4AD9-A5F3-F5A27D0B9A39}" destId="{509EDFAA-CFEA-4AC2-B23E-FEB703BFAECD}" srcOrd="3" destOrd="0" presId="urn:microsoft.com/office/officeart/2005/8/layout/process1"/>
    <dgm:cxn modelId="{7DF7BB3C-AF42-4E5A-816B-C2F9A3AAB0A7}" type="presParOf" srcId="{509EDFAA-CFEA-4AC2-B23E-FEB703BFAECD}" destId="{3B20BD25-DC60-4E3D-AD88-C2B5FED16DA7}" srcOrd="0" destOrd="0" presId="urn:microsoft.com/office/officeart/2005/8/layout/process1"/>
    <dgm:cxn modelId="{7BED532C-A4C2-4F15-99C9-8F456487ADE9}" type="presParOf" srcId="{DC75ABF7-BFC0-4AD9-A5F3-F5A27D0B9A39}" destId="{6A819273-B662-420B-A614-6B4E09398735}" srcOrd="4" destOrd="0" presId="urn:microsoft.com/office/officeart/2005/8/layout/process1"/>
    <dgm:cxn modelId="{280203CA-264D-46B7-8AF6-2095AEA1EF65}" type="presParOf" srcId="{DC75ABF7-BFC0-4AD9-A5F3-F5A27D0B9A39}" destId="{7DEF18FA-50EB-459D-B448-D0C008977339}" srcOrd="5" destOrd="0" presId="urn:microsoft.com/office/officeart/2005/8/layout/process1"/>
    <dgm:cxn modelId="{DD1D4F2A-FBAC-46E6-BAD6-C22CA5C6BDAD}" type="presParOf" srcId="{7DEF18FA-50EB-459D-B448-D0C008977339}" destId="{C9835E13-0464-483B-B173-AF7423BC7597}" srcOrd="0" destOrd="0" presId="urn:microsoft.com/office/officeart/2005/8/layout/process1"/>
    <dgm:cxn modelId="{524162F2-48EF-4A0A-9771-693995213BE4}" type="presParOf" srcId="{DC75ABF7-BFC0-4AD9-A5F3-F5A27D0B9A39}" destId="{EACA4DC5-298A-4C24-9F8C-84F4BE52093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905AFF-6951-4A39-8652-0E89C63BE89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0B454BD-D455-427F-8004-F6070B1CE584}">
      <dgm:prSet phldrT="[Text]"/>
      <dgm:spPr>
        <a:solidFill>
          <a:srgbClr val="92D050"/>
        </a:solidFill>
      </dgm:spPr>
      <dgm:t>
        <a:bodyPr/>
        <a:lstStyle/>
        <a:p>
          <a:r>
            <a:rPr lang="fr-CA" noProof="0" dirty="0"/>
            <a:t>Étape 1 : Réaliser un dépistage</a:t>
          </a:r>
        </a:p>
      </dgm:t>
    </dgm:pt>
    <dgm:pt modelId="{7EEEAB9C-AA41-492A-9C84-58F3D0EA33FE}" type="parTrans" cxnId="{B6EC818F-BD65-4FCE-A071-417FF16E578F}">
      <dgm:prSet/>
      <dgm:spPr/>
      <dgm:t>
        <a:bodyPr/>
        <a:lstStyle/>
        <a:p>
          <a:endParaRPr lang="en-CA"/>
        </a:p>
      </dgm:t>
    </dgm:pt>
    <dgm:pt modelId="{0F8FB0DB-AD64-4F72-9D49-32061A0B4C0F}" type="sibTrans" cxnId="{B6EC818F-BD65-4FCE-A071-417FF16E578F}">
      <dgm:prSet/>
      <dgm:spPr/>
      <dgm:t>
        <a:bodyPr/>
        <a:lstStyle/>
        <a:p>
          <a:endParaRPr lang="en-CA" dirty="0"/>
        </a:p>
      </dgm:t>
    </dgm:pt>
    <dgm:pt modelId="{89685149-1F37-4185-934B-DA5A8D7C4AE0}">
      <dgm:prSet phldrT="[Text]"/>
      <dgm:spPr>
        <a:solidFill>
          <a:srgbClr val="92D050"/>
        </a:solidFill>
      </dgm:spPr>
      <dgm:t>
        <a:bodyPr/>
        <a:lstStyle/>
        <a:p>
          <a:r>
            <a:rPr lang="fr-CA" noProof="0" dirty="0"/>
            <a:t>Étape 2 : Identifier et réduire les obstacles à l’engagement dans le traitement </a:t>
          </a:r>
        </a:p>
      </dgm:t>
    </dgm:pt>
    <dgm:pt modelId="{C4687146-FC04-4D42-B70E-5C819E1738FE}" type="parTrans" cxnId="{52609A1C-6740-4DD0-B43E-118E8E6AFED1}">
      <dgm:prSet/>
      <dgm:spPr/>
      <dgm:t>
        <a:bodyPr/>
        <a:lstStyle/>
        <a:p>
          <a:endParaRPr lang="en-CA"/>
        </a:p>
      </dgm:t>
    </dgm:pt>
    <dgm:pt modelId="{F2B1A4DF-0FD3-41E8-8B42-B2AE681BCCC4}" type="sibTrans" cxnId="{52609A1C-6740-4DD0-B43E-118E8E6AFED1}">
      <dgm:prSet/>
      <dgm:spPr/>
      <dgm:t>
        <a:bodyPr/>
        <a:lstStyle/>
        <a:p>
          <a:endParaRPr lang="en-CA" dirty="0"/>
        </a:p>
      </dgm:t>
    </dgm:pt>
    <dgm:pt modelId="{1C9BDFDA-DDC4-48C3-B0DE-818B62565D96}">
      <dgm:prSet phldrT="[Text]"/>
      <dgm:spPr>
        <a:solidFill>
          <a:srgbClr val="92D050"/>
        </a:solidFill>
      </dgm:spPr>
      <dgm:t>
        <a:bodyPr/>
        <a:lstStyle/>
        <a:p>
          <a:r>
            <a:rPr lang="fr-CA" noProof="0" dirty="0"/>
            <a:t>Étape 3 : Faire une orientation vers un traitement collaboratif</a:t>
          </a:r>
        </a:p>
      </dgm:t>
    </dgm:pt>
    <dgm:pt modelId="{97587D92-009E-4D91-A0F9-CC2A907DCCDD}" type="parTrans" cxnId="{BC9D31CF-8AE7-4871-9AFB-FE288D97C79B}">
      <dgm:prSet/>
      <dgm:spPr/>
      <dgm:t>
        <a:bodyPr/>
        <a:lstStyle/>
        <a:p>
          <a:endParaRPr lang="en-CA"/>
        </a:p>
      </dgm:t>
    </dgm:pt>
    <dgm:pt modelId="{7AB0355B-0E01-42D8-9CE9-A43544925166}" type="sibTrans" cxnId="{BC9D31CF-8AE7-4871-9AFB-FE288D97C79B}">
      <dgm:prSet/>
      <dgm:spPr/>
      <dgm:t>
        <a:bodyPr/>
        <a:lstStyle/>
        <a:p>
          <a:endParaRPr lang="en-CA" dirty="0"/>
        </a:p>
      </dgm:t>
    </dgm:pt>
    <dgm:pt modelId="{7174C37D-5842-4A01-A672-DBEED0C0A396}">
      <dgm:prSet/>
      <dgm:spPr/>
      <dgm:t>
        <a:bodyPr/>
        <a:lstStyle/>
        <a:p>
          <a:r>
            <a:rPr lang="fr-CA" noProof="0" dirty="0"/>
            <a:t>Étape 4 : Faire une évaluation de la santé mentale fondée sur des données probantes</a:t>
          </a:r>
        </a:p>
      </dgm:t>
    </dgm:pt>
    <dgm:pt modelId="{5E343060-989E-4430-A684-BB6DD272DABA}" type="parTrans" cxnId="{507FA913-4458-4C51-A9EB-A4EEBEC3817C}">
      <dgm:prSet/>
      <dgm:spPr/>
      <dgm:t>
        <a:bodyPr/>
        <a:lstStyle/>
        <a:p>
          <a:endParaRPr lang="en-CA"/>
        </a:p>
      </dgm:t>
    </dgm:pt>
    <dgm:pt modelId="{C3CDC05B-AA0B-47A8-84B6-0FEF05BAF6BA}" type="sibTrans" cxnId="{507FA913-4458-4C51-A9EB-A4EEBEC3817C}">
      <dgm:prSet/>
      <dgm:spPr/>
      <dgm:t>
        <a:bodyPr/>
        <a:lstStyle/>
        <a:p>
          <a:endParaRPr lang="en-CA" dirty="0"/>
        </a:p>
      </dgm:t>
    </dgm:pt>
    <dgm:pt modelId="{DC75ABF7-BFC0-4AD9-A5F3-F5A27D0B9A39}" type="pres">
      <dgm:prSet presAssocID="{22905AFF-6951-4A39-8652-0E89C63BE8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36D345-3419-4EA2-91AF-F914B70B6D0B}" type="pres">
      <dgm:prSet presAssocID="{00B454BD-D455-427F-8004-F6070B1CE584}" presName="node" presStyleLbl="node1" presStyleIdx="0" presStyleCnt="4" custScaleX="76712" custScaleY="83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0E92B-E8DF-47F4-807D-952FB1481FFA}" type="pres">
      <dgm:prSet presAssocID="{0F8FB0DB-AD64-4F72-9D49-32061A0B4C0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CBCD2B0-99CC-41D2-B8BE-530AD86CD0BC}" type="pres">
      <dgm:prSet presAssocID="{0F8FB0DB-AD64-4F72-9D49-32061A0B4C0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48FBEC4-5928-4FB3-BAEA-A2D40F2FB262}" type="pres">
      <dgm:prSet presAssocID="{89685149-1F37-4185-934B-DA5A8D7C4AE0}" presName="node" presStyleLbl="node1" presStyleIdx="1" presStyleCnt="4" custScaleX="86214" custScaleY="105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EDFAA-CFEA-4AC2-B23E-FEB703BFAECD}" type="pres">
      <dgm:prSet presAssocID="{F2B1A4DF-0FD3-41E8-8B42-B2AE681BCCC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B20BD25-DC60-4E3D-AD88-C2B5FED16DA7}" type="pres">
      <dgm:prSet presAssocID="{F2B1A4DF-0FD3-41E8-8B42-B2AE681BCCC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A819273-B662-420B-A614-6B4E09398735}" type="pres">
      <dgm:prSet presAssocID="{1C9BDFDA-DDC4-48C3-B0DE-818B62565D96}" presName="node" presStyleLbl="node1" presStyleIdx="2" presStyleCnt="4" custScaleX="81583" custScaleY="86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F18FA-50EB-459D-B448-D0C008977339}" type="pres">
      <dgm:prSet presAssocID="{7AB0355B-0E01-42D8-9CE9-A4354492516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9835E13-0464-483B-B173-AF7423BC7597}" type="pres">
      <dgm:prSet presAssocID="{7AB0355B-0E01-42D8-9CE9-A4354492516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EACA4DC5-298A-4C24-9F8C-84F4BE52093B}" type="pres">
      <dgm:prSet presAssocID="{7174C37D-5842-4A01-A672-DBEED0C0A396}" presName="node" presStyleLbl="node1" presStyleIdx="3" presStyleCnt="4" custScaleX="98091" custScaleY="78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53C6F9-494D-4AA1-9C55-AE9B9366FAC7}" type="presOf" srcId="{22905AFF-6951-4A39-8652-0E89C63BE890}" destId="{DC75ABF7-BFC0-4AD9-A5F3-F5A27D0B9A39}" srcOrd="0" destOrd="0" presId="urn:microsoft.com/office/officeart/2005/8/layout/process1"/>
    <dgm:cxn modelId="{B0A5BBE1-663D-4C92-BE8D-E7D468A610F2}" type="presOf" srcId="{7174C37D-5842-4A01-A672-DBEED0C0A396}" destId="{EACA4DC5-298A-4C24-9F8C-84F4BE52093B}" srcOrd="0" destOrd="0" presId="urn:microsoft.com/office/officeart/2005/8/layout/process1"/>
    <dgm:cxn modelId="{BC9D31CF-8AE7-4871-9AFB-FE288D97C79B}" srcId="{22905AFF-6951-4A39-8652-0E89C63BE890}" destId="{1C9BDFDA-DDC4-48C3-B0DE-818B62565D96}" srcOrd="2" destOrd="0" parTransId="{97587D92-009E-4D91-A0F9-CC2A907DCCDD}" sibTransId="{7AB0355B-0E01-42D8-9CE9-A43544925166}"/>
    <dgm:cxn modelId="{52609A1C-6740-4DD0-B43E-118E8E6AFED1}" srcId="{22905AFF-6951-4A39-8652-0E89C63BE890}" destId="{89685149-1F37-4185-934B-DA5A8D7C4AE0}" srcOrd="1" destOrd="0" parTransId="{C4687146-FC04-4D42-B70E-5C819E1738FE}" sibTransId="{F2B1A4DF-0FD3-41E8-8B42-B2AE681BCCC4}"/>
    <dgm:cxn modelId="{817F3FBA-BF81-4BC5-8BC6-325C66E4B0BB}" type="presOf" srcId="{F2B1A4DF-0FD3-41E8-8B42-B2AE681BCCC4}" destId="{509EDFAA-CFEA-4AC2-B23E-FEB703BFAECD}" srcOrd="0" destOrd="0" presId="urn:microsoft.com/office/officeart/2005/8/layout/process1"/>
    <dgm:cxn modelId="{28F37D28-D00E-4AFC-930E-9FFCA671417A}" type="presOf" srcId="{F2B1A4DF-0FD3-41E8-8B42-B2AE681BCCC4}" destId="{3B20BD25-DC60-4E3D-AD88-C2B5FED16DA7}" srcOrd="1" destOrd="0" presId="urn:microsoft.com/office/officeart/2005/8/layout/process1"/>
    <dgm:cxn modelId="{DAE91D16-94D3-42BB-8CDF-13D4A4158C90}" type="presOf" srcId="{7AB0355B-0E01-42D8-9CE9-A43544925166}" destId="{7DEF18FA-50EB-459D-B448-D0C008977339}" srcOrd="0" destOrd="0" presId="urn:microsoft.com/office/officeart/2005/8/layout/process1"/>
    <dgm:cxn modelId="{97EBE12C-ECCD-4E49-8B7B-098A2C51EE39}" type="presOf" srcId="{7AB0355B-0E01-42D8-9CE9-A43544925166}" destId="{C9835E13-0464-483B-B173-AF7423BC7597}" srcOrd="1" destOrd="0" presId="urn:microsoft.com/office/officeart/2005/8/layout/process1"/>
    <dgm:cxn modelId="{B6EC818F-BD65-4FCE-A071-417FF16E578F}" srcId="{22905AFF-6951-4A39-8652-0E89C63BE890}" destId="{00B454BD-D455-427F-8004-F6070B1CE584}" srcOrd="0" destOrd="0" parTransId="{7EEEAB9C-AA41-492A-9C84-58F3D0EA33FE}" sibTransId="{0F8FB0DB-AD64-4F72-9D49-32061A0B4C0F}"/>
    <dgm:cxn modelId="{1A91E08B-ABE5-4659-8250-DE516CF7A620}" type="presOf" srcId="{89685149-1F37-4185-934B-DA5A8D7C4AE0}" destId="{448FBEC4-5928-4FB3-BAEA-A2D40F2FB262}" srcOrd="0" destOrd="0" presId="urn:microsoft.com/office/officeart/2005/8/layout/process1"/>
    <dgm:cxn modelId="{507FA913-4458-4C51-A9EB-A4EEBEC3817C}" srcId="{22905AFF-6951-4A39-8652-0E89C63BE890}" destId="{7174C37D-5842-4A01-A672-DBEED0C0A396}" srcOrd="3" destOrd="0" parTransId="{5E343060-989E-4430-A684-BB6DD272DABA}" sibTransId="{C3CDC05B-AA0B-47A8-84B6-0FEF05BAF6BA}"/>
    <dgm:cxn modelId="{389435CE-594E-41B9-BC43-9CFBAC74FA78}" type="presOf" srcId="{00B454BD-D455-427F-8004-F6070B1CE584}" destId="{1736D345-3419-4EA2-91AF-F914B70B6D0B}" srcOrd="0" destOrd="0" presId="urn:microsoft.com/office/officeart/2005/8/layout/process1"/>
    <dgm:cxn modelId="{6739F528-4D31-4FE7-B96A-A2EEDBE2CD7A}" type="presOf" srcId="{1C9BDFDA-DDC4-48C3-B0DE-818B62565D96}" destId="{6A819273-B662-420B-A614-6B4E09398735}" srcOrd="0" destOrd="0" presId="urn:microsoft.com/office/officeart/2005/8/layout/process1"/>
    <dgm:cxn modelId="{3C8AA6A2-B6F8-4C17-B4D4-A3BE25382128}" type="presOf" srcId="{0F8FB0DB-AD64-4F72-9D49-32061A0B4C0F}" destId="{C540E92B-E8DF-47F4-807D-952FB1481FFA}" srcOrd="0" destOrd="0" presId="urn:microsoft.com/office/officeart/2005/8/layout/process1"/>
    <dgm:cxn modelId="{92230BE4-4E28-490D-8A59-E62AB5C46CD8}" type="presOf" srcId="{0F8FB0DB-AD64-4F72-9D49-32061A0B4C0F}" destId="{2CBCD2B0-99CC-41D2-B8BE-530AD86CD0BC}" srcOrd="1" destOrd="0" presId="urn:microsoft.com/office/officeart/2005/8/layout/process1"/>
    <dgm:cxn modelId="{781D9506-10B6-4F7B-904D-6C251BC1A330}" type="presParOf" srcId="{DC75ABF7-BFC0-4AD9-A5F3-F5A27D0B9A39}" destId="{1736D345-3419-4EA2-91AF-F914B70B6D0B}" srcOrd="0" destOrd="0" presId="urn:microsoft.com/office/officeart/2005/8/layout/process1"/>
    <dgm:cxn modelId="{35ABE12E-40AC-4C5C-9B36-048DADCD57E4}" type="presParOf" srcId="{DC75ABF7-BFC0-4AD9-A5F3-F5A27D0B9A39}" destId="{C540E92B-E8DF-47F4-807D-952FB1481FFA}" srcOrd="1" destOrd="0" presId="urn:microsoft.com/office/officeart/2005/8/layout/process1"/>
    <dgm:cxn modelId="{2E8CA9DD-0309-4BBB-853D-9443AB28E18A}" type="presParOf" srcId="{C540E92B-E8DF-47F4-807D-952FB1481FFA}" destId="{2CBCD2B0-99CC-41D2-B8BE-530AD86CD0BC}" srcOrd="0" destOrd="0" presId="urn:microsoft.com/office/officeart/2005/8/layout/process1"/>
    <dgm:cxn modelId="{8A5CE0BC-7759-4F98-BDFF-E4CD53ACF097}" type="presParOf" srcId="{DC75ABF7-BFC0-4AD9-A5F3-F5A27D0B9A39}" destId="{448FBEC4-5928-4FB3-BAEA-A2D40F2FB262}" srcOrd="2" destOrd="0" presId="urn:microsoft.com/office/officeart/2005/8/layout/process1"/>
    <dgm:cxn modelId="{1EB769F1-6037-4ECD-A342-643241B01EBD}" type="presParOf" srcId="{DC75ABF7-BFC0-4AD9-A5F3-F5A27D0B9A39}" destId="{509EDFAA-CFEA-4AC2-B23E-FEB703BFAECD}" srcOrd="3" destOrd="0" presId="urn:microsoft.com/office/officeart/2005/8/layout/process1"/>
    <dgm:cxn modelId="{7DF7BB3C-AF42-4E5A-816B-C2F9A3AAB0A7}" type="presParOf" srcId="{509EDFAA-CFEA-4AC2-B23E-FEB703BFAECD}" destId="{3B20BD25-DC60-4E3D-AD88-C2B5FED16DA7}" srcOrd="0" destOrd="0" presId="urn:microsoft.com/office/officeart/2005/8/layout/process1"/>
    <dgm:cxn modelId="{7BED532C-A4C2-4F15-99C9-8F456487ADE9}" type="presParOf" srcId="{DC75ABF7-BFC0-4AD9-A5F3-F5A27D0B9A39}" destId="{6A819273-B662-420B-A614-6B4E09398735}" srcOrd="4" destOrd="0" presId="urn:microsoft.com/office/officeart/2005/8/layout/process1"/>
    <dgm:cxn modelId="{280203CA-264D-46B7-8AF6-2095AEA1EF65}" type="presParOf" srcId="{DC75ABF7-BFC0-4AD9-A5F3-F5A27D0B9A39}" destId="{7DEF18FA-50EB-459D-B448-D0C008977339}" srcOrd="5" destOrd="0" presId="urn:microsoft.com/office/officeart/2005/8/layout/process1"/>
    <dgm:cxn modelId="{DD1D4F2A-FBAC-46E6-BAD6-C22CA5C6BDAD}" type="presParOf" srcId="{7DEF18FA-50EB-459D-B448-D0C008977339}" destId="{C9835E13-0464-483B-B173-AF7423BC7597}" srcOrd="0" destOrd="0" presId="urn:microsoft.com/office/officeart/2005/8/layout/process1"/>
    <dgm:cxn modelId="{524162F2-48EF-4A0A-9771-693995213BE4}" type="presParOf" srcId="{DC75ABF7-BFC0-4AD9-A5F3-F5A27D0B9A39}" destId="{EACA4DC5-298A-4C24-9F8C-84F4BE52093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1254CD-4355-4BAB-AC6D-F229B323F2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20518-3969-4A66-9EE0-9371E4C9C228}">
      <dgm:prSet/>
      <dgm:spPr/>
      <dgm:t>
        <a:bodyPr/>
        <a:lstStyle/>
        <a:p>
          <a:r>
            <a:rPr lang="fr-CA" b="0" i="0" baseline="0" noProof="0" dirty="0"/>
            <a:t>Utilisation non consentie d’images </a:t>
          </a:r>
          <a:endParaRPr lang="fr-CA" noProof="0" dirty="0"/>
        </a:p>
      </dgm:t>
    </dgm:pt>
    <dgm:pt modelId="{5E22D510-5FAD-44D4-B679-719E5796493A}" type="parTrans" cxnId="{7D4F1D6E-F913-4398-A1FA-142A550827ED}">
      <dgm:prSet/>
      <dgm:spPr/>
      <dgm:t>
        <a:bodyPr/>
        <a:lstStyle/>
        <a:p>
          <a:endParaRPr lang="en-US"/>
        </a:p>
      </dgm:t>
    </dgm:pt>
    <dgm:pt modelId="{D1EF7517-86DC-4963-9ACC-411C2DB30B1E}" type="sibTrans" cxnId="{7D4F1D6E-F913-4398-A1FA-142A550827ED}">
      <dgm:prSet/>
      <dgm:spPr/>
      <dgm:t>
        <a:bodyPr/>
        <a:lstStyle/>
        <a:p>
          <a:endParaRPr lang="en-US"/>
        </a:p>
      </dgm:t>
    </dgm:pt>
    <dgm:pt modelId="{3E4928E9-C6A7-404B-A7EA-6AF3831671E8}">
      <dgm:prSet/>
      <dgm:spPr/>
      <dgm:t>
        <a:bodyPr/>
        <a:lstStyle/>
        <a:p>
          <a:r>
            <a:rPr lang="fr-CA" b="0" i="0" baseline="0" noProof="0" dirty="0"/>
            <a:t>Partenaire plus âgé volontaire </a:t>
          </a:r>
          <a:endParaRPr lang="fr-CA" noProof="0" dirty="0"/>
        </a:p>
      </dgm:t>
    </dgm:pt>
    <dgm:pt modelId="{A318A7AC-AB4D-40DD-9904-F5C6075CFD72}" type="parTrans" cxnId="{F15A0EDF-F0D9-44BA-8911-93D81202BE36}">
      <dgm:prSet/>
      <dgm:spPr/>
      <dgm:t>
        <a:bodyPr/>
        <a:lstStyle/>
        <a:p>
          <a:endParaRPr lang="en-US"/>
        </a:p>
      </dgm:t>
    </dgm:pt>
    <dgm:pt modelId="{61DAD22E-4380-4DE6-8D77-E9924A3EBE2D}" type="sibTrans" cxnId="{F15A0EDF-F0D9-44BA-8911-93D81202BE36}">
      <dgm:prSet/>
      <dgm:spPr/>
      <dgm:t>
        <a:bodyPr/>
        <a:lstStyle/>
        <a:p>
          <a:endParaRPr lang="en-US"/>
        </a:p>
      </dgm:t>
    </dgm:pt>
    <dgm:pt modelId="{002E6DD7-5387-4133-A6BA-37AB29460062}">
      <dgm:prSet/>
      <dgm:spPr/>
      <dgm:t>
        <a:bodyPr/>
        <a:lstStyle/>
        <a:p>
          <a:r>
            <a:rPr lang="fr-CA" b="0" i="0" baseline="0" noProof="0" dirty="0"/>
            <a:t>Prise d’images non consentie </a:t>
          </a:r>
          <a:endParaRPr lang="fr-CA" noProof="0" dirty="0"/>
        </a:p>
      </dgm:t>
    </dgm:pt>
    <dgm:pt modelId="{95C82F40-6F14-4B01-BEFC-7C0DA36E2245}" type="parTrans" cxnId="{3A5E9ACE-64D9-43E7-8BBC-2273A7EF3B98}">
      <dgm:prSet/>
      <dgm:spPr/>
      <dgm:t>
        <a:bodyPr/>
        <a:lstStyle/>
        <a:p>
          <a:endParaRPr lang="en-US"/>
        </a:p>
      </dgm:t>
    </dgm:pt>
    <dgm:pt modelId="{D18EA79E-A535-41F7-ABA8-6AA5BF52B75D}" type="sibTrans" cxnId="{3A5E9ACE-64D9-43E7-8BBC-2273A7EF3B98}">
      <dgm:prSet/>
      <dgm:spPr/>
      <dgm:t>
        <a:bodyPr/>
        <a:lstStyle/>
        <a:p>
          <a:endParaRPr lang="en-US"/>
        </a:p>
      </dgm:t>
    </dgm:pt>
    <dgm:pt modelId="{5EE7283D-4A6E-45D6-AA06-4B6F8827712C}">
      <dgm:prSet/>
      <dgm:spPr/>
      <dgm:t>
        <a:bodyPr/>
        <a:lstStyle/>
        <a:p>
          <a:r>
            <a:rPr lang="fr-CA" b="0" i="0" baseline="0" noProof="0" dirty="0"/>
            <a:t>Propos, images ou autres activités sexuelles à caractère commercial </a:t>
          </a:r>
          <a:endParaRPr lang="fr-CA" noProof="0" dirty="0"/>
        </a:p>
      </dgm:t>
    </dgm:pt>
    <dgm:pt modelId="{AAB29FEE-3B47-4EBB-9D78-661559EA1104}" type="parTrans" cxnId="{AE2F01DE-20ED-4436-9DE6-2F7DA71400FE}">
      <dgm:prSet/>
      <dgm:spPr/>
      <dgm:t>
        <a:bodyPr/>
        <a:lstStyle/>
        <a:p>
          <a:endParaRPr lang="en-US"/>
        </a:p>
      </dgm:t>
    </dgm:pt>
    <dgm:pt modelId="{DC78A78F-CB28-4EC9-A5FC-5310E3D44738}" type="sibTrans" cxnId="{AE2F01DE-20ED-4436-9DE6-2F7DA71400FE}">
      <dgm:prSet/>
      <dgm:spPr/>
      <dgm:t>
        <a:bodyPr/>
        <a:lstStyle/>
        <a:p>
          <a:endParaRPr lang="en-US"/>
        </a:p>
      </dgm:t>
    </dgm:pt>
    <dgm:pt modelId="{9F1E40AC-7272-4C1E-A071-BB5BD2196935}">
      <dgm:prSet/>
      <dgm:spPr/>
      <dgm:t>
        <a:bodyPr/>
        <a:lstStyle/>
        <a:p>
          <a:r>
            <a:rPr lang="fr-CA" b="0" i="0" baseline="0" noProof="0" dirty="0"/>
            <a:t>Recrutement forcé par des images </a:t>
          </a:r>
          <a:endParaRPr lang="fr-CA" noProof="0" dirty="0"/>
        </a:p>
      </dgm:t>
    </dgm:pt>
    <dgm:pt modelId="{3D8039D1-0E1B-4EAE-8EF0-DAEB2F6878E4}" type="parTrans" cxnId="{E7B2541C-3943-4C25-8BC2-13888B0CD9D0}">
      <dgm:prSet/>
      <dgm:spPr/>
      <dgm:t>
        <a:bodyPr/>
        <a:lstStyle/>
        <a:p>
          <a:endParaRPr lang="en-US"/>
        </a:p>
      </dgm:t>
    </dgm:pt>
    <dgm:pt modelId="{0D690CA6-F890-4711-A9B2-05415AB468D5}" type="sibTrans" cxnId="{E7B2541C-3943-4C25-8BC2-13888B0CD9D0}">
      <dgm:prSet/>
      <dgm:spPr/>
      <dgm:t>
        <a:bodyPr/>
        <a:lstStyle/>
        <a:p>
          <a:endParaRPr lang="en-US"/>
        </a:p>
      </dgm:t>
    </dgm:pt>
    <dgm:pt modelId="{5DE3E9E0-2C22-4ED9-BA60-F2A27D5A4D08}">
      <dgm:prSet/>
      <dgm:spPr/>
      <dgm:t>
        <a:bodyPr/>
        <a:lstStyle/>
        <a:p>
          <a:r>
            <a:rPr lang="fr-CA" b="0" i="0" baseline="0" noProof="0" dirty="0"/>
            <a:t>Sollicitation en ligne </a:t>
          </a:r>
          <a:endParaRPr lang="fr-CA" noProof="0" dirty="0"/>
        </a:p>
      </dgm:t>
    </dgm:pt>
    <dgm:pt modelId="{4D3559CD-F6E2-4E16-BE1A-9B9C4F964FBE}" type="parTrans" cxnId="{8F38A58E-D813-426A-B141-36ADEC017F35}">
      <dgm:prSet/>
      <dgm:spPr/>
      <dgm:t>
        <a:bodyPr/>
        <a:lstStyle/>
        <a:p>
          <a:endParaRPr lang="en-US"/>
        </a:p>
      </dgm:t>
    </dgm:pt>
    <dgm:pt modelId="{0D070C08-03A8-436D-B4D5-55EBFC8E3EB1}" type="sibTrans" cxnId="{8F38A58E-D813-426A-B141-36ADEC017F35}">
      <dgm:prSet/>
      <dgm:spPr/>
      <dgm:t>
        <a:bodyPr/>
        <a:lstStyle/>
        <a:p>
          <a:endParaRPr lang="en-US"/>
        </a:p>
      </dgm:t>
    </dgm:pt>
    <dgm:pt modelId="{45E429EE-93F4-4F32-B800-D85238B9E487}">
      <dgm:prSet/>
      <dgm:spPr/>
      <dgm:t>
        <a:bodyPr/>
        <a:lstStyle/>
        <a:p>
          <a:r>
            <a:rPr lang="fr-CA" b="0" i="0" baseline="0" noProof="0" dirty="0"/>
            <a:t>Menace de partage</a:t>
          </a:r>
          <a:endParaRPr lang="fr-CA" noProof="0" dirty="0"/>
        </a:p>
      </dgm:t>
    </dgm:pt>
    <dgm:pt modelId="{A6C9E065-8E25-4E50-925A-3A981D5CD243}" type="parTrans" cxnId="{184EE3A6-A0AB-4196-881C-5EBBDA58099D}">
      <dgm:prSet/>
      <dgm:spPr/>
      <dgm:t>
        <a:bodyPr/>
        <a:lstStyle/>
        <a:p>
          <a:endParaRPr lang="en-US"/>
        </a:p>
      </dgm:t>
    </dgm:pt>
    <dgm:pt modelId="{72A38559-D4DD-4263-BCA3-13530E1E2DA6}" type="sibTrans" cxnId="{184EE3A6-A0AB-4196-881C-5EBBDA58099D}">
      <dgm:prSet/>
      <dgm:spPr/>
      <dgm:t>
        <a:bodyPr/>
        <a:lstStyle/>
        <a:p>
          <a:endParaRPr lang="en-US"/>
        </a:p>
      </dgm:t>
    </dgm:pt>
    <dgm:pt modelId="{1C05A35F-F0B6-4F22-9C1A-1F9AF325892E}">
      <dgm:prSet/>
      <dgm:spPr/>
      <dgm:t>
        <a:bodyPr/>
        <a:lstStyle/>
        <a:p>
          <a:r>
            <a:rPr lang="fr-CA" b="0" i="0" baseline="0" noProof="0" dirty="0"/>
            <a:t>Exploitation sexuelle d’enfants en ligne </a:t>
          </a:r>
          <a:endParaRPr lang="fr-CA" noProof="0" dirty="0"/>
        </a:p>
      </dgm:t>
    </dgm:pt>
    <dgm:pt modelId="{213287EF-D3CB-46AA-B541-9D3AA5A36391}" type="parTrans" cxnId="{86E97C74-1E41-4FF1-B416-175CDDB31455}">
      <dgm:prSet/>
      <dgm:spPr/>
      <dgm:t>
        <a:bodyPr/>
        <a:lstStyle/>
        <a:p>
          <a:endParaRPr lang="en-US"/>
        </a:p>
      </dgm:t>
    </dgm:pt>
    <dgm:pt modelId="{80BCEF27-8AB4-4593-8A05-E1B6066D67D7}" type="sibTrans" cxnId="{86E97C74-1E41-4FF1-B416-175CDDB31455}">
      <dgm:prSet/>
      <dgm:spPr/>
      <dgm:t>
        <a:bodyPr/>
        <a:lstStyle/>
        <a:p>
          <a:endParaRPr lang="en-US"/>
        </a:p>
      </dgm:t>
    </dgm:pt>
    <dgm:pt modelId="{9D2F12FC-97E9-4EDC-BD23-63113254DAC1}">
      <dgm:prSet/>
      <dgm:spPr/>
      <dgm:t>
        <a:bodyPr/>
        <a:lstStyle/>
        <a:p>
          <a:r>
            <a:rPr lang="fr-CA" b="0" i="0" baseline="0" noProof="0" dirty="0"/>
            <a:t>Propos sexuels non désirés </a:t>
          </a:r>
          <a:endParaRPr lang="fr-CA" noProof="0" dirty="0"/>
        </a:p>
      </dgm:t>
    </dgm:pt>
    <dgm:pt modelId="{5258BCDD-7C70-468E-B251-9B38F147D632}" type="parTrans" cxnId="{5A253162-CC09-4622-9DF0-F627A3DA72FD}">
      <dgm:prSet/>
      <dgm:spPr/>
      <dgm:t>
        <a:bodyPr/>
        <a:lstStyle/>
        <a:p>
          <a:endParaRPr lang="en-US"/>
        </a:p>
      </dgm:t>
    </dgm:pt>
    <dgm:pt modelId="{66CDBAD0-2C6B-4FC0-AE88-293D15FB8512}" type="sibTrans" cxnId="{5A253162-CC09-4622-9DF0-F627A3DA72FD}">
      <dgm:prSet/>
      <dgm:spPr/>
      <dgm:t>
        <a:bodyPr/>
        <a:lstStyle/>
        <a:p>
          <a:endParaRPr lang="en-US"/>
        </a:p>
      </dgm:t>
    </dgm:pt>
    <dgm:pt modelId="{680E9036-1292-440F-B695-B0C5458869EC}">
      <dgm:prSet/>
      <dgm:spPr/>
      <dgm:t>
        <a:bodyPr/>
        <a:lstStyle/>
        <a:p>
          <a:r>
            <a:rPr lang="fr-CA" b="0" i="0" baseline="0" noProof="0" dirty="0"/>
            <a:t>Exploitation sexuelle par des images </a:t>
          </a:r>
          <a:endParaRPr lang="fr-CA" noProof="0" dirty="0"/>
        </a:p>
      </dgm:t>
    </dgm:pt>
    <dgm:pt modelId="{2B62F7A9-4F06-4FE3-A7E2-21EE0F7DC173}" type="parTrans" cxnId="{D2E77516-7E05-40D2-B378-817084AA7C02}">
      <dgm:prSet/>
      <dgm:spPr/>
      <dgm:t>
        <a:bodyPr/>
        <a:lstStyle/>
        <a:p>
          <a:endParaRPr lang="en-US"/>
        </a:p>
      </dgm:t>
    </dgm:pt>
    <dgm:pt modelId="{D2900EAE-F74D-443B-9DD6-BDC7EF8CD1B4}" type="sibTrans" cxnId="{D2E77516-7E05-40D2-B378-817084AA7C02}">
      <dgm:prSet/>
      <dgm:spPr/>
      <dgm:t>
        <a:bodyPr/>
        <a:lstStyle/>
        <a:p>
          <a:endParaRPr lang="en-US"/>
        </a:p>
      </dgm:t>
    </dgm:pt>
    <dgm:pt modelId="{5922EF4D-005C-4A47-BF05-213EA94E152F}">
      <dgm:prSet/>
      <dgm:spPr/>
      <dgm:t>
        <a:bodyPr/>
        <a:lstStyle/>
        <a:p>
          <a:r>
            <a:rPr lang="fr-CA" b="0" i="0" baseline="0" noProof="0" dirty="0"/>
            <a:t>Questions sexuelles non désirées </a:t>
          </a:r>
          <a:endParaRPr lang="fr-CA" noProof="0" dirty="0"/>
        </a:p>
      </dgm:t>
    </dgm:pt>
    <dgm:pt modelId="{25B4296C-AF95-4336-AAC6-225BB4A4244A}" type="parTrans" cxnId="{0EA3164B-67CF-4450-BE7F-8B7FF14D43B9}">
      <dgm:prSet/>
      <dgm:spPr/>
      <dgm:t>
        <a:bodyPr/>
        <a:lstStyle/>
        <a:p>
          <a:endParaRPr lang="en-US"/>
        </a:p>
      </dgm:t>
    </dgm:pt>
    <dgm:pt modelId="{751EB4A0-BE11-43CF-929C-526488FA1496}" type="sibTrans" cxnId="{0EA3164B-67CF-4450-BE7F-8B7FF14D43B9}">
      <dgm:prSet/>
      <dgm:spPr/>
      <dgm:t>
        <a:bodyPr/>
        <a:lstStyle/>
        <a:p>
          <a:endParaRPr lang="en-US"/>
        </a:p>
      </dgm:t>
    </dgm:pt>
    <dgm:pt modelId="{BF840A81-632D-419C-BAB2-BE60D3529F3A}">
      <dgm:prSet/>
      <dgm:spPr/>
      <dgm:t>
        <a:bodyPr/>
        <a:lstStyle/>
        <a:p>
          <a:r>
            <a:rPr lang="fr-CA" b="0" i="0" baseline="0" noProof="0" dirty="0"/>
            <a:t>Sextage non consenti </a:t>
          </a:r>
          <a:endParaRPr lang="fr-CA" noProof="0" dirty="0"/>
        </a:p>
      </dgm:t>
    </dgm:pt>
    <dgm:pt modelId="{3A8519B6-FA0E-4AB8-A076-CA7A4D50EEF6}" type="parTrans" cxnId="{D0F15E9A-183F-4559-B8DE-5B7424CF1E64}">
      <dgm:prSet/>
      <dgm:spPr/>
      <dgm:t>
        <a:bodyPr/>
        <a:lstStyle/>
        <a:p>
          <a:endParaRPr lang="en-US"/>
        </a:p>
      </dgm:t>
    </dgm:pt>
    <dgm:pt modelId="{926FC1C2-7EE9-4936-BC5E-4013E65C3FC4}" type="sibTrans" cxnId="{D0F15E9A-183F-4559-B8DE-5B7424CF1E64}">
      <dgm:prSet/>
      <dgm:spPr/>
      <dgm:t>
        <a:bodyPr/>
        <a:lstStyle/>
        <a:p>
          <a:endParaRPr lang="en-US"/>
        </a:p>
      </dgm:t>
    </dgm:pt>
    <dgm:pt modelId="{C68A3F27-982B-4518-9E3D-D5A85D45832C}">
      <dgm:prSet/>
      <dgm:spPr/>
      <dgm:t>
        <a:bodyPr/>
        <a:lstStyle/>
        <a:p>
          <a:r>
            <a:rPr lang="fr-CA" b="0" i="0" baseline="0" noProof="0" dirty="0"/>
            <a:t>Demandes d’actes sexuels non désirés </a:t>
          </a:r>
          <a:endParaRPr lang="fr-CA" noProof="0" dirty="0"/>
        </a:p>
      </dgm:t>
    </dgm:pt>
    <dgm:pt modelId="{05C90BB8-97DF-4875-B8B1-AF144A6D4BE9}" type="parTrans" cxnId="{92932BCF-6069-49C1-81E7-23AA5385C638}">
      <dgm:prSet/>
      <dgm:spPr/>
      <dgm:t>
        <a:bodyPr/>
        <a:lstStyle/>
        <a:p>
          <a:endParaRPr lang="en-US"/>
        </a:p>
      </dgm:t>
    </dgm:pt>
    <dgm:pt modelId="{25A1E62E-BA6A-40DB-9BDF-F0441FF1F429}" type="sibTrans" cxnId="{92932BCF-6069-49C1-81E7-23AA5385C638}">
      <dgm:prSet/>
      <dgm:spPr/>
      <dgm:t>
        <a:bodyPr/>
        <a:lstStyle/>
        <a:p>
          <a:endParaRPr lang="en-US"/>
        </a:p>
      </dgm:t>
    </dgm:pt>
    <dgm:pt modelId="{1F1CF776-327D-4FB8-9179-DDC4DB50D090}">
      <dgm:prSet/>
      <dgm:spPr/>
      <dgm:t>
        <a:bodyPr/>
        <a:lstStyle/>
        <a:p>
          <a:r>
            <a:rPr lang="fr-CA" b="0" i="0" baseline="0" noProof="0" dirty="0"/>
            <a:t>Recrutement forcé par des images </a:t>
          </a:r>
          <a:endParaRPr lang="fr-CA" noProof="0" dirty="0"/>
        </a:p>
      </dgm:t>
    </dgm:pt>
    <dgm:pt modelId="{C4EAC6E3-592F-427A-A99C-E426E380F680}" type="parTrans" cxnId="{076240EC-3479-4411-B706-148C5C68C9B0}">
      <dgm:prSet/>
      <dgm:spPr/>
      <dgm:t>
        <a:bodyPr/>
        <a:lstStyle/>
        <a:p>
          <a:endParaRPr lang="en-US"/>
        </a:p>
      </dgm:t>
    </dgm:pt>
    <dgm:pt modelId="{FA514662-700B-4791-8E63-FB3D86D26320}" type="sibTrans" cxnId="{076240EC-3479-4411-B706-148C5C68C9B0}">
      <dgm:prSet/>
      <dgm:spPr/>
      <dgm:t>
        <a:bodyPr/>
        <a:lstStyle/>
        <a:p>
          <a:endParaRPr lang="en-US"/>
        </a:p>
      </dgm:t>
    </dgm:pt>
    <dgm:pt modelId="{743400F6-3161-574E-99B1-AA46296AF017}" type="pres">
      <dgm:prSet presAssocID="{E01254CD-4355-4BAB-AC6D-F229B323F2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AD2694-27BF-3445-B4B9-B29EA536B0F3}" type="pres">
      <dgm:prSet presAssocID="{81E20518-3969-4A66-9EE0-9371E4C9C228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A4623-FFFA-E741-AFB5-E41F1AD007F6}" type="pres">
      <dgm:prSet presAssocID="{D1EF7517-86DC-4963-9ACC-411C2DB30B1E}" presName="sibTrans" presStyleCnt="0"/>
      <dgm:spPr/>
    </dgm:pt>
    <dgm:pt modelId="{102405DD-063B-0940-9238-858CD4F3C655}" type="pres">
      <dgm:prSet presAssocID="{3E4928E9-C6A7-404B-A7EA-6AF3831671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D3AC0-F4D0-4344-BC56-BD0EACCAE9D7}" type="pres">
      <dgm:prSet presAssocID="{61DAD22E-4380-4DE6-8D77-E9924A3EBE2D}" presName="sibTrans" presStyleCnt="0"/>
      <dgm:spPr/>
    </dgm:pt>
    <dgm:pt modelId="{A7C8437F-BBE4-504F-A2D5-624049254B69}" type="pres">
      <dgm:prSet presAssocID="{002E6DD7-5387-4133-A6BA-37AB29460062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ECC98-4E25-5C49-9192-67ED78C17293}" type="pres">
      <dgm:prSet presAssocID="{D18EA79E-A535-41F7-ABA8-6AA5BF52B75D}" presName="sibTrans" presStyleCnt="0"/>
      <dgm:spPr/>
    </dgm:pt>
    <dgm:pt modelId="{4BB3C992-49B9-C64F-9AC3-C966937A3499}" type="pres">
      <dgm:prSet presAssocID="{5EE7283D-4A6E-45D6-AA06-4B6F8827712C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00D3B-4A1A-E648-928E-FFEED9B2C43C}" type="pres">
      <dgm:prSet presAssocID="{DC78A78F-CB28-4EC9-A5FC-5310E3D44738}" presName="sibTrans" presStyleCnt="0"/>
      <dgm:spPr/>
    </dgm:pt>
    <dgm:pt modelId="{BEF0B2D9-3683-0F46-8D11-5BDEE95AA17A}" type="pres">
      <dgm:prSet presAssocID="{9F1E40AC-7272-4C1E-A071-BB5BD2196935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6FC3F-0416-274F-83AC-7E7B10357446}" type="pres">
      <dgm:prSet presAssocID="{0D690CA6-F890-4711-A9B2-05415AB468D5}" presName="sibTrans" presStyleCnt="0"/>
      <dgm:spPr/>
    </dgm:pt>
    <dgm:pt modelId="{EAEB800F-6BBB-5D40-A2E1-0FDC8CA25F8D}" type="pres">
      <dgm:prSet presAssocID="{5DE3E9E0-2C22-4ED9-BA60-F2A27D5A4D0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1B3A8-2AC2-7D42-9CFD-1A6B28E2A7F6}" type="pres">
      <dgm:prSet presAssocID="{0D070C08-03A8-436D-B4D5-55EBFC8E3EB1}" presName="sibTrans" presStyleCnt="0"/>
      <dgm:spPr/>
    </dgm:pt>
    <dgm:pt modelId="{C18C6B16-A8FB-7148-92B7-3AC3F0575C28}" type="pres">
      <dgm:prSet presAssocID="{45E429EE-93F4-4F32-B800-D85238B9E487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B3647-06B4-9C44-A337-CF74738C64BF}" type="pres">
      <dgm:prSet presAssocID="{72A38559-D4DD-4263-BCA3-13530E1E2DA6}" presName="sibTrans" presStyleCnt="0"/>
      <dgm:spPr/>
    </dgm:pt>
    <dgm:pt modelId="{79365A90-FD1B-B548-B632-C2226E1669F9}" type="pres">
      <dgm:prSet presAssocID="{1C05A35F-F0B6-4F22-9C1A-1F9AF325892E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8C231-05F9-CF40-B408-CEED3D22518C}" type="pres">
      <dgm:prSet presAssocID="{80BCEF27-8AB4-4593-8A05-E1B6066D67D7}" presName="sibTrans" presStyleCnt="0"/>
      <dgm:spPr/>
    </dgm:pt>
    <dgm:pt modelId="{7C3FB363-D4C7-8140-B323-E3D7341DC22A}" type="pres">
      <dgm:prSet presAssocID="{9D2F12FC-97E9-4EDC-BD23-63113254DAC1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18EB1-6AEF-0D49-9AD3-10856F100FB8}" type="pres">
      <dgm:prSet presAssocID="{66CDBAD0-2C6B-4FC0-AE88-293D15FB8512}" presName="sibTrans" presStyleCnt="0"/>
      <dgm:spPr/>
    </dgm:pt>
    <dgm:pt modelId="{EDCBFFC8-0405-8446-AA73-1FD14E59C035}" type="pres">
      <dgm:prSet presAssocID="{680E9036-1292-440F-B695-B0C5458869EC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2FEB7-7100-0A49-98B1-7510A6933C9A}" type="pres">
      <dgm:prSet presAssocID="{D2900EAE-F74D-443B-9DD6-BDC7EF8CD1B4}" presName="sibTrans" presStyleCnt="0"/>
      <dgm:spPr/>
    </dgm:pt>
    <dgm:pt modelId="{766EDF8C-74A8-1846-B541-A254989D8F86}" type="pres">
      <dgm:prSet presAssocID="{5922EF4D-005C-4A47-BF05-213EA94E152F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A14CD-5B83-E74C-AD15-8156C881E61C}" type="pres">
      <dgm:prSet presAssocID="{751EB4A0-BE11-43CF-929C-526488FA1496}" presName="sibTrans" presStyleCnt="0"/>
      <dgm:spPr/>
    </dgm:pt>
    <dgm:pt modelId="{175DAD85-3458-FF48-8995-61A71313F85C}" type="pres">
      <dgm:prSet presAssocID="{BF840A81-632D-419C-BAB2-BE60D3529F3A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3CA17-A01C-7047-AD40-71910A02804D}" type="pres">
      <dgm:prSet presAssocID="{926FC1C2-7EE9-4936-BC5E-4013E65C3FC4}" presName="sibTrans" presStyleCnt="0"/>
      <dgm:spPr/>
    </dgm:pt>
    <dgm:pt modelId="{9F71C594-E26C-924C-B6F5-6D6B5BAFB440}" type="pres">
      <dgm:prSet presAssocID="{C68A3F27-982B-4518-9E3D-D5A85D45832C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64A53-97EA-4747-93F4-E01AF4AE487E}" type="pres">
      <dgm:prSet presAssocID="{25A1E62E-BA6A-40DB-9BDF-F0441FF1F429}" presName="sibTrans" presStyleCnt="0"/>
      <dgm:spPr/>
    </dgm:pt>
    <dgm:pt modelId="{8B31BFAD-9FBD-0E47-9C61-C04BA7BB93B1}" type="pres">
      <dgm:prSet presAssocID="{1F1CF776-327D-4FB8-9179-DDC4DB50D090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E97C74-1E41-4FF1-B416-175CDDB31455}" srcId="{E01254CD-4355-4BAB-AC6D-F229B323F293}" destId="{1C05A35F-F0B6-4F22-9C1A-1F9AF325892E}" srcOrd="7" destOrd="0" parTransId="{213287EF-D3CB-46AA-B541-9D3AA5A36391}" sibTransId="{80BCEF27-8AB4-4593-8A05-E1B6066D67D7}"/>
    <dgm:cxn modelId="{8F38A58E-D813-426A-B141-36ADEC017F35}" srcId="{E01254CD-4355-4BAB-AC6D-F229B323F293}" destId="{5DE3E9E0-2C22-4ED9-BA60-F2A27D5A4D08}" srcOrd="5" destOrd="0" parTransId="{4D3559CD-F6E2-4E16-BE1A-9B9C4F964FBE}" sibTransId="{0D070C08-03A8-436D-B4D5-55EBFC8E3EB1}"/>
    <dgm:cxn modelId="{5A253162-CC09-4622-9DF0-F627A3DA72FD}" srcId="{E01254CD-4355-4BAB-AC6D-F229B323F293}" destId="{9D2F12FC-97E9-4EDC-BD23-63113254DAC1}" srcOrd="8" destOrd="0" parTransId="{5258BCDD-7C70-468E-B251-9B38F147D632}" sibTransId="{66CDBAD0-2C6B-4FC0-AE88-293D15FB8512}"/>
    <dgm:cxn modelId="{D0F15E9A-183F-4559-B8DE-5B7424CF1E64}" srcId="{E01254CD-4355-4BAB-AC6D-F229B323F293}" destId="{BF840A81-632D-419C-BAB2-BE60D3529F3A}" srcOrd="11" destOrd="0" parTransId="{3A8519B6-FA0E-4AB8-A076-CA7A4D50EEF6}" sibTransId="{926FC1C2-7EE9-4936-BC5E-4013E65C3FC4}"/>
    <dgm:cxn modelId="{0B7B6DD8-E0C3-5A4E-BAB5-B1465F0BD2DF}" type="presOf" srcId="{1F1CF776-327D-4FB8-9179-DDC4DB50D090}" destId="{8B31BFAD-9FBD-0E47-9C61-C04BA7BB93B1}" srcOrd="0" destOrd="0" presId="urn:microsoft.com/office/officeart/2005/8/layout/default"/>
    <dgm:cxn modelId="{2B3BAE5B-E61C-C54E-9380-2F6887DE2066}" type="presOf" srcId="{5EE7283D-4A6E-45D6-AA06-4B6F8827712C}" destId="{4BB3C992-49B9-C64F-9AC3-C966937A3499}" srcOrd="0" destOrd="0" presId="urn:microsoft.com/office/officeart/2005/8/layout/default"/>
    <dgm:cxn modelId="{F15A0EDF-F0D9-44BA-8911-93D81202BE36}" srcId="{E01254CD-4355-4BAB-AC6D-F229B323F293}" destId="{3E4928E9-C6A7-404B-A7EA-6AF3831671E8}" srcOrd="1" destOrd="0" parTransId="{A318A7AC-AB4D-40DD-9904-F5C6075CFD72}" sibTransId="{61DAD22E-4380-4DE6-8D77-E9924A3EBE2D}"/>
    <dgm:cxn modelId="{718F9B98-CBBD-4F42-ADBE-2220426BEAE6}" type="presOf" srcId="{C68A3F27-982B-4518-9E3D-D5A85D45832C}" destId="{9F71C594-E26C-924C-B6F5-6D6B5BAFB440}" srcOrd="0" destOrd="0" presId="urn:microsoft.com/office/officeart/2005/8/layout/default"/>
    <dgm:cxn modelId="{7E106339-ACBD-EC49-AD46-0913F5226504}" type="presOf" srcId="{3E4928E9-C6A7-404B-A7EA-6AF3831671E8}" destId="{102405DD-063B-0940-9238-858CD4F3C655}" srcOrd="0" destOrd="0" presId="urn:microsoft.com/office/officeart/2005/8/layout/default"/>
    <dgm:cxn modelId="{92932BCF-6069-49C1-81E7-23AA5385C638}" srcId="{E01254CD-4355-4BAB-AC6D-F229B323F293}" destId="{C68A3F27-982B-4518-9E3D-D5A85D45832C}" srcOrd="12" destOrd="0" parTransId="{05C90BB8-97DF-4875-B8B1-AF144A6D4BE9}" sibTransId="{25A1E62E-BA6A-40DB-9BDF-F0441FF1F429}"/>
    <dgm:cxn modelId="{D2E77516-7E05-40D2-B378-817084AA7C02}" srcId="{E01254CD-4355-4BAB-AC6D-F229B323F293}" destId="{680E9036-1292-440F-B695-B0C5458869EC}" srcOrd="9" destOrd="0" parTransId="{2B62F7A9-4F06-4FE3-A7E2-21EE0F7DC173}" sibTransId="{D2900EAE-F74D-443B-9DD6-BDC7EF8CD1B4}"/>
    <dgm:cxn modelId="{E7B2541C-3943-4C25-8BC2-13888B0CD9D0}" srcId="{E01254CD-4355-4BAB-AC6D-F229B323F293}" destId="{9F1E40AC-7272-4C1E-A071-BB5BD2196935}" srcOrd="4" destOrd="0" parTransId="{3D8039D1-0E1B-4EAE-8EF0-DAEB2F6878E4}" sibTransId="{0D690CA6-F890-4711-A9B2-05415AB468D5}"/>
    <dgm:cxn modelId="{3A5E9ACE-64D9-43E7-8BBC-2273A7EF3B98}" srcId="{E01254CD-4355-4BAB-AC6D-F229B323F293}" destId="{002E6DD7-5387-4133-A6BA-37AB29460062}" srcOrd="2" destOrd="0" parTransId="{95C82F40-6F14-4B01-BEFC-7C0DA36E2245}" sibTransId="{D18EA79E-A535-41F7-ABA8-6AA5BF52B75D}"/>
    <dgm:cxn modelId="{2C93CD10-7DFB-6446-B52A-874C10524DCB}" type="presOf" srcId="{5922EF4D-005C-4A47-BF05-213EA94E152F}" destId="{766EDF8C-74A8-1846-B541-A254989D8F86}" srcOrd="0" destOrd="0" presId="urn:microsoft.com/office/officeart/2005/8/layout/default"/>
    <dgm:cxn modelId="{7D4F1D6E-F913-4398-A1FA-142A550827ED}" srcId="{E01254CD-4355-4BAB-AC6D-F229B323F293}" destId="{81E20518-3969-4A66-9EE0-9371E4C9C228}" srcOrd="0" destOrd="0" parTransId="{5E22D510-5FAD-44D4-B679-719E5796493A}" sibTransId="{D1EF7517-86DC-4963-9ACC-411C2DB30B1E}"/>
    <dgm:cxn modelId="{A6168831-7F95-4B4F-A0C1-6D4C6AB770B9}" type="presOf" srcId="{45E429EE-93F4-4F32-B800-D85238B9E487}" destId="{C18C6B16-A8FB-7148-92B7-3AC3F0575C28}" srcOrd="0" destOrd="0" presId="urn:microsoft.com/office/officeart/2005/8/layout/default"/>
    <dgm:cxn modelId="{144A642B-1DF2-4F40-85DE-E5872D8516AF}" type="presOf" srcId="{E01254CD-4355-4BAB-AC6D-F229B323F293}" destId="{743400F6-3161-574E-99B1-AA46296AF017}" srcOrd="0" destOrd="0" presId="urn:microsoft.com/office/officeart/2005/8/layout/default"/>
    <dgm:cxn modelId="{0EA3164B-67CF-4450-BE7F-8B7FF14D43B9}" srcId="{E01254CD-4355-4BAB-AC6D-F229B323F293}" destId="{5922EF4D-005C-4A47-BF05-213EA94E152F}" srcOrd="10" destOrd="0" parTransId="{25B4296C-AF95-4336-AAC6-225BB4A4244A}" sibTransId="{751EB4A0-BE11-43CF-929C-526488FA1496}"/>
    <dgm:cxn modelId="{75C47BEE-5C6A-1442-B79F-6933E40F7D35}" type="presOf" srcId="{5DE3E9E0-2C22-4ED9-BA60-F2A27D5A4D08}" destId="{EAEB800F-6BBB-5D40-A2E1-0FDC8CA25F8D}" srcOrd="0" destOrd="0" presId="urn:microsoft.com/office/officeart/2005/8/layout/default"/>
    <dgm:cxn modelId="{184EE3A6-A0AB-4196-881C-5EBBDA58099D}" srcId="{E01254CD-4355-4BAB-AC6D-F229B323F293}" destId="{45E429EE-93F4-4F32-B800-D85238B9E487}" srcOrd="6" destOrd="0" parTransId="{A6C9E065-8E25-4E50-925A-3A981D5CD243}" sibTransId="{72A38559-D4DD-4263-BCA3-13530E1E2DA6}"/>
    <dgm:cxn modelId="{E72DDB6F-4C9E-0244-8C44-40BADED0C79F}" type="presOf" srcId="{002E6DD7-5387-4133-A6BA-37AB29460062}" destId="{A7C8437F-BBE4-504F-A2D5-624049254B69}" srcOrd="0" destOrd="0" presId="urn:microsoft.com/office/officeart/2005/8/layout/default"/>
    <dgm:cxn modelId="{5413067E-4DF7-AB43-8CE1-FC3B10D789FC}" type="presOf" srcId="{1C05A35F-F0B6-4F22-9C1A-1F9AF325892E}" destId="{79365A90-FD1B-B548-B632-C2226E1669F9}" srcOrd="0" destOrd="0" presId="urn:microsoft.com/office/officeart/2005/8/layout/default"/>
    <dgm:cxn modelId="{059C0128-E7D1-7F4F-AED6-A5917C5E2ED2}" type="presOf" srcId="{BF840A81-632D-419C-BAB2-BE60D3529F3A}" destId="{175DAD85-3458-FF48-8995-61A71313F85C}" srcOrd="0" destOrd="0" presId="urn:microsoft.com/office/officeart/2005/8/layout/default"/>
    <dgm:cxn modelId="{AE2F01DE-20ED-4436-9DE6-2F7DA71400FE}" srcId="{E01254CD-4355-4BAB-AC6D-F229B323F293}" destId="{5EE7283D-4A6E-45D6-AA06-4B6F8827712C}" srcOrd="3" destOrd="0" parTransId="{AAB29FEE-3B47-4EBB-9D78-661559EA1104}" sibTransId="{DC78A78F-CB28-4EC9-A5FC-5310E3D44738}"/>
    <dgm:cxn modelId="{68A92BC2-96F2-884D-A5EC-8797957120C5}" type="presOf" srcId="{81E20518-3969-4A66-9EE0-9371E4C9C228}" destId="{AFAD2694-27BF-3445-B4B9-B29EA536B0F3}" srcOrd="0" destOrd="0" presId="urn:microsoft.com/office/officeart/2005/8/layout/default"/>
    <dgm:cxn modelId="{C94D6018-C6BC-E34C-AD7A-833D43ABD8FF}" type="presOf" srcId="{680E9036-1292-440F-B695-B0C5458869EC}" destId="{EDCBFFC8-0405-8446-AA73-1FD14E59C035}" srcOrd="0" destOrd="0" presId="urn:microsoft.com/office/officeart/2005/8/layout/default"/>
    <dgm:cxn modelId="{076240EC-3479-4411-B706-148C5C68C9B0}" srcId="{E01254CD-4355-4BAB-AC6D-F229B323F293}" destId="{1F1CF776-327D-4FB8-9179-DDC4DB50D090}" srcOrd="13" destOrd="0" parTransId="{C4EAC6E3-592F-427A-A99C-E426E380F680}" sibTransId="{FA514662-700B-4791-8E63-FB3D86D26320}"/>
    <dgm:cxn modelId="{D85D3A22-C190-3F45-9B8D-756AC3F52D58}" type="presOf" srcId="{9F1E40AC-7272-4C1E-A071-BB5BD2196935}" destId="{BEF0B2D9-3683-0F46-8D11-5BDEE95AA17A}" srcOrd="0" destOrd="0" presId="urn:microsoft.com/office/officeart/2005/8/layout/default"/>
    <dgm:cxn modelId="{28535C4D-A4AE-C946-9FA9-E192A78CD126}" type="presOf" srcId="{9D2F12FC-97E9-4EDC-BD23-63113254DAC1}" destId="{7C3FB363-D4C7-8140-B323-E3D7341DC22A}" srcOrd="0" destOrd="0" presId="urn:microsoft.com/office/officeart/2005/8/layout/default"/>
    <dgm:cxn modelId="{14D7C74D-3EB8-CD45-8F33-BAD631BBC643}" type="presParOf" srcId="{743400F6-3161-574E-99B1-AA46296AF017}" destId="{AFAD2694-27BF-3445-B4B9-B29EA536B0F3}" srcOrd="0" destOrd="0" presId="urn:microsoft.com/office/officeart/2005/8/layout/default"/>
    <dgm:cxn modelId="{7FD686EE-B549-584F-88C5-E66650235DE9}" type="presParOf" srcId="{743400F6-3161-574E-99B1-AA46296AF017}" destId="{7CDA4623-FFFA-E741-AFB5-E41F1AD007F6}" srcOrd="1" destOrd="0" presId="urn:microsoft.com/office/officeart/2005/8/layout/default"/>
    <dgm:cxn modelId="{92E7B3E8-59E3-8A4C-B344-E234F9921C3A}" type="presParOf" srcId="{743400F6-3161-574E-99B1-AA46296AF017}" destId="{102405DD-063B-0940-9238-858CD4F3C655}" srcOrd="2" destOrd="0" presId="urn:microsoft.com/office/officeart/2005/8/layout/default"/>
    <dgm:cxn modelId="{A94A861B-32A2-964B-9FD6-00D55876993E}" type="presParOf" srcId="{743400F6-3161-574E-99B1-AA46296AF017}" destId="{75CD3AC0-F4D0-4344-BC56-BD0EACCAE9D7}" srcOrd="3" destOrd="0" presId="urn:microsoft.com/office/officeart/2005/8/layout/default"/>
    <dgm:cxn modelId="{1BC06D86-2CE3-344C-B937-B4041E893DC4}" type="presParOf" srcId="{743400F6-3161-574E-99B1-AA46296AF017}" destId="{A7C8437F-BBE4-504F-A2D5-624049254B69}" srcOrd="4" destOrd="0" presId="urn:microsoft.com/office/officeart/2005/8/layout/default"/>
    <dgm:cxn modelId="{593A2D41-5924-AF42-B054-CA8A6D309263}" type="presParOf" srcId="{743400F6-3161-574E-99B1-AA46296AF017}" destId="{23FECC98-4E25-5C49-9192-67ED78C17293}" srcOrd="5" destOrd="0" presId="urn:microsoft.com/office/officeart/2005/8/layout/default"/>
    <dgm:cxn modelId="{3AD42DFF-7521-B545-80B6-491E9632DCB2}" type="presParOf" srcId="{743400F6-3161-574E-99B1-AA46296AF017}" destId="{4BB3C992-49B9-C64F-9AC3-C966937A3499}" srcOrd="6" destOrd="0" presId="urn:microsoft.com/office/officeart/2005/8/layout/default"/>
    <dgm:cxn modelId="{3C63AEEF-3316-F147-858E-1542616229D5}" type="presParOf" srcId="{743400F6-3161-574E-99B1-AA46296AF017}" destId="{2A300D3B-4A1A-E648-928E-FFEED9B2C43C}" srcOrd="7" destOrd="0" presId="urn:microsoft.com/office/officeart/2005/8/layout/default"/>
    <dgm:cxn modelId="{5AA4B480-EF52-6C4C-835E-52E9B44CBB6F}" type="presParOf" srcId="{743400F6-3161-574E-99B1-AA46296AF017}" destId="{BEF0B2D9-3683-0F46-8D11-5BDEE95AA17A}" srcOrd="8" destOrd="0" presId="urn:microsoft.com/office/officeart/2005/8/layout/default"/>
    <dgm:cxn modelId="{5AE0A5E3-AD68-CA41-A827-AE76850BA839}" type="presParOf" srcId="{743400F6-3161-574E-99B1-AA46296AF017}" destId="{6EA6FC3F-0416-274F-83AC-7E7B10357446}" srcOrd="9" destOrd="0" presId="urn:microsoft.com/office/officeart/2005/8/layout/default"/>
    <dgm:cxn modelId="{8E436F06-6897-134A-BD5C-ED6515240B0A}" type="presParOf" srcId="{743400F6-3161-574E-99B1-AA46296AF017}" destId="{EAEB800F-6BBB-5D40-A2E1-0FDC8CA25F8D}" srcOrd="10" destOrd="0" presId="urn:microsoft.com/office/officeart/2005/8/layout/default"/>
    <dgm:cxn modelId="{23298D7D-6A20-2946-9686-39D794C2EC53}" type="presParOf" srcId="{743400F6-3161-574E-99B1-AA46296AF017}" destId="{FA51B3A8-2AC2-7D42-9CFD-1A6B28E2A7F6}" srcOrd="11" destOrd="0" presId="urn:microsoft.com/office/officeart/2005/8/layout/default"/>
    <dgm:cxn modelId="{02A283AF-B3F3-5A41-A3DB-5C98C4E8F18D}" type="presParOf" srcId="{743400F6-3161-574E-99B1-AA46296AF017}" destId="{C18C6B16-A8FB-7148-92B7-3AC3F0575C28}" srcOrd="12" destOrd="0" presId="urn:microsoft.com/office/officeart/2005/8/layout/default"/>
    <dgm:cxn modelId="{2781FCCE-43CC-BE49-913B-7128C5733C1E}" type="presParOf" srcId="{743400F6-3161-574E-99B1-AA46296AF017}" destId="{D5CB3647-06B4-9C44-A337-CF74738C64BF}" srcOrd="13" destOrd="0" presId="urn:microsoft.com/office/officeart/2005/8/layout/default"/>
    <dgm:cxn modelId="{1B02581E-A621-F044-ACDE-8EB3F758E6F9}" type="presParOf" srcId="{743400F6-3161-574E-99B1-AA46296AF017}" destId="{79365A90-FD1B-B548-B632-C2226E1669F9}" srcOrd="14" destOrd="0" presId="urn:microsoft.com/office/officeart/2005/8/layout/default"/>
    <dgm:cxn modelId="{6305E45A-9C1F-C641-8B9B-ACF520275740}" type="presParOf" srcId="{743400F6-3161-574E-99B1-AA46296AF017}" destId="{CED8C231-05F9-CF40-B408-CEED3D22518C}" srcOrd="15" destOrd="0" presId="urn:microsoft.com/office/officeart/2005/8/layout/default"/>
    <dgm:cxn modelId="{7AD256FE-51A1-E34A-975F-5687C2BD461F}" type="presParOf" srcId="{743400F6-3161-574E-99B1-AA46296AF017}" destId="{7C3FB363-D4C7-8140-B323-E3D7341DC22A}" srcOrd="16" destOrd="0" presId="urn:microsoft.com/office/officeart/2005/8/layout/default"/>
    <dgm:cxn modelId="{88A6D562-984C-A048-B7DB-CE2FE7544B99}" type="presParOf" srcId="{743400F6-3161-574E-99B1-AA46296AF017}" destId="{E3518EB1-6AEF-0D49-9AD3-10856F100FB8}" srcOrd="17" destOrd="0" presId="urn:microsoft.com/office/officeart/2005/8/layout/default"/>
    <dgm:cxn modelId="{2FF8E29D-1CCF-0940-A8BE-BE6093689C47}" type="presParOf" srcId="{743400F6-3161-574E-99B1-AA46296AF017}" destId="{EDCBFFC8-0405-8446-AA73-1FD14E59C035}" srcOrd="18" destOrd="0" presId="urn:microsoft.com/office/officeart/2005/8/layout/default"/>
    <dgm:cxn modelId="{83568A1E-84C9-E240-B025-9930C3B7885D}" type="presParOf" srcId="{743400F6-3161-574E-99B1-AA46296AF017}" destId="{4912FEB7-7100-0A49-98B1-7510A6933C9A}" srcOrd="19" destOrd="0" presId="urn:microsoft.com/office/officeart/2005/8/layout/default"/>
    <dgm:cxn modelId="{26961F78-4A98-404C-BD5A-5261AC5A0B1A}" type="presParOf" srcId="{743400F6-3161-574E-99B1-AA46296AF017}" destId="{766EDF8C-74A8-1846-B541-A254989D8F86}" srcOrd="20" destOrd="0" presId="urn:microsoft.com/office/officeart/2005/8/layout/default"/>
    <dgm:cxn modelId="{7E6995BF-F228-DF45-A74A-1D3EB34F2D39}" type="presParOf" srcId="{743400F6-3161-574E-99B1-AA46296AF017}" destId="{243A14CD-5B83-E74C-AD15-8156C881E61C}" srcOrd="21" destOrd="0" presId="urn:microsoft.com/office/officeart/2005/8/layout/default"/>
    <dgm:cxn modelId="{66B6AF00-B017-4240-9CC5-9AC8208E1243}" type="presParOf" srcId="{743400F6-3161-574E-99B1-AA46296AF017}" destId="{175DAD85-3458-FF48-8995-61A71313F85C}" srcOrd="22" destOrd="0" presId="urn:microsoft.com/office/officeart/2005/8/layout/default"/>
    <dgm:cxn modelId="{951DA0BE-C253-A94C-9EA6-30EB352D253D}" type="presParOf" srcId="{743400F6-3161-574E-99B1-AA46296AF017}" destId="{B7B3CA17-A01C-7047-AD40-71910A02804D}" srcOrd="23" destOrd="0" presId="urn:microsoft.com/office/officeart/2005/8/layout/default"/>
    <dgm:cxn modelId="{A0A2F041-3264-5642-932B-2706AD622398}" type="presParOf" srcId="{743400F6-3161-574E-99B1-AA46296AF017}" destId="{9F71C594-E26C-924C-B6F5-6D6B5BAFB440}" srcOrd="24" destOrd="0" presId="urn:microsoft.com/office/officeart/2005/8/layout/default"/>
    <dgm:cxn modelId="{D8E1EECE-2D82-1142-88DE-2479FAE35A3C}" type="presParOf" srcId="{743400F6-3161-574E-99B1-AA46296AF017}" destId="{AE164A53-97EA-4747-93F4-E01AF4AE487E}" srcOrd="25" destOrd="0" presId="urn:microsoft.com/office/officeart/2005/8/layout/default"/>
    <dgm:cxn modelId="{F4D60046-9F96-8148-A072-26D981252F38}" type="presParOf" srcId="{743400F6-3161-574E-99B1-AA46296AF017}" destId="{8B31BFAD-9FBD-0E47-9C61-C04BA7BB93B1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6D345-3419-4EA2-91AF-F914B70B6D0B}">
      <dsp:nvSpPr>
        <dsp:cNvPr id="0" name=""/>
        <dsp:cNvSpPr/>
      </dsp:nvSpPr>
      <dsp:spPr>
        <a:xfrm>
          <a:off x="24347" y="2235086"/>
          <a:ext cx="1530416" cy="983974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 dirty="0"/>
            <a:t>Étape 5 : </a:t>
          </a:r>
          <a:r>
            <a:rPr sz="1400" kern="1200" dirty="0" err="1"/>
            <a:t>Intégrer</a:t>
          </a:r>
          <a:r>
            <a:rPr sz="1400" kern="1200" dirty="0"/>
            <a:t> </a:t>
          </a:r>
          <a:r>
            <a:rPr sz="1400" kern="1200" dirty="0" err="1"/>
            <a:t>l’information</a:t>
          </a:r>
          <a:r>
            <a:rPr sz="1400" kern="1200" dirty="0"/>
            <a:t> et les </a:t>
          </a:r>
          <a:r>
            <a:rPr sz="1400" kern="1200" dirty="0" err="1"/>
            <a:t>données</a:t>
          </a:r>
          <a:r>
            <a:rPr sz="1400" kern="1200" dirty="0"/>
            <a:t> </a:t>
          </a:r>
          <a:r>
            <a:rPr sz="1400" kern="1200" dirty="0" err="1"/>
            <a:t>recueillies</a:t>
          </a:r>
          <a:endParaRPr sz="1400" kern="1200" dirty="0"/>
        </a:p>
      </dsp:txBody>
      <dsp:txXfrm>
        <a:off x="53167" y="2263906"/>
        <a:ext cx="1472776" cy="926334"/>
      </dsp:txXfrm>
    </dsp:sp>
    <dsp:sp modelId="{C540E92B-E8DF-47F4-807D-952FB1481FFA}">
      <dsp:nvSpPr>
        <dsp:cNvPr id="0" name=""/>
        <dsp:cNvSpPr/>
      </dsp:nvSpPr>
      <dsp:spPr>
        <a:xfrm>
          <a:off x="1748739" y="2479692"/>
          <a:ext cx="411227" cy="494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100" kern="1200" dirty="0"/>
        </a:p>
      </dsp:txBody>
      <dsp:txXfrm>
        <a:off x="1748739" y="2578645"/>
        <a:ext cx="287859" cy="296857"/>
      </dsp:txXfrm>
    </dsp:sp>
    <dsp:sp modelId="{448FBEC4-5928-4FB3-BAEA-A2D40F2FB262}">
      <dsp:nvSpPr>
        <dsp:cNvPr id="0" name=""/>
        <dsp:cNvSpPr/>
      </dsp:nvSpPr>
      <dsp:spPr>
        <a:xfrm>
          <a:off x="2330665" y="2218833"/>
          <a:ext cx="1719982" cy="101648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 dirty="0"/>
            <a:t>Étape 6 : </a:t>
          </a:r>
          <a:r>
            <a:rPr sz="1400" kern="1200" dirty="0" err="1"/>
            <a:t>Élaborer</a:t>
          </a:r>
          <a:r>
            <a:rPr sz="1400" kern="1200" dirty="0"/>
            <a:t> les </a:t>
          </a:r>
          <a:r>
            <a:rPr sz="1400" kern="1200" dirty="0" err="1"/>
            <a:t>objectifs</a:t>
          </a:r>
          <a:r>
            <a:rPr sz="1400" kern="1200" dirty="0"/>
            <a:t> et le plan de </a:t>
          </a:r>
          <a:r>
            <a:rPr sz="1400" kern="1200" dirty="0" err="1"/>
            <a:t>traitement</a:t>
          </a:r>
          <a:endParaRPr sz="1400" kern="1200" dirty="0"/>
        </a:p>
      </dsp:txBody>
      <dsp:txXfrm>
        <a:off x="2360437" y="2248605"/>
        <a:ext cx="1660438" cy="956936"/>
      </dsp:txXfrm>
    </dsp:sp>
    <dsp:sp modelId="{509EDFAA-CFEA-4AC2-B23E-FEB703BFAECD}">
      <dsp:nvSpPr>
        <dsp:cNvPr id="0" name=""/>
        <dsp:cNvSpPr/>
      </dsp:nvSpPr>
      <dsp:spPr>
        <a:xfrm>
          <a:off x="4250149" y="2479692"/>
          <a:ext cx="422943" cy="494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100" kern="1200" dirty="0"/>
        </a:p>
      </dsp:txBody>
      <dsp:txXfrm>
        <a:off x="4250149" y="2578645"/>
        <a:ext cx="296060" cy="296857"/>
      </dsp:txXfrm>
    </dsp:sp>
    <dsp:sp modelId="{6A819273-B662-420B-A614-6B4E09398735}">
      <dsp:nvSpPr>
        <dsp:cNvPr id="0" name=""/>
        <dsp:cNvSpPr/>
      </dsp:nvSpPr>
      <dsp:spPr>
        <a:xfrm>
          <a:off x="4848654" y="2187881"/>
          <a:ext cx="1627593" cy="1078384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 dirty="0"/>
            <a:t>Étape 7 : </a:t>
          </a:r>
          <a:r>
            <a:rPr sz="1400" kern="1200" dirty="0" err="1"/>
            <a:t>Apparier</a:t>
          </a:r>
          <a:r>
            <a:rPr sz="1400" kern="1200" dirty="0"/>
            <a:t> au </a:t>
          </a:r>
          <a:r>
            <a:rPr sz="1400" kern="1200" dirty="0" err="1"/>
            <a:t>traitement</a:t>
          </a:r>
          <a:r>
            <a:rPr sz="1400" kern="1200" dirty="0"/>
            <a:t> et à un </a:t>
          </a:r>
          <a:r>
            <a:rPr sz="1400" kern="1200" dirty="0" err="1"/>
            <a:t>thérapeute</a:t>
          </a:r>
          <a:r>
            <a:rPr sz="1400" kern="1200" dirty="0"/>
            <a:t> </a:t>
          </a:r>
          <a:r>
            <a:rPr sz="1400" kern="1200" dirty="0" err="1"/>
            <a:t>formé</a:t>
          </a:r>
          <a:endParaRPr sz="1400" kern="1200" dirty="0"/>
        </a:p>
      </dsp:txBody>
      <dsp:txXfrm>
        <a:off x="4880239" y="2219466"/>
        <a:ext cx="1564423" cy="1015214"/>
      </dsp:txXfrm>
    </dsp:sp>
    <dsp:sp modelId="{7DEF18FA-50EB-459D-B448-D0C008977339}">
      <dsp:nvSpPr>
        <dsp:cNvPr id="0" name=""/>
        <dsp:cNvSpPr/>
      </dsp:nvSpPr>
      <dsp:spPr>
        <a:xfrm>
          <a:off x="6675749" y="2479692"/>
          <a:ext cx="422943" cy="494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100" kern="1200" dirty="0"/>
        </a:p>
      </dsp:txBody>
      <dsp:txXfrm>
        <a:off x="6675749" y="2578645"/>
        <a:ext cx="296060" cy="296857"/>
      </dsp:txXfrm>
    </dsp:sp>
    <dsp:sp modelId="{EACA4DC5-298A-4C24-9F8C-84F4BE52093B}">
      <dsp:nvSpPr>
        <dsp:cNvPr id="0" name=""/>
        <dsp:cNvSpPr/>
      </dsp:nvSpPr>
      <dsp:spPr>
        <a:xfrm>
          <a:off x="7274254" y="2234435"/>
          <a:ext cx="1956930" cy="98527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 dirty="0"/>
            <a:t>Étape 8 : </a:t>
          </a:r>
          <a:r>
            <a:rPr sz="1400" kern="1200" dirty="0" err="1"/>
            <a:t>Contrôler</a:t>
          </a:r>
          <a:r>
            <a:rPr sz="1400" kern="1200" dirty="0"/>
            <a:t> et </a:t>
          </a:r>
          <a:r>
            <a:rPr sz="1400" kern="1200" dirty="0" err="1"/>
            <a:t>suivre</a:t>
          </a:r>
          <a:r>
            <a:rPr sz="1400" kern="1200" dirty="0"/>
            <a:t> </a:t>
          </a:r>
          <a:r>
            <a:rPr sz="1400" kern="1200" dirty="0" err="1"/>
            <a:t>l’évolution</a:t>
          </a:r>
          <a:r>
            <a:rPr sz="1400" kern="1200" dirty="0"/>
            <a:t> et </a:t>
          </a:r>
          <a:r>
            <a:rPr sz="1400" kern="1200" dirty="0" err="1"/>
            <a:t>l’achèvement</a:t>
          </a:r>
          <a:r>
            <a:rPr sz="1400" kern="1200" dirty="0"/>
            <a:t> du </a:t>
          </a:r>
          <a:r>
            <a:rPr sz="1400" kern="1200" dirty="0" err="1"/>
            <a:t>traitement</a:t>
          </a:r>
          <a:endParaRPr sz="1400" kern="1200" dirty="0"/>
        </a:p>
      </dsp:txBody>
      <dsp:txXfrm>
        <a:off x="7303112" y="2263293"/>
        <a:ext cx="1899214" cy="927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6D345-3419-4EA2-91AF-F914B70B6D0B}">
      <dsp:nvSpPr>
        <dsp:cNvPr id="0" name=""/>
        <dsp:cNvSpPr/>
      </dsp:nvSpPr>
      <dsp:spPr>
        <a:xfrm>
          <a:off x="1974" y="1897667"/>
          <a:ext cx="1347194" cy="162333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noProof="0" dirty="0"/>
            <a:t>Étape 1 : Réaliser un dépistage</a:t>
          </a:r>
        </a:p>
      </dsp:txBody>
      <dsp:txXfrm>
        <a:off x="41432" y="1937125"/>
        <a:ext cx="1268278" cy="1544415"/>
      </dsp:txXfrm>
    </dsp:sp>
    <dsp:sp modelId="{C540E92B-E8DF-47F4-807D-952FB1481FFA}">
      <dsp:nvSpPr>
        <dsp:cNvPr id="0" name=""/>
        <dsp:cNvSpPr/>
      </dsp:nvSpPr>
      <dsp:spPr>
        <a:xfrm>
          <a:off x="1524786" y="2491568"/>
          <a:ext cx="372308" cy="435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200" kern="1200" dirty="0"/>
        </a:p>
      </dsp:txBody>
      <dsp:txXfrm>
        <a:off x="1524786" y="2578674"/>
        <a:ext cx="260616" cy="261318"/>
      </dsp:txXfrm>
    </dsp:sp>
    <dsp:sp modelId="{448FBEC4-5928-4FB3-BAEA-A2D40F2FB262}">
      <dsp:nvSpPr>
        <dsp:cNvPr id="0" name=""/>
        <dsp:cNvSpPr/>
      </dsp:nvSpPr>
      <dsp:spPr>
        <a:xfrm>
          <a:off x="2051637" y="1690587"/>
          <a:ext cx="1514066" cy="203749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noProof="0" dirty="0"/>
            <a:t>Étape 2 : Identifier et réduire les obstacles à l’engagement dans le traitement </a:t>
          </a:r>
        </a:p>
      </dsp:txBody>
      <dsp:txXfrm>
        <a:off x="2095982" y="1734932"/>
        <a:ext cx="1425376" cy="1948802"/>
      </dsp:txXfrm>
    </dsp:sp>
    <dsp:sp modelId="{509EDFAA-CFEA-4AC2-B23E-FEB703BFAECD}">
      <dsp:nvSpPr>
        <dsp:cNvPr id="0" name=""/>
        <dsp:cNvSpPr/>
      </dsp:nvSpPr>
      <dsp:spPr>
        <a:xfrm>
          <a:off x="3741320" y="2491568"/>
          <a:ext cx="372308" cy="435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200" kern="1200" dirty="0"/>
        </a:p>
      </dsp:txBody>
      <dsp:txXfrm>
        <a:off x="3741320" y="2578674"/>
        <a:ext cx="260616" cy="261318"/>
      </dsp:txXfrm>
    </dsp:sp>
    <dsp:sp modelId="{6A819273-B662-420B-A614-6B4E09398735}">
      <dsp:nvSpPr>
        <dsp:cNvPr id="0" name=""/>
        <dsp:cNvSpPr/>
      </dsp:nvSpPr>
      <dsp:spPr>
        <a:xfrm>
          <a:off x="4268172" y="1875040"/>
          <a:ext cx="1432737" cy="1668586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noProof="0" dirty="0"/>
            <a:t>Étape 3 : Faire une orientation vers un traitement collaboratif</a:t>
          </a:r>
        </a:p>
      </dsp:txBody>
      <dsp:txXfrm>
        <a:off x="4310135" y="1917003"/>
        <a:ext cx="1348811" cy="1584660"/>
      </dsp:txXfrm>
    </dsp:sp>
    <dsp:sp modelId="{7DEF18FA-50EB-459D-B448-D0C008977339}">
      <dsp:nvSpPr>
        <dsp:cNvPr id="0" name=""/>
        <dsp:cNvSpPr/>
      </dsp:nvSpPr>
      <dsp:spPr>
        <a:xfrm>
          <a:off x="5876527" y="2491568"/>
          <a:ext cx="372308" cy="435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200" kern="1200" dirty="0"/>
        </a:p>
      </dsp:txBody>
      <dsp:txXfrm>
        <a:off x="5876527" y="2578674"/>
        <a:ext cx="260616" cy="261318"/>
      </dsp:txXfrm>
    </dsp:sp>
    <dsp:sp modelId="{EACA4DC5-298A-4C24-9F8C-84F4BE52093B}">
      <dsp:nvSpPr>
        <dsp:cNvPr id="0" name=""/>
        <dsp:cNvSpPr/>
      </dsp:nvSpPr>
      <dsp:spPr>
        <a:xfrm>
          <a:off x="6403378" y="1947072"/>
          <a:ext cx="1722646" cy="15245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noProof="0" dirty="0"/>
            <a:t>Étape 4 : Faire une évaluation de la santé mentale fondée sur des données probantes</a:t>
          </a:r>
        </a:p>
      </dsp:txBody>
      <dsp:txXfrm>
        <a:off x="6448030" y="1991724"/>
        <a:ext cx="1633342" cy="1435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D2694-27BF-3445-B4B9-B29EA536B0F3}">
      <dsp:nvSpPr>
        <dsp:cNvPr id="0" name=""/>
        <dsp:cNvSpPr/>
      </dsp:nvSpPr>
      <dsp:spPr>
        <a:xfrm>
          <a:off x="10000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Utilisation non consentie d’images </a:t>
          </a:r>
          <a:endParaRPr lang="fr-CA" sz="1600" kern="1200" noProof="0" dirty="0"/>
        </a:p>
      </dsp:txBody>
      <dsp:txXfrm>
        <a:off x="10000" y="1902"/>
        <a:ext cx="1846352" cy="1107811"/>
      </dsp:txXfrm>
    </dsp:sp>
    <dsp:sp modelId="{102405DD-063B-0940-9238-858CD4F3C655}">
      <dsp:nvSpPr>
        <dsp:cNvPr id="0" name=""/>
        <dsp:cNvSpPr/>
      </dsp:nvSpPr>
      <dsp:spPr>
        <a:xfrm>
          <a:off x="2040988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Partenaire plus âgé volontaire </a:t>
          </a:r>
          <a:endParaRPr lang="fr-CA" sz="1600" kern="1200" noProof="0" dirty="0"/>
        </a:p>
      </dsp:txBody>
      <dsp:txXfrm>
        <a:off x="2040988" y="1902"/>
        <a:ext cx="1846352" cy="1107811"/>
      </dsp:txXfrm>
    </dsp:sp>
    <dsp:sp modelId="{A7C8437F-BBE4-504F-A2D5-624049254B69}">
      <dsp:nvSpPr>
        <dsp:cNvPr id="0" name=""/>
        <dsp:cNvSpPr/>
      </dsp:nvSpPr>
      <dsp:spPr>
        <a:xfrm>
          <a:off x="4071976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Prise d’images non consentie </a:t>
          </a:r>
          <a:endParaRPr lang="fr-CA" sz="1600" kern="1200" noProof="0" dirty="0"/>
        </a:p>
      </dsp:txBody>
      <dsp:txXfrm>
        <a:off x="4071976" y="1902"/>
        <a:ext cx="1846352" cy="1107811"/>
      </dsp:txXfrm>
    </dsp:sp>
    <dsp:sp modelId="{4BB3C992-49B9-C64F-9AC3-C966937A3499}">
      <dsp:nvSpPr>
        <dsp:cNvPr id="0" name=""/>
        <dsp:cNvSpPr/>
      </dsp:nvSpPr>
      <dsp:spPr>
        <a:xfrm>
          <a:off x="6102964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Propos, images ou autres activités sexuelles à caractère commercial </a:t>
          </a:r>
          <a:endParaRPr lang="fr-CA" sz="1600" kern="1200" noProof="0" dirty="0"/>
        </a:p>
      </dsp:txBody>
      <dsp:txXfrm>
        <a:off x="6102964" y="1902"/>
        <a:ext cx="1846352" cy="1107811"/>
      </dsp:txXfrm>
    </dsp:sp>
    <dsp:sp modelId="{BEF0B2D9-3683-0F46-8D11-5BDEE95AA17A}">
      <dsp:nvSpPr>
        <dsp:cNvPr id="0" name=""/>
        <dsp:cNvSpPr/>
      </dsp:nvSpPr>
      <dsp:spPr>
        <a:xfrm>
          <a:off x="8133952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Recrutement forcé par des images </a:t>
          </a:r>
          <a:endParaRPr lang="fr-CA" sz="1600" kern="1200" noProof="0" dirty="0"/>
        </a:p>
      </dsp:txBody>
      <dsp:txXfrm>
        <a:off x="8133952" y="1902"/>
        <a:ext cx="1846352" cy="1107811"/>
      </dsp:txXfrm>
    </dsp:sp>
    <dsp:sp modelId="{EAEB800F-6BBB-5D40-A2E1-0FDC8CA25F8D}">
      <dsp:nvSpPr>
        <dsp:cNvPr id="0" name=""/>
        <dsp:cNvSpPr/>
      </dsp:nvSpPr>
      <dsp:spPr>
        <a:xfrm>
          <a:off x="10000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Sollicitation en ligne </a:t>
          </a:r>
          <a:endParaRPr lang="fr-CA" sz="1600" kern="1200" noProof="0" dirty="0"/>
        </a:p>
      </dsp:txBody>
      <dsp:txXfrm>
        <a:off x="10000" y="1294349"/>
        <a:ext cx="1846352" cy="1107811"/>
      </dsp:txXfrm>
    </dsp:sp>
    <dsp:sp modelId="{C18C6B16-A8FB-7148-92B7-3AC3F0575C28}">
      <dsp:nvSpPr>
        <dsp:cNvPr id="0" name=""/>
        <dsp:cNvSpPr/>
      </dsp:nvSpPr>
      <dsp:spPr>
        <a:xfrm>
          <a:off x="2040988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Menace de partage</a:t>
          </a:r>
          <a:endParaRPr lang="fr-CA" sz="1600" kern="1200" noProof="0" dirty="0"/>
        </a:p>
      </dsp:txBody>
      <dsp:txXfrm>
        <a:off x="2040988" y="1294349"/>
        <a:ext cx="1846352" cy="1107811"/>
      </dsp:txXfrm>
    </dsp:sp>
    <dsp:sp modelId="{79365A90-FD1B-B548-B632-C2226E1669F9}">
      <dsp:nvSpPr>
        <dsp:cNvPr id="0" name=""/>
        <dsp:cNvSpPr/>
      </dsp:nvSpPr>
      <dsp:spPr>
        <a:xfrm>
          <a:off x="4071976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Exploitation sexuelle d’enfants en ligne </a:t>
          </a:r>
          <a:endParaRPr lang="fr-CA" sz="1600" kern="1200" noProof="0" dirty="0"/>
        </a:p>
      </dsp:txBody>
      <dsp:txXfrm>
        <a:off x="4071976" y="1294349"/>
        <a:ext cx="1846352" cy="1107811"/>
      </dsp:txXfrm>
    </dsp:sp>
    <dsp:sp modelId="{7C3FB363-D4C7-8140-B323-E3D7341DC22A}">
      <dsp:nvSpPr>
        <dsp:cNvPr id="0" name=""/>
        <dsp:cNvSpPr/>
      </dsp:nvSpPr>
      <dsp:spPr>
        <a:xfrm>
          <a:off x="6102964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Propos sexuels non désirés </a:t>
          </a:r>
          <a:endParaRPr lang="fr-CA" sz="1600" kern="1200" noProof="0" dirty="0"/>
        </a:p>
      </dsp:txBody>
      <dsp:txXfrm>
        <a:off x="6102964" y="1294349"/>
        <a:ext cx="1846352" cy="1107811"/>
      </dsp:txXfrm>
    </dsp:sp>
    <dsp:sp modelId="{EDCBFFC8-0405-8446-AA73-1FD14E59C035}">
      <dsp:nvSpPr>
        <dsp:cNvPr id="0" name=""/>
        <dsp:cNvSpPr/>
      </dsp:nvSpPr>
      <dsp:spPr>
        <a:xfrm>
          <a:off x="8133952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Exploitation sexuelle par des images </a:t>
          </a:r>
          <a:endParaRPr lang="fr-CA" sz="1600" kern="1200" noProof="0" dirty="0"/>
        </a:p>
      </dsp:txBody>
      <dsp:txXfrm>
        <a:off x="8133952" y="1294349"/>
        <a:ext cx="1846352" cy="1107811"/>
      </dsp:txXfrm>
    </dsp:sp>
    <dsp:sp modelId="{766EDF8C-74A8-1846-B541-A254989D8F86}">
      <dsp:nvSpPr>
        <dsp:cNvPr id="0" name=""/>
        <dsp:cNvSpPr/>
      </dsp:nvSpPr>
      <dsp:spPr>
        <a:xfrm>
          <a:off x="1025494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Questions sexuelles non désirées </a:t>
          </a:r>
          <a:endParaRPr lang="fr-CA" sz="1600" kern="1200" noProof="0" dirty="0"/>
        </a:p>
      </dsp:txBody>
      <dsp:txXfrm>
        <a:off x="1025494" y="2586796"/>
        <a:ext cx="1846352" cy="1107811"/>
      </dsp:txXfrm>
    </dsp:sp>
    <dsp:sp modelId="{175DAD85-3458-FF48-8995-61A71313F85C}">
      <dsp:nvSpPr>
        <dsp:cNvPr id="0" name=""/>
        <dsp:cNvSpPr/>
      </dsp:nvSpPr>
      <dsp:spPr>
        <a:xfrm>
          <a:off x="3056482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Sextage non consenti </a:t>
          </a:r>
          <a:endParaRPr lang="fr-CA" sz="1600" kern="1200" noProof="0" dirty="0"/>
        </a:p>
      </dsp:txBody>
      <dsp:txXfrm>
        <a:off x="3056482" y="2586796"/>
        <a:ext cx="1846352" cy="1107811"/>
      </dsp:txXfrm>
    </dsp:sp>
    <dsp:sp modelId="{9F71C594-E26C-924C-B6F5-6D6B5BAFB440}">
      <dsp:nvSpPr>
        <dsp:cNvPr id="0" name=""/>
        <dsp:cNvSpPr/>
      </dsp:nvSpPr>
      <dsp:spPr>
        <a:xfrm>
          <a:off x="5087470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Demandes d’actes sexuels non désirés </a:t>
          </a:r>
          <a:endParaRPr lang="fr-CA" sz="1600" kern="1200" noProof="0" dirty="0"/>
        </a:p>
      </dsp:txBody>
      <dsp:txXfrm>
        <a:off x="5087470" y="2586796"/>
        <a:ext cx="1846352" cy="1107811"/>
      </dsp:txXfrm>
    </dsp:sp>
    <dsp:sp modelId="{8B31BFAD-9FBD-0E47-9C61-C04BA7BB93B1}">
      <dsp:nvSpPr>
        <dsp:cNvPr id="0" name=""/>
        <dsp:cNvSpPr/>
      </dsp:nvSpPr>
      <dsp:spPr>
        <a:xfrm>
          <a:off x="7118458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b="0" i="0" kern="1200" baseline="0" noProof="0" dirty="0"/>
            <a:t>Recrutement forcé par des images </a:t>
          </a:r>
          <a:endParaRPr lang="fr-CA" sz="1600" kern="1200" noProof="0" dirty="0"/>
        </a:p>
      </dsp:txBody>
      <dsp:txXfrm>
        <a:off x="7118458" y="2586796"/>
        <a:ext cx="1846352" cy="1107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256BB-9521-4402-A9D6-E5A1E6BC9399}" type="datetimeFigureOut">
              <a:rPr lang="fr-CA" smtClean="0"/>
              <a:t>2023-03-06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EB8F2-D637-4AA2-8149-E29F04678BE9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03909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EB8F2-D637-4AA2-8149-E29F04678BE9}" type="slidenum">
              <a:rPr lang="fr-CA" smtClean="0"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7809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D76E-9E38-5210-F6A4-5371114BA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A8C8B-E47C-E59A-A640-CDA7C91F0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D5086-5172-1ECA-5FEF-8A1E930A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47165-1A68-2540-DD56-17B640B1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26660-40A2-1DE0-B354-26444FB8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190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1AF2-F2BF-DB65-7B6E-8BCD3506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7F723-B47A-7223-9D0A-4909D247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6DF45-C1D9-D08D-6915-4BD0C918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10711-F657-F37F-B49C-496BE748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2F651-5AD3-BA85-0F2F-1E22426A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5039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0E9B8-8500-664A-7724-2F147C3FF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F6E9D-DA0C-2D10-7908-653FD68CC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A9894-69DB-3BDC-9C48-DDCF4A155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59C38-4A45-EF57-7EBA-964CB116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F3CE-3FB7-0A79-77CA-B94D4B20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301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EA54-4853-BC8D-9B8B-2AF42E36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67F79-30B7-7B1A-55A5-9E44E041E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1D59A-3250-CDFF-6714-33C92622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22E14-6FE9-BCA6-3AC4-EADF202D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D2792-7B53-8B63-3752-8628ECCB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238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E43B-E73F-850E-1FC1-B6965C1B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69700-B71F-7E47-C23B-105FE175F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F3408-03AC-6FA9-FE57-D4437B87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C57CE-444F-E904-EEAB-368271E7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1B642-F67C-B9E7-DD4F-56ADE5F6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727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4A25-582C-C7DF-A02C-6889835A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0C1A8-FDA2-9864-F514-AA68841EE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5986A-61D4-22FB-51A2-FB3117506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057F2-CCCA-A14B-0D99-09CEA0D4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125B6-3C4E-2106-BEDF-DC774C32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E1B29-A7DA-6E45-F126-B5B52AA9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132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A040-AC96-B699-0B97-3AC75DA4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EF61A-08BF-C21E-B4D7-6E441D619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E367F-C5FE-58D8-D6B0-728EC3224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65F36-C28B-A518-5F69-01C6141C9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69352-BBFD-16E9-FEF7-7AFA4755F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4A815-9447-A866-AC51-251D7557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B92AB-854F-2150-1A63-E062F6B5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C418C-04B2-0DD7-CC9A-63FCEE8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720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F128-168B-01CC-8130-1264120A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F8E36-37FA-DCE8-BE41-78A7B74A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09B90-6484-C954-3B41-872BDD7C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8F5C6-ED3F-A8A3-815E-21273622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493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4C927C-4CAA-8B29-5A6F-2B81DF32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754A1-7661-4ACE-FA5E-086A37C2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6AC4E-CDA9-EFBD-346E-F3FDF017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545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DBC2-50DB-9A0A-00DA-F982592E1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BE3B-1DA1-8CFF-311E-65B87098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C1FEC-EEAD-157A-9B6A-E253F937D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246A1-C225-B2CA-E601-C65B5340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CD88F-99F2-9984-0077-E7A2F8A1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A1F0E-7E4A-EC35-0D03-93DE5A87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346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87DE2-5C32-99E3-E07F-04989D0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958BC7-8EF7-A4FE-447C-E9EBFCFB3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46908-01E5-C58F-2F25-5ADC76691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261CD-11D9-00CC-BA84-65D5A6BF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B8BBC-B0C4-CF33-7B66-7FBEAD8A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D7983-7E72-0361-0CD5-2713F388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8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FF202-2908-9CF7-7C0D-D8F2A6AF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E4EB3-F166-9226-D3A7-4F6F1D918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E70FB-E7D9-E735-0577-B4CBBE8ED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548B-1D94-4D43-AB35-946BA4A48B08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171B-3805-4BCF-3704-DD548161F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8054C-1FB4-E3AA-E3AC-BC21A66F4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34FF4-51AD-4AE0-95CA-3FCD7FE5656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927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publications/i/item/9789240062085" TargetMode="External"/><Relationship Id="rId3" Type="http://schemas.openxmlformats.org/officeDocument/2006/relationships/hyperlink" Target="https://doi.org/10.1080/20008198.2022.2079845" TargetMode="External"/><Relationship Id="rId7" Type="http://schemas.openxmlformats.org/officeDocument/2006/relationships/hyperlink" Target="http://dx.doi.org/10.3390/socsci11110508" TargetMode="External"/><Relationship Id="rId2" Type="http://schemas.openxmlformats.org/officeDocument/2006/relationships/hyperlink" Target="https://doi.org/10.1176/appi.ajp.2022017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:10.1001/jamanetworkopen.2022.29726" TargetMode="External"/><Relationship Id="rId5" Type="http://schemas.openxmlformats.org/officeDocument/2006/relationships/hyperlink" Target="https://doi.org/10.1001/jamapediatrics.2021.4829" TargetMode="External"/><Relationship Id="rId4" Type="http://schemas.openxmlformats.org/officeDocument/2006/relationships/hyperlink" Target="https://doi.org/10.1016/j.amepre.2023.01.045" TargetMode="External"/><Relationship Id="rId9" Type="http://schemas.openxmlformats.org/officeDocument/2006/relationships/hyperlink" Target="https://doi.org/10.1016/j.jad.2022.04.11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@treehousevancouver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F203E-7FA7-5C09-EF10-99534078C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630" y="1867172"/>
            <a:ext cx="9144000" cy="2387600"/>
          </a:xfrm>
        </p:spPr>
        <p:txBody>
          <a:bodyPr>
            <a:noAutofit/>
          </a:bodyPr>
          <a:lstStyle/>
          <a:p>
            <a:r>
              <a:rPr lang="fr-CA" sz="4400" b="1" dirty="0"/>
              <a:t>Interventions en santé mentale pour les victimes de violence faite aux enfants : </a:t>
            </a:r>
            <a:r>
              <a:rPr lang="fr-CA" sz="4400" dirty="0"/>
              <a:t/>
            </a:r>
            <a:br>
              <a:rPr lang="fr-CA" sz="4400" dirty="0"/>
            </a:br>
            <a:r>
              <a:rPr lang="fr-CA" sz="4400" b="1" dirty="0"/>
              <a:t>Combler le fossé entre la recherche et la pratique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09CE1-AFC0-34C1-47A0-931B22AFC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630" y="4418892"/>
            <a:ext cx="9144000" cy="1655762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B050"/>
                </a:solidFill>
              </a:rPr>
              <a:t>Daniel Garfinkel, Ph. D., psychologue agréé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1E8EF-E4D4-133B-C91B-E7C3BAB98901}"/>
              </a:ext>
            </a:extLst>
          </p:cNvPr>
          <p:cNvSpPr txBox="1"/>
          <p:nvPr/>
        </p:nvSpPr>
        <p:spPr>
          <a:xfrm>
            <a:off x="2739958" y="598680"/>
            <a:ext cx="6361839" cy="4001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rgbClr val="00B050"/>
                </a:solidFill>
              </a:rPr>
              <a:t>Réunion nationale des CAEJ : Kelowna (C.-B.) – 9 mars 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544A95-9F50-0768-BB0B-B00368CCB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1" y="4815800"/>
            <a:ext cx="29241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3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6A14-D54B-98F3-0481-CB877C11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629266"/>
            <a:ext cx="3987079" cy="1676603"/>
          </a:xfrm>
        </p:spPr>
        <p:txBody>
          <a:bodyPr>
            <a:normAutofit/>
          </a:bodyPr>
          <a:lstStyle/>
          <a:p>
            <a:r>
              <a:rPr lang="fr-CA" sz="3600" dirty="0"/>
              <a:t>Résultat de recherche n</a:t>
            </a:r>
            <a:r>
              <a:rPr lang="fr-CA" sz="3600" baseline="30000" dirty="0"/>
              <a:t>o</a:t>
            </a:r>
            <a:r>
              <a:rPr lang="fr-CA" sz="3600" dirty="0"/>
              <a:t> 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A92D-0554-9E9A-2DA4-5AEC5579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solidFill>
                  <a:srgbClr val="FFFF00"/>
                </a:solidFill>
              </a:rPr>
              <a:t>La prévention fonctionne :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>
                <a:solidFill>
                  <a:srgbClr val="FF0000"/>
                </a:solidFill>
              </a:rPr>
              <a:t>Prévention de la violence dans les fréquentations des adolescents</a:t>
            </a:r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8380C84-D2A1-588D-003E-FC11679E7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3" r="-10213"/>
          <a:stretch/>
        </p:blipFill>
        <p:spPr>
          <a:xfrm>
            <a:off x="4754879" y="651962"/>
            <a:ext cx="6983108" cy="62060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5833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6A14-D54B-98F3-0481-CB877C11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fr-CA" dirty="0"/>
              <a:t>Résultat de recherche n</a:t>
            </a:r>
            <a:r>
              <a:rPr lang="fr-CA" baseline="30000" dirty="0"/>
              <a:t>o</a:t>
            </a:r>
            <a:r>
              <a:rPr lang="fr-CA" dirty="0"/>
              <a:t> 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A92D-0554-9E9A-2DA4-5AEC5579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solidFill>
                  <a:srgbClr val="FFFF00"/>
                </a:solidFill>
              </a:rPr>
              <a:t>La prévention fonctionne :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>
                <a:solidFill>
                  <a:srgbClr val="FF0000"/>
                </a:solidFill>
              </a:rPr>
              <a:t>Violence en ligne contre les enfants</a:t>
            </a:r>
          </a:p>
          <a:p>
            <a:pPr marL="0" indent="0">
              <a:buNone/>
            </a:pP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889FFB6D-03D3-44AC-BBAA-FA8A286C95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25707024-E3A3-2D86-E956-01CF47CD2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6" b="3"/>
          <a:stretch/>
        </p:blipFill>
        <p:spPr>
          <a:xfrm>
            <a:off x="8193023" y="640082"/>
            <a:ext cx="335931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5906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6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9DE973A-C1BE-D2E8-70C4-DB7A303EE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85" y="1825625"/>
            <a:ext cx="4260814" cy="4019469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C7B4B-16AA-2B69-D59F-676EBB8D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34" y="385866"/>
            <a:ext cx="5810002" cy="1325563"/>
          </a:xfrm>
        </p:spPr>
        <p:txBody>
          <a:bodyPr>
            <a:normAutofit/>
          </a:bodyPr>
          <a:lstStyle/>
          <a:p>
            <a:r>
              <a:rPr lang="fr-CA" dirty="0"/>
              <a:t>Résultat de recherche n</a:t>
            </a:r>
            <a:r>
              <a:rPr lang="fr-CA" baseline="30000" dirty="0"/>
              <a:t>o</a:t>
            </a:r>
            <a:r>
              <a:rPr lang="fr-CA" dirty="0"/>
              <a:t> 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C2E72-786F-9DE5-B1F1-60D05F94A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825625"/>
            <a:ext cx="4574482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solidFill>
                  <a:srgbClr val="FFFF00"/>
                </a:solidFill>
              </a:rPr>
              <a:t>Mais toute prévention ne fonctionne pas! </a:t>
            </a:r>
          </a:p>
          <a:p>
            <a:pPr marL="0" indent="0">
              <a:buNone/>
            </a:pPr>
            <a:endParaRPr lang="fr-CA" sz="22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CA" sz="2200" dirty="0">
                <a:solidFill>
                  <a:srgbClr val="FF0000"/>
                </a:solidFill>
              </a:rPr>
              <a:t>Programmes de prévention de l’exploitation sexuelle d’enfants :</a:t>
            </a:r>
          </a:p>
          <a:p>
            <a:pPr marL="0" indent="0">
              <a:buNone/>
            </a:pPr>
            <a:r>
              <a:rPr lang="fr-CA" sz="2200" dirty="0"/>
              <a:t>- S’éloigner partiellement du « danger des étrangers » </a:t>
            </a:r>
          </a:p>
          <a:p>
            <a:pPr marL="0" indent="0">
              <a:buNone/>
            </a:pPr>
            <a:r>
              <a:rPr lang="fr-CA" sz="2200" dirty="0">
                <a:solidFill>
                  <a:srgbClr val="92D050"/>
                </a:solidFill>
              </a:rPr>
              <a:t>- Nécessité de mettre davantage l’accent sur l’exploitation en ligne et le comportement sexuel initié par les pairs/les jeunes plus âgés</a:t>
            </a:r>
          </a:p>
        </p:txBody>
      </p:sp>
    </p:spTree>
    <p:extLst>
      <p:ext uri="{BB962C8B-B14F-4D97-AF65-F5344CB8AC3E}">
        <p14:creationId xmlns:p14="http://schemas.microsoft.com/office/powerpoint/2010/main" val="2016107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9F7551-E956-43CB-8F36-268A5DA44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9C248B-47D3-41DF-A1DC-8B38652A82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3787" y="458856"/>
            <a:ext cx="7778213" cy="5907457"/>
          </a:xfrm>
          <a:custGeom>
            <a:avLst/>
            <a:gdLst>
              <a:gd name="connsiteX0" fmla="*/ 3727582 w 7778213"/>
              <a:gd name="connsiteY0" fmla="*/ 0 h 5905781"/>
              <a:gd name="connsiteX1" fmla="*/ 7778213 w 7778213"/>
              <a:gd name="connsiteY1" fmla="*/ 0 h 5905781"/>
              <a:gd name="connsiteX2" fmla="*/ 7778213 w 7778213"/>
              <a:gd name="connsiteY2" fmla="*/ 5905761 h 5905781"/>
              <a:gd name="connsiteX3" fmla="*/ 7485321 w 7778213"/>
              <a:gd name="connsiteY3" fmla="*/ 5905761 h 5905781"/>
              <a:gd name="connsiteX4" fmla="*/ 7485321 w 7778213"/>
              <a:gd name="connsiteY4" fmla="*/ 5905762 h 5905781"/>
              <a:gd name="connsiteX5" fmla="*/ 4228895 w 7778213"/>
              <a:gd name="connsiteY5" fmla="*/ 5905762 h 5905781"/>
              <a:gd name="connsiteX6" fmla="*/ 4228895 w 7778213"/>
              <a:gd name="connsiteY6" fmla="*/ 5905780 h 5905781"/>
              <a:gd name="connsiteX7" fmla="*/ 3936003 w 7778213"/>
              <a:gd name="connsiteY7" fmla="*/ 5905780 h 5905781"/>
              <a:gd name="connsiteX8" fmla="*/ 3936003 w 7778213"/>
              <a:gd name="connsiteY8" fmla="*/ 5905781 h 5905781"/>
              <a:gd name="connsiteX9" fmla="*/ 0 w 7778213"/>
              <a:gd name="connsiteY9" fmla="*/ 5905781 h 5905781"/>
              <a:gd name="connsiteX10" fmla="*/ 2796838 w 7778213"/>
              <a:gd name="connsiteY10" fmla="*/ 20 h 5905781"/>
              <a:gd name="connsiteX11" fmla="*/ 3089730 w 7778213"/>
              <a:gd name="connsiteY11" fmla="*/ 20 h 5905781"/>
              <a:gd name="connsiteX12" fmla="*/ 3089730 w 7778213"/>
              <a:gd name="connsiteY12" fmla="*/ 19 h 5905781"/>
              <a:gd name="connsiteX13" fmla="*/ 3434690 w 7778213"/>
              <a:gd name="connsiteY13" fmla="*/ 19 h 5905781"/>
              <a:gd name="connsiteX14" fmla="*/ 3434690 w 7778213"/>
              <a:gd name="connsiteY14" fmla="*/ 1 h 5905781"/>
              <a:gd name="connsiteX15" fmla="*/ 3727582 w 7778213"/>
              <a:gd name="connsiteY15" fmla="*/ 1 h 59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8213" h="5905781">
                <a:moveTo>
                  <a:pt x="3727582" y="0"/>
                </a:moveTo>
                <a:lnTo>
                  <a:pt x="7778213" y="0"/>
                </a:lnTo>
                <a:lnTo>
                  <a:pt x="7778213" y="5905761"/>
                </a:lnTo>
                <a:lnTo>
                  <a:pt x="7485321" y="5905761"/>
                </a:lnTo>
                <a:lnTo>
                  <a:pt x="7485321" y="5905762"/>
                </a:lnTo>
                <a:lnTo>
                  <a:pt x="4228895" y="5905762"/>
                </a:lnTo>
                <a:lnTo>
                  <a:pt x="4228895" y="5905780"/>
                </a:lnTo>
                <a:lnTo>
                  <a:pt x="3936003" y="5905780"/>
                </a:lnTo>
                <a:lnTo>
                  <a:pt x="3936003" y="5905781"/>
                </a:lnTo>
                <a:lnTo>
                  <a:pt x="0" y="5905781"/>
                </a:lnTo>
                <a:lnTo>
                  <a:pt x="2796838" y="20"/>
                </a:lnTo>
                <a:lnTo>
                  <a:pt x="3089730" y="20"/>
                </a:lnTo>
                <a:lnTo>
                  <a:pt x="3089730" y="19"/>
                </a:lnTo>
                <a:lnTo>
                  <a:pt x="3434690" y="19"/>
                </a:lnTo>
                <a:lnTo>
                  <a:pt x="3434690" y="1"/>
                </a:lnTo>
                <a:lnTo>
                  <a:pt x="3727582" y="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0924E5-8F0D-47CB-B59E-155AFCF8C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8858"/>
            <a:ext cx="6769978" cy="5907437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43700-8F65-249F-5582-DEBDFBC5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3" y="1005011"/>
            <a:ext cx="5063181" cy="1097280"/>
          </a:xfrm>
        </p:spPr>
        <p:txBody>
          <a:bodyPr>
            <a:no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Résultat de recherche n</a:t>
            </a:r>
            <a:r>
              <a:rPr lang="fr-CA" baseline="30000" dirty="0">
                <a:solidFill>
                  <a:srgbClr val="FFFFFF"/>
                </a:solidFill>
              </a:rPr>
              <a:t>o</a:t>
            </a:r>
            <a:r>
              <a:rPr lang="fr-CA" dirty="0">
                <a:solidFill>
                  <a:srgbClr val="FFFFFF"/>
                </a:solidFill>
              </a:rPr>
              <a:t> 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2BBE5-5A3C-787E-8748-739230C6F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13" y="2331720"/>
            <a:ext cx="4298866" cy="3344461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fr-CA" dirty="0">
                <a:solidFill>
                  <a:srgbClr val="FFFF00"/>
                </a:solidFill>
              </a:rPr>
              <a:t>La victimisation sexuelle en ligne se produit à un rythme dramatique.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>
                <a:solidFill>
                  <a:srgbClr val="FF0000"/>
                </a:solidFill>
              </a:rPr>
              <a:t>Les victimes sont surtout des garçons.</a:t>
            </a:r>
          </a:p>
          <a:p>
            <a:pPr marL="0" indent="0">
              <a:buNone/>
            </a:pPr>
            <a:endParaRPr lang="fr-CA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dirty="0">
                <a:solidFill>
                  <a:srgbClr val="00B050"/>
                </a:solidFill>
              </a:rPr>
              <a:t>Hausse des victimes plus jeunes (préadolescents).</a:t>
            </a:r>
          </a:p>
          <a:p>
            <a:pPr marL="0" indent="0">
              <a:buNone/>
            </a:pPr>
            <a:endParaRPr lang="fr-CA" sz="2000" b="1" dirty="0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CC5ADD6-AF8B-694D-235F-51059C5F5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70" y="1448971"/>
            <a:ext cx="5594366" cy="44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3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532E-4F5B-51E2-99EA-5477AD67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6" y="698697"/>
            <a:ext cx="10988339" cy="1325563"/>
          </a:xfrm>
        </p:spPr>
        <p:txBody>
          <a:bodyPr>
            <a:normAutofit fontScale="90000"/>
          </a:bodyPr>
          <a:lstStyle/>
          <a:p>
            <a:r>
              <a:rPr lang="fr-CA" dirty="0"/>
              <a:t>La victimisation en ligne prend de nombreuses formes différentes :</a:t>
            </a:r>
            <a:br>
              <a:rPr lang="fr-CA" dirty="0"/>
            </a:br>
            <a:endParaRPr lang="fr-CA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6D8D171-9AF3-FCE1-2172-49CA31F647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440836"/>
              </p:ext>
            </p:extLst>
          </p:nvPr>
        </p:nvGraphicFramePr>
        <p:xfrm>
          <a:off x="817124" y="2188723"/>
          <a:ext cx="9990306" cy="369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74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DBD72-28A4-D1D5-8B68-27E1E9AE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fr-CA" sz="3600" dirty="0"/>
              <a:t>Infractions sexuelles en ligne 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2478D-99C2-9488-6502-D39B716E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solidFill>
                  <a:srgbClr val="FFFF00"/>
                </a:solidFill>
              </a:rPr>
              <a:t>L’enquête, l’intervention et le traitement doivent être expressément adaptés à la forme/au type d’infraction en ligne. </a:t>
            </a:r>
          </a:p>
          <a:p>
            <a:endParaRPr lang="fr-CA" sz="1800" dirty="0"/>
          </a:p>
          <a:p>
            <a:endParaRPr lang="fr-CA" sz="1800" dirty="0"/>
          </a:p>
          <a:p>
            <a:endParaRPr lang="fr-CA" sz="1800" dirty="0"/>
          </a:p>
          <a:p>
            <a:pPr marL="0" indent="0">
              <a:buNone/>
            </a:pPr>
            <a:endParaRPr lang="fr-CA" sz="1800" dirty="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12DAC93-C6AF-483B-7CE0-63FEBC9D7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8796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1" name="Group 61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532E9-A008-F881-8B2B-5E5610D2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26" y="617491"/>
            <a:ext cx="5330275" cy="1951075"/>
          </a:xfrm>
          <a:noFill/>
        </p:spPr>
        <p:txBody>
          <a:bodyPr anchor="t">
            <a:normAutofit/>
          </a:bodyPr>
          <a:lstStyle/>
          <a:p>
            <a:r>
              <a:rPr lang="fr-CA" sz="4800" dirty="0">
                <a:solidFill>
                  <a:schemeClr val="bg1"/>
                </a:solidFill>
              </a:rPr>
              <a:t>Résultat de recherche n</a:t>
            </a:r>
            <a:r>
              <a:rPr lang="fr-CA" sz="4800" baseline="30000" dirty="0">
                <a:solidFill>
                  <a:schemeClr val="bg1"/>
                </a:solidFill>
              </a:rPr>
              <a:t>o</a:t>
            </a:r>
            <a:r>
              <a:rPr lang="fr-CA" sz="4800" dirty="0">
                <a:solidFill>
                  <a:schemeClr val="bg1"/>
                </a:solidFill>
              </a:rPr>
              <a:t> 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34B65-E30F-DD13-D570-41A7EA7C9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718" y="630936"/>
            <a:ext cx="4992469" cy="1951087"/>
          </a:xfrm>
          <a:noFill/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dirty="0">
                <a:solidFill>
                  <a:srgbClr val="FF0000"/>
                </a:solidFill>
              </a:rPr>
              <a:t>La TCC (thérapie cognitivo-comportementale) n’est pas prête de disparaître! </a:t>
            </a:r>
          </a:p>
          <a:p>
            <a:pPr marL="0" indent="0">
              <a:buNone/>
            </a:pPr>
            <a:endParaRPr lang="fr-CA" sz="18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8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8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F93EDB-D844-F21F-F470-32C89A8C9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6" y="2060172"/>
            <a:ext cx="4851935" cy="4293962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3" y="2900856"/>
            <a:ext cx="304800" cy="429768"/>
            <a:chOff x="215328" y="-46937"/>
            <a:chExt cx="304800" cy="2773841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26F32B-FC54-D1B4-3AD0-BDD5B018F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3" y="2025063"/>
            <a:ext cx="5584302" cy="42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6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7C89-2212-9801-FF09-4917C373B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3" y="629266"/>
            <a:ext cx="3888456" cy="1676603"/>
          </a:xfrm>
        </p:spPr>
        <p:txBody>
          <a:bodyPr>
            <a:normAutofit/>
          </a:bodyPr>
          <a:lstStyle/>
          <a:p>
            <a:r>
              <a:rPr lang="fr-CA" sz="2800" dirty="0"/>
              <a:t>La TCC centrée sur les traumatismes pour le traitement des traumatismes de l’enfant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86FEA-8904-D209-ED2F-031F4312A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2" y="2305869"/>
            <a:ext cx="4180706" cy="43443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sz="2400" dirty="0">
                <a:solidFill>
                  <a:srgbClr val="FF0000"/>
                </a:solidFill>
              </a:rPr>
              <a:t>Mise en œuvre flexible et créative</a:t>
            </a:r>
          </a:p>
          <a:p>
            <a:pPr marL="0" indent="0">
              <a:buNone/>
            </a:pPr>
            <a:r>
              <a:rPr lang="fr-CA" sz="2400" dirty="0"/>
              <a:t>Adaptée pour les populations méritant l’équité : </a:t>
            </a:r>
          </a:p>
          <a:p>
            <a:r>
              <a:rPr lang="fr-CA" sz="2400" dirty="0">
                <a:solidFill>
                  <a:srgbClr val="FFFF00"/>
                </a:solidFill>
              </a:rPr>
              <a:t>Enfants en famille d’accueil</a:t>
            </a:r>
          </a:p>
          <a:p>
            <a:r>
              <a:rPr lang="fr-CA" sz="2400" dirty="0">
                <a:solidFill>
                  <a:srgbClr val="FFFF00"/>
                </a:solidFill>
              </a:rPr>
              <a:t>Jeunes LGBTQ </a:t>
            </a:r>
          </a:p>
          <a:p>
            <a:r>
              <a:rPr lang="fr-CA" sz="2400" dirty="0">
                <a:solidFill>
                  <a:srgbClr val="FFFF00"/>
                </a:solidFill>
              </a:rPr>
              <a:t>Communautés autochtones</a:t>
            </a:r>
          </a:p>
          <a:p>
            <a:r>
              <a:rPr lang="fr-CA" sz="2400" dirty="0">
                <a:solidFill>
                  <a:srgbClr val="FFFF00"/>
                </a:solidFill>
              </a:rPr>
              <a:t>Communautés rurales/éloignées et à faibles ressources </a:t>
            </a:r>
          </a:p>
          <a:p>
            <a:r>
              <a:rPr lang="fr-CA" sz="2400" dirty="0">
                <a:solidFill>
                  <a:srgbClr val="FFFF00"/>
                </a:solidFill>
              </a:rPr>
              <a:t>Jeunes exploités commercialement</a:t>
            </a:r>
          </a:p>
          <a:p>
            <a:pPr marL="0" indent="0">
              <a:buNone/>
            </a:pPr>
            <a:endParaRPr lang="fr-CA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128FEC7-AC78-24A2-809A-05997F41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r="-2" b="-2"/>
          <a:stretch/>
        </p:blipFill>
        <p:spPr>
          <a:xfrm>
            <a:off x="4863176" y="433906"/>
            <a:ext cx="6679894" cy="59365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1053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782B4-08A4-B718-B786-68D9B7BD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29" y="629266"/>
            <a:ext cx="4275970" cy="1676603"/>
          </a:xfrm>
        </p:spPr>
        <p:txBody>
          <a:bodyPr>
            <a:normAutofit/>
          </a:bodyPr>
          <a:lstStyle/>
          <a:p>
            <a:r>
              <a:rPr lang="fr-CA" sz="3600" dirty="0"/>
              <a:t>Résultat de recherche n</a:t>
            </a:r>
            <a:r>
              <a:rPr lang="fr-CA" sz="3600" baseline="30000" dirty="0"/>
              <a:t>o</a:t>
            </a:r>
            <a:r>
              <a:rPr lang="fr-CA" sz="3600" dirty="0"/>
              <a:t> 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A8C58-B506-9E51-108B-3E96D8F7A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28" y="2305869"/>
            <a:ext cx="4067439" cy="41899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A" sz="3100" dirty="0">
                <a:solidFill>
                  <a:srgbClr val="FF0000"/>
                </a:solidFill>
              </a:rPr>
              <a:t>Traitement des problèmes de comportement chez les enfants traumatisés :</a:t>
            </a:r>
          </a:p>
          <a:p>
            <a:pPr marL="0" indent="0">
              <a:buNone/>
            </a:pPr>
            <a:endParaRPr lang="fr-CA" sz="3100" dirty="0"/>
          </a:p>
          <a:p>
            <a:pPr marL="0" indent="0">
              <a:buNone/>
            </a:pPr>
            <a:r>
              <a:rPr lang="fr-CA" sz="3100" dirty="0">
                <a:solidFill>
                  <a:srgbClr val="FFFF00"/>
                </a:solidFill>
              </a:rPr>
              <a:t>Les éléments normalisés de la formation à la gestion parentale sont efficaces auprès des enfants qui ont subi des traumatismes et de l’adversité. </a:t>
            </a:r>
          </a:p>
          <a:p>
            <a:pPr marL="0" indent="0">
              <a:buNone/>
            </a:pPr>
            <a:endParaRPr lang="fr-CA" sz="31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CA" sz="3100" dirty="0">
                <a:solidFill>
                  <a:srgbClr val="00B050"/>
                </a:solidFill>
              </a:rPr>
              <a:t>Il n’existe aucune preuve empirique de l’affirmation voulant que les arrêts d’agir augmentent les symptômes ou perturbent les liens d’attachement.</a:t>
            </a:r>
          </a:p>
          <a:p>
            <a:pPr marL="0" indent="0">
              <a:buNone/>
            </a:pPr>
            <a:endParaRPr lang="fr-CA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B7B23DA-347F-EEC6-1F4C-007FE6C85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-2840" r="3110" b="-9490"/>
          <a:stretch/>
        </p:blipFill>
        <p:spPr>
          <a:xfrm>
            <a:off x="4636007" y="589447"/>
            <a:ext cx="7307464" cy="60364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90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293D8C-F499-0EA8-BF91-2A703C8F8C2D}"/>
              </a:ext>
            </a:extLst>
          </p:cNvPr>
          <p:cNvSpPr txBox="1"/>
          <p:nvPr/>
        </p:nvSpPr>
        <p:spPr>
          <a:xfrm>
            <a:off x="118753" y="190005"/>
            <a:ext cx="1191095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CA" sz="12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1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1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1200" b="1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Bibliographie</a:t>
            </a:r>
          </a:p>
          <a:p>
            <a:endParaRPr lang="fr-CA" sz="12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Baldwin, J.R., Wang, B., Karwatowska, L., Schoeler, T., Tsaligopoulou, A., Munafò, M.R., &amp; Pingault, J-B. (2023). Childhood maltreatment and mental health problems: A systematic review and meta-analysis of quasi-experimental studies. The American Journal of Psychiatry. </a:t>
            </a:r>
            <a:r>
              <a:rPr lang="fr-CA" sz="120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hlinkClick r:id="rId2"/>
              </a:rPr>
              <a:t>doi.org/10.1176/appi.ajp.20220174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Finkelhor D, Turner H, &amp; Colburn D. (2022). Prevalence of online sexual offenses against children in the US. JAMA Open. 5(10): e2234471. </a:t>
            </a:r>
            <a:r>
              <a:rPr lang="fr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doi:10.1001/jamanetworkopen.2022.34471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Kooij, L. H., van der Pol, T. M., Daams, J. G., Hein, I. M., &amp; Lindauer, R. J. L. (2022). Common elements of evidence-based trauma therapy for children and adolescents. European Journal of Psycho-Traumatology, 13(1), 2079845. </a:t>
            </a:r>
            <a:r>
              <a:rPr lang="fr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doi.org/10.1080/20008198.2022.2079845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Mitchell, K., Ybarra, M., Goodman, K., &amp; Strom, I. (2023). Poly-victimization among sexual and gender minority youth. American Journal of Preventive Medicine. </a:t>
            </a:r>
            <a:r>
              <a:rPr lang="fr-CA" sz="1200" u="sng" dirty="0">
                <a:solidFill>
                  <a:srgbClr val="007398"/>
                </a:solidFill>
                <a:effectLst/>
                <a:latin typeface="Calibri" panose="020F0502020204030204" pitchFamily="34" charset="0"/>
                <a:hlinkClick r:id="rId4"/>
              </a:rPr>
              <a:t>doi.org/10.1016/j.amepre.2023.01.045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Piolanti, A., &amp; Foran, H. M. (2022). Efficacy of interventions to prevent physical and sexual dating violence among adolescents: A systematic review and meta-analysis. JAMA Pediatrics, 176(2), 142–149. </a:t>
            </a:r>
            <a:r>
              <a:rPr lang="fr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5"/>
              </a:rPr>
              <a:t>doi.org/10.1001/jamapediatrics.2021.4829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Roach, A.C., Lechowicz, M., Yiu, Y., Mendoza Diaz, A., Hawes, D., &amp; Dadds, M.R. (2022). Using time-out for child conduct problems in the context of trauma and adversity: A nonrandomized controlled trial. JAMA Network Open, 5(9): e2229726. </a:t>
            </a:r>
            <a:r>
              <a:rPr lang="fr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doi:10.1001/jamanetworkopen.2022.29726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Solehati, T., Fikri, A. R., Kosasih, C. E., Hermayanti, Y., &amp; Mediani, H. S. (2022). The current preventing of child sexual abuse: A scoping review. </a:t>
            </a:r>
            <a:r>
              <a:rPr lang="fr-CA" sz="1200" i="1" dirty="0">
                <a:effectLst/>
                <a:latin typeface="Calibri" panose="020F0502020204030204" pitchFamily="34" charset="0"/>
              </a:rPr>
              <a:t>Social Sciences</a:t>
            </a:r>
            <a:r>
              <a:rPr lang="fr-CA" sz="1200" dirty="0">
                <a:effectLst/>
                <a:latin typeface="Calibri" panose="020F0502020204030204" pitchFamily="34" charset="0"/>
              </a:rPr>
              <a:t>, </a:t>
            </a:r>
            <a:r>
              <a:rPr lang="fr-CA" sz="1200" i="1" dirty="0">
                <a:effectLst/>
                <a:latin typeface="Calibri" panose="020F0502020204030204" pitchFamily="34" charset="0"/>
              </a:rPr>
              <a:t>11</a:t>
            </a:r>
            <a:r>
              <a:rPr lang="fr-CA" sz="1200" dirty="0">
                <a:effectLst/>
                <a:latin typeface="Calibri" panose="020F0502020204030204" pitchFamily="34" charset="0"/>
              </a:rPr>
              <a:t>(11), 508. MDPI AG. Extrait de </a:t>
            </a:r>
            <a:r>
              <a:rPr lang="fr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7"/>
              </a:rPr>
              <a:t>doi.org/10.3390/socsci11110508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Taylor, E.K., Dopp, A.R., Lounsbury, K. </a:t>
            </a:r>
            <a:r>
              <a:rPr lang="fr-CA" sz="1200" i="1" dirty="0">
                <a:effectLst/>
                <a:latin typeface="Calibri" panose="020F0502020204030204" pitchFamily="34" charset="0"/>
              </a:rPr>
              <a:t>et al.</a:t>
            </a:r>
            <a:r>
              <a:rPr lang="fr-CA" sz="1200" dirty="0">
                <a:effectLst/>
                <a:latin typeface="Calibri" panose="020F0502020204030204" pitchFamily="34" charset="0"/>
              </a:rPr>
              <a:t> (2021). Enhancing Early Engagement (E3) in mental health services training for children’s advocacy center’s victim advocates: Feasibility protocol for a randomized controlled trial. </a:t>
            </a:r>
            <a:r>
              <a:rPr lang="fr-CA" sz="1200" i="1" dirty="0">
                <a:effectLst/>
                <a:latin typeface="Calibri" panose="020F0502020204030204" pitchFamily="34" charset="0"/>
              </a:rPr>
              <a:t>Pilot Feasibility Stud</a:t>
            </a:r>
            <a:r>
              <a:rPr lang="fr-CA" sz="1200" dirty="0">
                <a:effectLst/>
                <a:latin typeface="Calibri" panose="020F0502020204030204" pitchFamily="34" charset="0"/>
              </a:rPr>
              <a:t>ies, 212.</a:t>
            </a:r>
          </a:p>
          <a:p>
            <a:r>
              <a:rPr lang="fr-CA" sz="1200" dirty="0">
                <a:solidFill>
                  <a:srgbClr val="007398"/>
                </a:solidFill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Tullberg, E., &amp; Vaughon, W. (2023). Revisiting the co-occurrence of intimate partner violence and child maltreatment. </a:t>
            </a:r>
            <a:r>
              <a:rPr lang="fr-CA" sz="1200" i="1" dirty="0">
                <a:effectLst/>
                <a:latin typeface="Calibri" panose="020F0502020204030204" pitchFamily="34" charset="0"/>
              </a:rPr>
              <a:t>Journal of Interpersonal Violence</a:t>
            </a:r>
            <a:r>
              <a:rPr lang="fr-CA" sz="1200" dirty="0">
                <a:effectLst/>
                <a:latin typeface="Calibri" panose="020F0502020204030204" pitchFamily="34" charset="0"/>
              </a:rPr>
              <a:t>, </a:t>
            </a:r>
            <a:r>
              <a:rPr lang="fr-CA" sz="1200" i="1" dirty="0">
                <a:effectLst/>
                <a:latin typeface="Calibri" panose="020F0502020204030204" pitchFamily="34" charset="0"/>
              </a:rPr>
              <a:t>38</a:t>
            </a:r>
            <a:r>
              <a:rPr lang="fr-CA" sz="1200" dirty="0">
                <a:effectLst/>
                <a:latin typeface="Calibri" panose="020F0502020204030204" pitchFamily="34" charset="0"/>
              </a:rPr>
              <a:t>(3-4), 2957–2982.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Organisation mondiale de la Santé (2022). What works to prevent online violence against children: Executive Summary. </a:t>
            </a:r>
            <a:r>
              <a:rPr lang="fr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8"/>
              </a:rPr>
              <a:t>https://www.who.int/publications/i/item/9789240062085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 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1200" dirty="0">
                <a:effectLst/>
                <a:latin typeface="Calibri" panose="020F0502020204030204" pitchFamily="34" charset="0"/>
              </a:rPr>
              <a:t>Xian-Yu, C. Y., Deng, N. J., Zhang, J., Li, H. Y., Gao, T. Y., Zhang, C., &amp; Gong, Q. Q. (2022). Cognitive behavioral therapy for children and adolescents with post-traumatic stress disorder: Meta-analysis. Journal of Affective Disorders, 308, 502–511. </a:t>
            </a:r>
            <a:r>
              <a:rPr lang="fr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9"/>
              </a:rPr>
              <a:t>doi.org/10.1016/j.jad.2022.04.111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2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E4C5-C71F-8A08-39C9-07BD3C62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fr-CA" sz="3600" dirty="0"/>
              <a:t>Le fossé entre la recherche et la pratique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3B15-6581-236B-8F0B-E5737022F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>
                <a:solidFill>
                  <a:srgbClr val="FFFF00"/>
                </a:solidFill>
              </a:rPr>
              <a:t>En moyenne, il faut 17 ans pour adopter une pratique ou un traitement après la première preuve systématique que cette mesure aide les clients/patients.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D30BE39-92F4-C857-F647-4C38662BD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72" b="-6472"/>
          <a:stretch/>
        </p:blipFill>
        <p:spPr>
          <a:xfrm>
            <a:off x="5145460" y="617264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556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E356A71-63A6-A1B8-DC15-9BF87B69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985" y="2485233"/>
            <a:ext cx="4260814" cy="2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2BC83-2B9D-94A6-7DD7-D6988A18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11" y="456262"/>
            <a:ext cx="5529943" cy="1325563"/>
          </a:xfrm>
        </p:spPr>
        <p:txBody>
          <a:bodyPr>
            <a:normAutofit/>
          </a:bodyPr>
          <a:lstStyle/>
          <a:p>
            <a:r>
              <a:rPr lang="fr-CA" dirty="0"/>
              <a:t>Merci et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8D597-CE82-6E3E-E7A5-AAA30BD7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11" y="1727974"/>
            <a:ext cx="5529942" cy="339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200" dirty="0"/>
              <a:t>Courriel : </a:t>
            </a:r>
          </a:p>
          <a:p>
            <a:pPr marL="0" indent="0">
              <a:buNone/>
            </a:pPr>
            <a:r>
              <a:rPr lang="fr-CA" sz="3200" dirty="0">
                <a:hlinkClick r:id="rId3"/>
              </a:rPr>
              <a:t>Daniel@treehousevancouver.ca</a:t>
            </a:r>
            <a:endParaRPr lang="fr-CA" sz="3200" dirty="0"/>
          </a:p>
          <a:p>
            <a:pPr marL="0" indent="0">
              <a:buNone/>
            </a:pPr>
            <a:endParaRPr lang="fr-CA" sz="3200" dirty="0"/>
          </a:p>
          <a:p>
            <a:pPr marL="0" indent="0">
              <a:buNone/>
            </a:pPr>
            <a:r>
              <a:rPr lang="fr-CA" sz="3200" dirty="0"/>
              <a:t>Twitter : </a:t>
            </a:r>
          </a:p>
          <a:p>
            <a:pPr marL="0" indent="0">
              <a:buNone/>
            </a:pPr>
            <a:r>
              <a:rPr lang="fr-CA" sz="3200" dirty="0">
                <a:solidFill>
                  <a:srgbClr val="0070C0"/>
                </a:solidFill>
              </a:rPr>
              <a:t>@drdangarfinkel</a:t>
            </a:r>
          </a:p>
          <a:p>
            <a:pPr marL="0" indent="0">
              <a:buNone/>
            </a:pP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2691674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0B7-0622-25F9-6A32-86EC89B8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06" y="629266"/>
            <a:ext cx="4280338" cy="1676603"/>
          </a:xfrm>
        </p:spPr>
        <p:txBody>
          <a:bodyPr>
            <a:normAutofit/>
          </a:bodyPr>
          <a:lstStyle/>
          <a:p>
            <a:r>
              <a:rPr lang="fr-CA" sz="3600" dirty="0"/>
              <a:t>Résultat de recherche n</a:t>
            </a:r>
            <a:r>
              <a:rPr lang="fr-CA" sz="3600" baseline="30000" dirty="0"/>
              <a:t>o</a:t>
            </a:r>
            <a:r>
              <a:rPr lang="fr-CA" sz="3600" dirty="0"/>
              <a:t> 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4C93-C54E-DD0F-4434-E481DB9B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2196934"/>
            <a:ext cx="4398502" cy="4168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FFFF00"/>
                </a:solidFill>
              </a:rPr>
              <a:t>Problèmes de santé mentale chez les victimes de violence faite aux enfants :</a:t>
            </a:r>
          </a:p>
          <a:p>
            <a:pPr marL="0" indent="0">
              <a:buNone/>
            </a:pPr>
            <a:r>
              <a:rPr lang="fr-CA" sz="1800" dirty="0">
                <a:solidFill>
                  <a:srgbClr val="00B050"/>
                </a:solidFill>
              </a:rPr>
              <a:t>Il ne s’agit pas seulement de l’impact traumatisant de la violence physique/sexuelle.</a:t>
            </a:r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r>
              <a:rPr lang="fr-CA" sz="1800" dirty="0">
                <a:solidFill>
                  <a:srgbClr val="FF0000"/>
                </a:solidFill>
              </a:rPr>
              <a:t>Ne négligez pas l’impact de facteurs de risque environnementaux et génétiques plus larges. </a:t>
            </a:r>
          </a:p>
          <a:p>
            <a:pPr marL="0" indent="0">
              <a:buNone/>
            </a:pPr>
            <a:endParaRPr lang="fr-CA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1800" dirty="0">
                <a:solidFill>
                  <a:srgbClr val="00B050"/>
                </a:solidFill>
              </a:rPr>
              <a:t>L’impact de la violence et de la négligence émotionnelles peut être particulièrement important. </a:t>
            </a:r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endParaRPr lang="fr-CA" sz="1800" dirty="0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5231444-A051-24D3-64F6-B461B677B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" b="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238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64D6-E945-4A29-98A2-C5C82E8D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30" y="491161"/>
            <a:ext cx="3912207" cy="1676603"/>
          </a:xfrm>
        </p:spPr>
        <p:txBody>
          <a:bodyPr>
            <a:normAutofit/>
          </a:bodyPr>
          <a:lstStyle/>
          <a:p>
            <a:r>
              <a:rPr lang="fr-CA" sz="3600" dirty="0"/>
              <a:t>Résultat de recherche n</a:t>
            </a:r>
            <a:r>
              <a:rPr lang="fr-CA" sz="3600" baseline="30000" dirty="0"/>
              <a:t>o</a:t>
            </a:r>
            <a:r>
              <a:rPr lang="fr-CA" sz="3600" dirty="0"/>
              <a:t> 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E9FC-9F2B-1FDB-2D94-A58F005C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683" y="2022765"/>
            <a:ext cx="4263429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000" dirty="0">
                <a:solidFill>
                  <a:srgbClr val="FFFF00"/>
                </a:solidFill>
              </a:rPr>
              <a:t>Violence faite aux enfants et violence familiale :</a:t>
            </a:r>
          </a:p>
          <a:p>
            <a:pPr marL="0" indent="0">
              <a:buNone/>
            </a:pPr>
            <a:r>
              <a:rPr lang="fr-CA" sz="3000" dirty="0">
                <a:solidFill>
                  <a:srgbClr val="FF0000"/>
                </a:solidFill>
              </a:rPr>
              <a:t>Deux côtés de la médaille </a:t>
            </a:r>
          </a:p>
          <a:p>
            <a:pPr marL="0" indent="0">
              <a:buNone/>
            </a:pPr>
            <a:endParaRPr lang="fr-CA" sz="3000" dirty="0"/>
          </a:p>
          <a:p>
            <a:pPr marL="0" indent="0">
              <a:buNone/>
            </a:pPr>
            <a:endParaRPr lang="fr-CA" sz="3000" dirty="0"/>
          </a:p>
          <a:p>
            <a:pPr marL="0" indent="0">
              <a:buNone/>
            </a:pPr>
            <a:endParaRPr lang="fr-CA" sz="3000" b="0" i="0" dirty="0">
              <a:effectLst/>
              <a:latin typeface="system-ui"/>
            </a:endParaRPr>
          </a:p>
          <a:p>
            <a:pPr marL="0" indent="0">
              <a:buNone/>
            </a:pPr>
            <a:endParaRPr lang="fr-CA" sz="3000" dirty="0">
              <a:latin typeface="system-ui"/>
            </a:endParaRPr>
          </a:p>
          <a:p>
            <a:pPr marL="0" indent="0">
              <a:buNone/>
            </a:pPr>
            <a:endParaRPr lang="fr-CA" sz="3000" b="0" i="0" dirty="0">
              <a:effectLst/>
              <a:latin typeface="system-u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wooden">
            <a:extLst>
              <a:ext uri="{FF2B5EF4-FFF2-40B4-BE49-F238E27FC236}">
                <a16:creationId xmlns:a16="http://schemas.microsoft.com/office/drawing/2014/main" id="{C00F640A-CD79-D927-9B87-93C0E0139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8577" b="-2"/>
          <a:stretch/>
        </p:blipFill>
        <p:spPr>
          <a:xfrm>
            <a:off x="1065954" y="4195737"/>
            <a:ext cx="2587819" cy="2299850"/>
          </a:xfrm>
          <a:prstGeom prst="rect">
            <a:avLst/>
          </a:prstGeom>
          <a:effectLst/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5045F66-A0AF-9815-FD8A-2980D7039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70" y="492369"/>
            <a:ext cx="7330177" cy="61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55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D75F8-ED72-F67A-C42D-8F364BB8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16" y="572321"/>
            <a:ext cx="11009168" cy="10094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fr-CA" sz="6000" dirty="0"/>
              <a:t>Violence faite aux enfants et violence familiale </a:t>
            </a:r>
            <a:r>
              <a:rPr lang="fr-CA" sz="6600" dirty="0"/>
              <a:t>: </a:t>
            </a:r>
            <a:r>
              <a:rPr lang="fr-CA" sz="4000" dirty="0"/>
              <a:t>Deux côtés de la médaille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Diagram, text, chat or text message&#10;&#10;Description automatically generated">
            <a:extLst>
              <a:ext uri="{FF2B5EF4-FFF2-40B4-BE49-F238E27FC236}">
                <a16:creationId xmlns:a16="http://schemas.microsoft.com/office/drawing/2014/main" id="{1F393DF7-72F6-6BF8-484E-4891100F2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" y="2281540"/>
            <a:ext cx="5719192" cy="412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82BA2-81F3-05C4-67D1-6A1CA0B09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49" y="2256838"/>
            <a:ext cx="6406851" cy="430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BA174-91DB-9B14-6E01-DD058689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1167225"/>
            <a:ext cx="3898073" cy="2980944"/>
          </a:xfrm>
        </p:spPr>
        <p:txBody>
          <a:bodyPr>
            <a:normAutofit fontScale="90000"/>
          </a:bodyPr>
          <a:lstStyle/>
          <a:p>
            <a:r>
              <a:rPr lang="fr-CA" sz="4100" dirty="0">
                <a:solidFill>
                  <a:schemeClr val="bg1"/>
                </a:solidFill>
              </a:rPr>
              <a:t>Violence faite aux enfants et violence familiale :</a:t>
            </a:r>
            <a:r>
              <a:rPr dirty="0"/>
              <a:t/>
            </a:r>
            <a:br>
              <a:rPr dirty="0"/>
            </a:br>
            <a:r>
              <a:rPr lang="fr-CA" dirty="0"/>
              <a:t> </a:t>
            </a:r>
            <a:r>
              <a:rPr dirty="0"/>
              <a:t/>
            </a:r>
            <a:br>
              <a:rPr dirty="0"/>
            </a:br>
            <a:r>
              <a:rPr lang="fr-CA" sz="4100" dirty="0">
                <a:solidFill>
                  <a:srgbClr val="FFFF00"/>
                </a:solidFill>
              </a:rPr>
              <a:t>Deux côtés de la médaille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F5FF8-CB94-97E4-7AD2-AED4FC243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704088"/>
            <a:ext cx="5135293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dirty="0"/>
              <a:t>Répercussions pour la coordination des enquêtes, de la réponse, du traitement et du soutien/de la défense des victimes? </a:t>
            </a:r>
          </a:p>
          <a:p>
            <a:pPr marL="0" indent="0">
              <a:buNone/>
            </a:pPr>
            <a:endParaRPr lang="fr-CA" sz="2400" dirty="0"/>
          </a:p>
        </p:txBody>
      </p:sp>
      <p:pic>
        <p:nvPicPr>
          <p:cNvPr id="4" name="Picture 3" descr="A picture containing wooden">
            <a:extLst>
              <a:ext uri="{FF2B5EF4-FFF2-40B4-BE49-F238E27FC236}">
                <a16:creationId xmlns:a16="http://schemas.microsoft.com/office/drawing/2014/main" id="{BDC80BDF-ABD9-BC4B-92FB-F867F72C0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8577" b="-2"/>
          <a:stretch/>
        </p:blipFill>
        <p:spPr>
          <a:xfrm>
            <a:off x="447099" y="4353159"/>
            <a:ext cx="2587819" cy="22998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071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D370-91D9-FC89-4E0B-EF1718D7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2" y="306574"/>
            <a:ext cx="3938875" cy="1676603"/>
          </a:xfrm>
        </p:spPr>
        <p:txBody>
          <a:bodyPr>
            <a:normAutofit/>
          </a:bodyPr>
          <a:lstStyle/>
          <a:p>
            <a:r>
              <a:rPr lang="fr-CA" sz="3600" dirty="0"/>
              <a:t>Résultat de recherche n</a:t>
            </a:r>
            <a:r>
              <a:rPr lang="fr-CA" sz="3600" baseline="30000" dirty="0"/>
              <a:t>o</a:t>
            </a:r>
            <a:r>
              <a:rPr lang="fr-CA" sz="3600" dirty="0"/>
              <a:t> 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01D4-F6D6-61CA-EB92-497D00FC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7" y="1757548"/>
            <a:ext cx="4422251" cy="5112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FFFF00"/>
                </a:solidFill>
              </a:rPr>
              <a:t>Polyvictimisation = subir plusieurs formes différentes de maltraitance ou de violence dans différents domaines. </a:t>
            </a:r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r>
              <a:rPr lang="fr-CA" sz="1800" dirty="0">
                <a:solidFill>
                  <a:srgbClr val="92D050"/>
                </a:solidFill>
              </a:rPr>
              <a:t>La polyvictimisation est la norme plutôt que l’exception pour les jeunes transgenres et des minorités sexuelles.</a:t>
            </a:r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r>
              <a:rPr lang="fr-CA" sz="1800" dirty="0"/>
              <a:t>Le type particulier de victimisation a moins d’incidence que la présence de la polyvictimisation. </a:t>
            </a:r>
          </a:p>
          <a:p>
            <a:pPr marL="0" indent="0">
              <a:buNone/>
            </a:pPr>
            <a:r>
              <a:rPr lang="fr-CA" sz="1800" dirty="0">
                <a:solidFill>
                  <a:srgbClr val="FF0000"/>
                </a:solidFill>
              </a:rPr>
              <a:t>Deux exceptions : le fait d’être témoin de violences interpersonnelles et la victimisation par les pairs. </a:t>
            </a:r>
          </a:p>
          <a:p>
            <a:pPr marL="0" indent="0">
              <a:buNone/>
            </a:pPr>
            <a:endParaRPr lang="fr-CA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4A32145-D4A9-2242-672D-3094E7BA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50" b="-29450"/>
          <a:stretch/>
        </p:blipFill>
        <p:spPr>
          <a:xfrm>
            <a:off x="4843563" y="356260"/>
            <a:ext cx="6971344" cy="66823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7197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AC5-E0DF-04CA-E24A-4A2C0249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56" y="449950"/>
            <a:ext cx="4006200" cy="1676603"/>
          </a:xfrm>
        </p:spPr>
        <p:txBody>
          <a:bodyPr>
            <a:normAutofit/>
          </a:bodyPr>
          <a:lstStyle/>
          <a:p>
            <a:r>
              <a:rPr lang="fr-CA" sz="3600" dirty="0"/>
              <a:t>Résultat de recherche n</a:t>
            </a:r>
            <a:r>
              <a:rPr lang="fr-CA" sz="3600" baseline="30000" dirty="0"/>
              <a:t>o</a:t>
            </a:r>
            <a:r>
              <a:rPr lang="fr-CA" sz="3600" dirty="0"/>
              <a:t> 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0FD38-2074-3517-C3E6-60F6773F5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68" y="2018805"/>
            <a:ext cx="4146964" cy="4839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400" dirty="0">
                <a:solidFill>
                  <a:srgbClr val="FFFF00"/>
                </a:solidFill>
              </a:rPr>
              <a:t>L’engagement précoce est fondamental pour s’assurer que les enfants sont reliés à un traitement de santé mentale.</a:t>
            </a:r>
          </a:p>
          <a:p>
            <a:pPr marL="0" indent="0">
              <a:buNone/>
            </a:pPr>
            <a:endParaRPr lang="fr-CA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CA" sz="2400" dirty="0">
                <a:solidFill>
                  <a:srgbClr val="FF0000"/>
                </a:solidFill>
              </a:rPr>
              <a:t>Intégrer l’engagement dans le processus d’aiguillage. </a:t>
            </a:r>
          </a:p>
          <a:p>
            <a:pPr marL="0" indent="0">
              <a:buNone/>
            </a:pPr>
            <a:endParaRPr lang="fr-CA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400" dirty="0">
                <a:solidFill>
                  <a:srgbClr val="FF0000"/>
                </a:solidFill>
              </a:rPr>
              <a:t>Faire intervenir l’équipe multidisciplinaire, en particulier le défenseur des droits des victimes.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9E24D7-1EB9-3B12-7537-7AEDB65F7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r="6049" b="2"/>
          <a:stretch/>
        </p:blipFill>
        <p:spPr>
          <a:xfrm>
            <a:off x="5115936" y="616205"/>
            <a:ext cx="6629014" cy="58913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91656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F45A05-0EAC-2AAF-2B2E-C8BA1207E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951677"/>
              </p:ext>
            </p:extLst>
          </p:nvPr>
        </p:nvGraphicFramePr>
        <p:xfrm>
          <a:off x="676895" y="2208811"/>
          <a:ext cx="9233428" cy="545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7ACD46-1377-5082-0FD0-C8207F2A1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467982"/>
              </p:ext>
            </p:extLst>
          </p:nvPr>
        </p:nvGraphicFramePr>
        <p:xfrm>
          <a:off x="1699097" y="4979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B58228-5245-C81A-6744-EDA283C67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689" y="764526"/>
            <a:ext cx="11050621" cy="1086792"/>
          </a:xfrm>
        </p:spPr>
        <p:txBody>
          <a:bodyPr>
            <a:noAutofit/>
          </a:bodyPr>
          <a:lstStyle/>
          <a:p>
            <a:r>
              <a:rPr lang="fr-CA" sz="3800" dirty="0"/>
              <a:t>Alliance nationale pour les enfants (ANE)</a:t>
            </a:r>
            <a:br>
              <a:rPr lang="fr-CA" sz="3800" dirty="0"/>
            </a:br>
            <a:r>
              <a:rPr lang="fr-CA" sz="3800" dirty="0"/>
              <a:t> – Feuille de route des services de santé mentale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1ACFC-2716-91C8-A3D2-7ABBDF147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3793149"/>
            <a:ext cx="10046525" cy="1655762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AE01E-B91B-419E-8F63-A396C9039AFA}"/>
              </a:ext>
            </a:extLst>
          </p:cNvPr>
          <p:cNvSpPr txBox="1"/>
          <p:nvPr/>
        </p:nvSpPr>
        <p:spPr>
          <a:xfrm>
            <a:off x="914399" y="1784174"/>
            <a:ext cx="98638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Processus d’intervention en santé mentale avec des stratégies d’engagement, la réduction des obstacles et la collaboration à chaque étape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7115D-9010-BFCA-7330-671ED478342B}"/>
              </a:ext>
            </a:extLst>
          </p:cNvPr>
          <p:cNvSpPr txBox="1"/>
          <p:nvPr/>
        </p:nvSpPr>
        <p:spPr>
          <a:xfrm>
            <a:off x="676895" y="5965864"/>
            <a:ext cx="2317005" cy="64633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92D050"/>
                </a:solidFill>
              </a:rPr>
              <a:t>Vert – Équipe multidisciplinaire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FACEC-AEDA-C768-3712-BD4E31ED1E13}"/>
              </a:ext>
            </a:extLst>
          </p:cNvPr>
          <p:cNvSpPr txBox="1"/>
          <p:nvPr/>
        </p:nvSpPr>
        <p:spPr>
          <a:xfrm>
            <a:off x="4288703" y="5818869"/>
            <a:ext cx="2042809" cy="64633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B0F0"/>
                </a:solidFill>
              </a:rPr>
              <a:t>Bleu – Thérapeute en santé mentale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E4A6D-76CD-2647-C272-8F5B5FAAAAD7}"/>
              </a:ext>
            </a:extLst>
          </p:cNvPr>
          <p:cNvSpPr txBox="1"/>
          <p:nvPr/>
        </p:nvSpPr>
        <p:spPr>
          <a:xfrm>
            <a:off x="7659990" y="5818829"/>
            <a:ext cx="2832913" cy="92333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FFC000"/>
                </a:solidFill>
              </a:rPr>
              <a:t>Orange – Équipe multidisciplinaire et thérapeute</a:t>
            </a:r>
          </a:p>
        </p:txBody>
      </p:sp>
    </p:spTree>
    <p:extLst>
      <p:ext uri="{BB962C8B-B14F-4D97-AF65-F5344CB8AC3E}">
        <p14:creationId xmlns:p14="http://schemas.microsoft.com/office/powerpoint/2010/main" val="102208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b54a4d-cdae-49f3-8f6f-0fc7e135e778" xsi:nil="true"/>
    <lcf76f155ced4ddcb4097134ff3c332f xmlns="641f4f8a-0056-451a-a024-4d72ab42700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412E4F3B4A8418581FCEE7D9CDA94" ma:contentTypeVersion="16" ma:contentTypeDescription="Create a new document." ma:contentTypeScope="" ma:versionID="344e5dd20e8cbcdc4b2f34d8223f889a">
  <xsd:schema xmlns:xsd="http://www.w3.org/2001/XMLSchema" xmlns:xs="http://www.w3.org/2001/XMLSchema" xmlns:p="http://schemas.microsoft.com/office/2006/metadata/properties" xmlns:ns2="641f4f8a-0056-451a-a024-4d72ab427000" xmlns:ns3="6db54a4d-cdae-49f3-8f6f-0fc7e135e778" targetNamespace="http://schemas.microsoft.com/office/2006/metadata/properties" ma:root="true" ma:fieldsID="947aaf87f3c8dcd86671089ff2ffdc25" ns2:_="" ns3:_="">
    <xsd:import namespace="641f4f8a-0056-451a-a024-4d72ab427000"/>
    <xsd:import namespace="6db54a4d-cdae-49f3-8f6f-0fc7e135e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f4f8a-0056-451a-a024-4d72ab427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69a7a23-b562-4d4f-b226-ac69c93099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54a4d-cdae-49f3-8f6f-0fc7e135e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9f976c7-100c-4ba5-9b99-849ce27d8f6e}" ma:internalName="TaxCatchAll" ma:showField="CatchAllData" ma:web="6db54a4d-cdae-49f3-8f6f-0fc7e135e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A4FAFA-BDD0-4813-88BF-B36CDAEA8313}">
  <ds:schemaRefs>
    <ds:schemaRef ds:uri="http://schemas.microsoft.com/office/2006/metadata/properties"/>
    <ds:schemaRef ds:uri="http://schemas.microsoft.com/office/2006/documentManagement/types"/>
    <ds:schemaRef ds:uri="641f4f8a-0056-451a-a024-4d72ab42700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6db54a4d-cdae-49f3-8f6f-0fc7e135e77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FB16FBA-B560-47C7-BAAB-AA29EC9A01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F4BDFB-1B09-4169-9D25-E68B459E19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1f4f8a-0056-451a-a024-4d72ab427000"/>
    <ds:schemaRef ds:uri="6db54a4d-cdae-49f3-8f6f-0fc7e135e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8616</TotalTime>
  <Words>1367</Words>
  <Application>Microsoft Office PowerPoint</Application>
  <PresentationFormat>Widescreen</PresentationFormat>
  <Paragraphs>135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system-ui</vt:lpstr>
      <vt:lpstr>Times New Roman</vt:lpstr>
      <vt:lpstr>Office Theme</vt:lpstr>
      <vt:lpstr>Interventions en santé mentale pour les victimes de violence faite aux enfants :  Combler le fossé entre la recherche et la pratique</vt:lpstr>
      <vt:lpstr>Le fossé entre la recherche et la pratique</vt:lpstr>
      <vt:lpstr>Résultat de recherche no 1</vt:lpstr>
      <vt:lpstr>Résultat de recherche no 2</vt:lpstr>
      <vt:lpstr>Violence faite aux enfants et violence familiale : Deux côtés de la médaille</vt:lpstr>
      <vt:lpstr>Violence faite aux enfants et violence familiale :   Deux côtés de la médaille</vt:lpstr>
      <vt:lpstr>Résultat de recherche no 3</vt:lpstr>
      <vt:lpstr>Résultat de recherche no 4</vt:lpstr>
      <vt:lpstr>Alliance nationale pour les enfants (ANE)  – Feuille de route des services de santé mentale</vt:lpstr>
      <vt:lpstr>Résultat de recherche no 5</vt:lpstr>
      <vt:lpstr>Résultat de recherche no 6</vt:lpstr>
      <vt:lpstr>Résultat de recherche no 7</vt:lpstr>
      <vt:lpstr>Résultat de recherche no 8</vt:lpstr>
      <vt:lpstr>La victimisation en ligne prend de nombreuses formes différentes : </vt:lpstr>
      <vt:lpstr>Infractions sexuelles en ligne : </vt:lpstr>
      <vt:lpstr>Résultat de recherche no 9</vt:lpstr>
      <vt:lpstr>La TCC centrée sur les traumatismes pour le traitement des traumatismes de l’enfant</vt:lpstr>
      <vt:lpstr>Résultat de recherche no 10</vt:lpstr>
      <vt:lpstr>PowerPoint Presentation</vt:lpstr>
      <vt:lpstr>Merci et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NCA - Mental Health Services Roadmap</dc:title>
  <dc:creator>Daniel Garfinkel</dc:creator>
  <cp:lastModifiedBy>L Jolie</cp:lastModifiedBy>
  <cp:revision>41</cp:revision>
  <cp:lastPrinted>2023-03-05T22:16:51Z</cp:lastPrinted>
  <dcterms:created xsi:type="dcterms:W3CDTF">2023-02-21T22:27:43Z</dcterms:created>
  <dcterms:modified xsi:type="dcterms:W3CDTF">2023-03-06T22:31:34Z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0x01010040E412E4F3B4A8418581FCEE7D9CDA94</vt:lpwstr>
  </property>
</Properties>
</file>