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xml" ContentType="application/vnd.openxmlformats-officedocument.themeOverr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51" r:id="rId3"/>
    <p:sldId id="352" r:id="rId4"/>
    <p:sldId id="341" r:id="rId5"/>
    <p:sldId id="336" r:id="rId6"/>
    <p:sldId id="337" r:id="rId7"/>
    <p:sldId id="350" r:id="rId8"/>
    <p:sldId id="338" r:id="rId9"/>
    <p:sldId id="339" r:id="rId10"/>
    <p:sldId id="342" r:id="rId11"/>
    <p:sldId id="343" r:id="rId12"/>
    <p:sldId id="344" r:id="rId13"/>
    <p:sldId id="345" r:id="rId14"/>
    <p:sldId id="346" r:id="rId15"/>
    <p:sldId id="347" r:id="rId16"/>
    <p:sldId id="348" r:id="rId17"/>
    <p:sldId id="353" r:id="rId18"/>
    <p:sldId id="328" r:id="rId19"/>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9D4AF5-EFD5-465A-9562-7FA830B28E74}" v="3" dt="2023-03-09T08:14:53.0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3397" autoAdjust="0"/>
  </p:normalViewPr>
  <p:slideViewPr>
    <p:cSldViewPr snapToGrid="0">
      <p:cViewPr varScale="1">
        <p:scale>
          <a:sx n="63" d="100"/>
          <a:sy n="63" d="100"/>
        </p:scale>
        <p:origin x="1454" y="43"/>
      </p:cViewPr>
      <p:guideLst/>
    </p:cSldViewPr>
  </p:slideViewPr>
  <p:notesTextViewPr>
    <p:cViewPr>
      <p:scale>
        <a:sx n="1" d="1"/>
        <a:sy n="1" d="1"/>
      </p:scale>
      <p:origin x="0" y="0"/>
    </p:cViewPr>
  </p:notesTextViewPr>
  <p:notesViewPr>
    <p:cSldViewPr snapToGrid="0">
      <p:cViewPr varScale="1">
        <p:scale>
          <a:sx n="82" d="100"/>
          <a:sy n="82" d="100"/>
        </p:scale>
        <p:origin x="3954" y="12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CA"/>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EC256F5E-C662-488F-BAF1-05C7BEB6553D}" type="datetimeFigureOut">
              <a:rPr lang="en-CA" smtClean="0"/>
              <a:t>2023-03-27</a:t>
            </a:fld>
            <a:endParaRPr lang="en-CA"/>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CA"/>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CA"/>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028DD19-C203-4726-91C2-013DE69EB8BD}" type="slidenum">
              <a:rPr lang="en-CA" smtClean="0"/>
              <a:t>‹#›</a:t>
            </a:fld>
            <a:endParaRPr lang="en-CA"/>
          </a:p>
        </p:txBody>
      </p:sp>
    </p:spTree>
    <p:extLst>
      <p:ext uri="{BB962C8B-B14F-4D97-AF65-F5344CB8AC3E}">
        <p14:creationId xmlns:p14="http://schemas.microsoft.com/office/powerpoint/2010/main" val="1486725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that Child and Youth Advocacy Centre is all encompassing</a:t>
            </a:r>
          </a:p>
          <a:p>
            <a:r>
              <a:rPr lang="en-CA" dirty="0"/>
              <a:t>Intended as an evolution of the National Network – establishing a legal entity with a expanded scope</a:t>
            </a:r>
          </a:p>
        </p:txBody>
      </p:sp>
      <p:sp>
        <p:nvSpPr>
          <p:cNvPr id="4" name="Slide Number Placeholder 3"/>
          <p:cNvSpPr>
            <a:spLocks noGrp="1"/>
          </p:cNvSpPr>
          <p:nvPr>
            <p:ph type="sldNum" sz="quarter" idx="5"/>
          </p:nvPr>
        </p:nvSpPr>
        <p:spPr/>
        <p:txBody>
          <a:bodyPr/>
          <a:lstStyle/>
          <a:p>
            <a:fld id="{7028DD19-C203-4726-91C2-013DE69EB8BD}" type="slidenum">
              <a:rPr lang="en-CA" smtClean="0"/>
              <a:t>1</a:t>
            </a:fld>
            <a:endParaRPr lang="en-CA"/>
          </a:p>
        </p:txBody>
      </p:sp>
    </p:spTree>
    <p:extLst>
      <p:ext uri="{BB962C8B-B14F-4D97-AF65-F5344CB8AC3E}">
        <p14:creationId xmlns:p14="http://schemas.microsoft.com/office/powerpoint/2010/main" val="1141186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Leah</a:t>
            </a:r>
          </a:p>
        </p:txBody>
      </p:sp>
      <p:sp>
        <p:nvSpPr>
          <p:cNvPr id="4" name="Slide Number Placeholder 3"/>
          <p:cNvSpPr>
            <a:spLocks noGrp="1"/>
          </p:cNvSpPr>
          <p:nvPr>
            <p:ph type="sldNum" sz="quarter" idx="10"/>
          </p:nvPr>
        </p:nvSpPr>
        <p:spPr/>
        <p:txBody>
          <a:bodyPr/>
          <a:lstStyle/>
          <a:p>
            <a:fld id="{F7CCB668-5CB5-45D7-8A65-010C5A401DC7}" type="slidenum">
              <a:rPr lang="en-CA" smtClean="0"/>
              <a:t>10</a:t>
            </a:fld>
            <a:endParaRPr lang="en-CA"/>
          </a:p>
        </p:txBody>
      </p:sp>
    </p:spTree>
    <p:extLst>
      <p:ext uri="{BB962C8B-B14F-4D97-AF65-F5344CB8AC3E}">
        <p14:creationId xmlns:p14="http://schemas.microsoft.com/office/powerpoint/2010/main" val="2925691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Ask the room if anyone has worked with an association management company before and, if so, recommendations are welcome</a:t>
            </a:r>
          </a:p>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11</a:t>
            </a:fld>
            <a:endParaRPr lang="en-CA"/>
          </a:p>
        </p:txBody>
      </p:sp>
    </p:spTree>
    <p:extLst>
      <p:ext uri="{BB962C8B-B14F-4D97-AF65-F5344CB8AC3E}">
        <p14:creationId xmlns:p14="http://schemas.microsoft.com/office/powerpoint/2010/main" val="12430389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Leah</a:t>
            </a:r>
          </a:p>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12</a:t>
            </a:fld>
            <a:endParaRPr lang="en-CA"/>
          </a:p>
        </p:txBody>
      </p:sp>
    </p:spTree>
    <p:extLst>
      <p:ext uri="{BB962C8B-B14F-4D97-AF65-F5344CB8AC3E}">
        <p14:creationId xmlns:p14="http://schemas.microsoft.com/office/powerpoint/2010/main" val="39503585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Nora</a:t>
            </a:r>
          </a:p>
        </p:txBody>
      </p:sp>
      <p:sp>
        <p:nvSpPr>
          <p:cNvPr id="4" name="Slide Number Placeholder 3"/>
          <p:cNvSpPr>
            <a:spLocks noGrp="1"/>
          </p:cNvSpPr>
          <p:nvPr>
            <p:ph type="sldNum" sz="quarter" idx="10"/>
          </p:nvPr>
        </p:nvSpPr>
        <p:spPr/>
        <p:txBody>
          <a:bodyPr/>
          <a:lstStyle/>
          <a:p>
            <a:fld id="{F7CCB668-5CB5-45D7-8A65-010C5A401DC7}" type="slidenum">
              <a:rPr lang="en-CA" smtClean="0"/>
              <a:t>13</a:t>
            </a:fld>
            <a:endParaRPr lang="en-CA"/>
          </a:p>
        </p:txBody>
      </p:sp>
    </p:spTree>
    <p:extLst>
      <p:ext uri="{BB962C8B-B14F-4D97-AF65-F5344CB8AC3E}">
        <p14:creationId xmlns:p14="http://schemas.microsoft.com/office/powerpoint/2010/main" val="12600511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14</a:t>
            </a:fld>
            <a:endParaRPr lang="en-CA"/>
          </a:p>
        </p:txBody>
      </p:sp>
    </p:spTree>
    <p:extLst>
      <p:ext uri="{BB962C8B-B14F-4D97-AF65-F5344CB8AC3E}">
        <p14:creationId xmlns:p14="http://schemas.microsoft.com/office/powerpoint/2010/main" val="28375212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Nora</a:t>
            </a:r>
          </a:p>
        </p:txBody>
      </p:sp>
      <p:sp>
        <p:nvSpPr>
          <p:cNvPr id="4" name="Slide Number Placeholder 3"/>
          <p:cNvSpPr>
            <a:spLocks noGrp="1"/>
          </p:cNvSpPr>
          <p:nvPr>
            <p:ph type="sldNum" sz="quarter" idx="10"/>
          </p:nvPr>
        </p:nvSpPr>
        <p:spPr/>
        <p:txBody>
          <a:bodyPr/>
          <a:lstStyle/>
          <a:p>
            <a:fld id="{F7CCB668-5CB5-45D7-8A65-010C5A401DC7}" type="slidenum">
              <a:rPr lang="en-CA" smtClean="0"/>
              <a:t>15</a:t>
            </a:fld>
            <a:endParaRPr lang="en-CA"/>
          </a:p>
        </p:txBody>
      </p:sp>
    </p:spTree>
    <p:extLst>
      <p:ext uri="{BB962C8B-B14F-4D97-AF65-F5344CB8AC3E}">
        <p14:creationId xmlns:p14="http://schemas.microsoft.com/office/powerpoint/2010/main" val="419743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We are hopeful that Justice Canada will be able to assist us in securing funds – directly through the Department or indirectly by connections to other ministries</a:t>
            </a:r>
            <a:br>
              <a:rPr lang="en-CA" dirty="0"/>
            </a:br>
            <a:r>
              <a:rPr lang="en-CA" dirty="0"/>
              <a:t>Outside of that, we have some strategies we will employ. IF anyone knows  of foundations or other potential sources of funding, please reach out</a:t>
            </a:r>
          </a:p>
        </p:txBody>
      </p:sp>
      <p:sp>
        <p:nvSpPr>
          <p:cNvPr id="4" name="Slide Number Placeholder 3"/>
          <p:cNvSpPr>
            <a:spLocks noGrp="1"/>
          </p:cNvSpPr>
          <p:nvPr>
            <p:ph type="sldNum" sz="quarter" idx="10"/>
          </p:nvPr>
        </p:nvSpPr>
        <p:spPr/>
        <p:txBody>
          <a:bodyPr/>
          <a:lstStyle/>
          <a:p>
            <a:fld id="{F7CCB668-5CB5-45D7-8A65-010C5A401DC7}" type="slidenum">
              <a:rPr lang="en-CA" smtClean="0"/>
              <a:t>16</a:t>
            </a:fld>
            <a:endParaRPr lang="en-CA"/>
          </a:p>
        </p:txBody>
      </p:sp>
    </p:spTree>
    <p:extLst>
      <p:ext uri="{BB962C8B-B14F-4D97-AF65-F5344CB8AC3E}">
        <p14:creationId xmlns:p14="http://schemas.microsoft.com/office/powerpoint/2010/main" val="2377014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Nora</a:t>
            </a:r>
          </a:p>
        </p:txBody>
      </p:sp>
      <p:sp>
        <p:nvSpPr>
          <p:cNvPr id="4" name="Slide Number Placeholder 3"/>
          <p:cNvSpPr>
            <a:spLocks noGrp="1"/>
          </p:cNvSpPr>
          <p:nvPr>
            <p:ph type="sldNum" sz="quarter" idx="10"/>
          </p:nvPr>
        </p:nvSpPr>
        <p:spPr/>
        <p:txBody>
          <a:bodyPr/>
          <a:lstStyle/>
          <a:p>
            <a:fld id="{F7CCB668-5CB5-45D7-8A65-010C5A401DC7}" type="slidenum">
              <a:rPr lang="en-CA" smtClean="0"/>
              <a:t>17</a:t>
            </a:fld>
            <a:endParaRPr lang="en-CA"/>
          </a:p>
        </p:txBody>
      </p:sp>
    </p:spTree>
    <p:extLst>
      <p:ext uri="{BB962C8B-B14F-4D97-AF65-F5344CB8AC3E}">
        <p14:creationId xmlns:p14="http://schemas.microsoft.com/office/powerpoint/2010/main" val="4424336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Leah to do final close and next steps: Will </a:t>
            </a:r>
            <a:r>
              <a:rPr lang="en-CA" dirty="0" err="1"/>
              <a:t>DoJ</a:t>
            </a:r>
            <a:r>
              <a:rPr lang="en-CA" dirty="0"/>
              <a:t> consider funding? Is there someone else we need to speak to? Any thoughts and ideas on how we can move forward together.</a:t>
            </a:r>
          </a:p>
        </p:txBody>
      </p:sp>
      <p:sp>
        <p:nvSpPr>
          <p:cNvPr id="4" name="Slide Number Placeholder 3"/>
          <p:cNvSpPr>
            <a:spLocks noGrp="1"/>
          </p:cNvSpPr>
          <p:nvPr>
            <p:ph type="sldNum" sz="quarter" idx="5"/>
          </p:nvPr>
        </p:nvSpPr>
        <p:spPr/>
        <p:txBody>
          <a:bodyPr/>
          <a:lstStyle/>
          <a:p>
            <a:fld id="{D69D4086-2888-408E-A3F0-289F0DC4F029}" type="slidenum">
              <a:rPr lang="en-CA" smtClean="0"/>
              <a:t>18</a:t>
            </a:fld>
            <a:endParaRPr lang="en-CA"/>
          </a:p>
        </p:txBody>
      </p:sp>
    </p:spTree>
    <p:extLst>
      <p:ext uri="{BB962C8B-B14F-4D97-AF65-F5344CB8AC3E}">
        <p14:creationId xmlns:p14="http://schemas.microsoft.com/office/powerpoint/2010/main" val="338946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Emphasize the Network was started by Justice Canada; shared vision to one day have it evolve to a National association</a:t>
            </a:r>
          </a:p>
          <a:p>
            <a:endParaRPr lang="en-CA" dirty="0"/>
          </a:p>
          <a:p>
            <a:r>
              <a:rPr lang="en-CA" dirty="0"/>
              <a:t>Introduce steering committee: </a:t>
            </a:r>
          </a:p>
          <a:p>
            <a:r>
              <a:rPr lang="en-CA" dirty="0"/>
              <a:t>Atlantic Canada: Christina Schaeffer (</a:t>
            </a:r>
            <a:r>
              <a:rPr lang="en-CA" dirty="0" err="1"/>
              <a:t>Seastar</a:t>
            </a:r>
            <a:r>
              <a:rPr lang="en-CA" dirty="0"/>
              <a:t>) and Sharon </a:t>
            </a:r>
            <a:r>
              <a:rPr lang="en-CA" dirty="0" err="1"/>
              <a:t>Amirault</a:t>
            </a:r>
            <a:endParaRPr lang="en-CA" dirty="0"/>
          </a:p>
          <a:p>
            <a:r>
              <a:rPr lang="en-CA" dirty="0"/>
              <a:t>Quebec: Ingrid Pruneau</a:t>
            </a:r>
          </a:p>
          <a:p>
            <a:r>
              <a:rPr lang="en-CA" dirty="0"/>
              <a:t>Ontario: Brian Bratt, Leslie McCallum, Nora Constas</a:t>
            </a:r>
          </a:p>
          <a:p>
            <a:r>
              <a:rPr lang="en-CA" dirty="0"/>
              <a:t>Manitoba: Karen Chymy</a:t>
            </a:r>
          </a:p>
          <a:p>
            <a:r>
              <a:rPr lang="en-CA" dirty="0"/>
              <a:t>Alberta: Karen Orser</a:t>
            </a:r>
          </a:p>
          <a:p>
            <a:r>
              <a:rPr lang="en-CA" dirty="0"/>
              <a:t>BC: Krysta Aronson; Leah Zille</a:t>
            </a:r>
          </a:p>
          <a:p>
            <a:r>
              <a:rPr lang="en-CA" dirty="0"/>
              <a:t>Project Facilitator: Colette Madsen</a:t>
            </a:r>
          </a:p>
          <a:p>
            <a:endParaRPr lang="en-CA" dirty="0"/>
          </a:p>
          <a:p>
            <a:endParaRPr lang="en-CA" dirty="0"/>
          </a:p>
          <a:p>
            <a:endParaRPr lang="en-CA" dirty="0"/>
          </a:p>
          <a:p>
            <a:r>
              <a:rPr lang="en-CA" dirty="0"/>
              <a:t>Notes: Important to highlight that this started from the </a:t>
            </a:r>
            <a:r>
              <a:rPr lang="en-CA" dirty="0" err="1"/>
              <a:t>DoJ’s</a:t>
            </a:r>
            <a:r>
              <a:rPr lang="en-CA" dirty="0"/>
              <a:t> vision for a national network…the evolution to a sustainable org</a:t>
            </a:r>
          </a:p>
        </p:txBody>
      </p:sp>
      <p:sp>
        <p:nvSpPr>
          <p:cNvPr id="4" name="Slide Number Placeholder 3"/>
          <p:cNvSpPr>
            <a:spLocks noGrp="1"/>
          </p:cNvSpPr>
          <p:nvPr>
            <p:ph type="sldNum" sz="quarter" idx="10"/>
          </p:nvPr>
        </p:nvSpPr>
        <p:spPr/>
        <p:txBody>
          <a:bodyPr/>
          <a:lstStyle/>
          <a:p>
            <a:fld id="{F7CCB668-5CB5-45D7-8A65-010C5A401DC7}" type="slidenum">
              <a:rPr lang="en-CA" smtClean="0"/>
              <a:t>2</a:t>
            </a:fld>
            <a:endParaRPr lang="en-CA"/>
          </a:p>
        </p:txBody>
      </p:sp>
    </p:spTree>
    <p:extLst>
      <p:ext uri="{BB962C8B-B14F-4D97-AF65-F5344CB8AC3E}">
        <p14:creationId xmlns:p14="http://schemas.microsoft.com/office/powerpoint/2010/main" val="957464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r>
              <a:rPr lang="en-CA" dirty="0"/>
              <a:t>Notes: Important to highlight that this started from the </a:t>
            </a:r>
            <a:r>
              <a:rPr lang="en-CA" dirty="0" err="1"/>
              <a:t>DoJ’s</a:t>
            </a:r>
            <a:r>
              <a:rPr lang="en-CA" dirty="0"/>
              <a:t> vision for a national network…the evolution to a sustainable org</a:t>
            </a:r>
          </a:p>
        </p:txBody>
      </p:sp>
      <p:sp>
        <p:nvSpPr>
          <p:cNvPr id="4" name="Slide Number Placeholder 3"/>
          <p:cNvSpPr>
            <a:spLocks noGrp="1"/>
          </p:cNvSpPr>
          <p:nvPr>
            <p:ph type="sldNum" sz="quarter" idx="10"/>
          </p:nvPr>
        </p:nvSpPr>
        <p:spPr/>
        <p:txBody>
          <a:bodyPr/>
          <a:lstStyle/>
          <a:p>
            <a:fld id="{F7CCB668-5CB5-45D7-8A65-010C5A401DC7}" type="slidenum">
              <a:rPr lang="en-CA" smtClean="0"/>
              <a:t>3</a:t>
            </a:fld>
            <a:endParaRPr lang="en-CA"/>
          </a:p>
        </p:txBody>
      </p:sp>
    </p:spTree>
    <p:extLst>
      <p:ext uri="{BB962C8B-B14F-4D97-AF65-F5344CB8AC3E}">
        <p14:creationId xmlns:p14="http://schemas.microsoft.com/office/powerpoint/2010/main" val="3136441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Leah – We will focus on highlights/critical points. More info contained in draft plan</a:t>
            </a:r>
          </a:p>
        </p:txBody>
      </p:sp>
      <p:sp>
        <p:nvSpPr>
          <p:cNvPr id="4" name="Slide Number Placeholder 3"/>
          <p:cNvSpPr>
            <a:spLocks noGrp="1"/>
          </p:cNvSpPr>
          <p:nvPr>
            <p:ph type="sldNum" sz="quarter" idx="10"/>
          </p:nvPr>
        </p:nvSpPr>
        <p:spPr/>
        <p:txBody>
          <a:bodyPr/>
          <a:lstStyle/>
          <a:p>
            <a:fld id="{F7CCB668-5CB5-45D7-8A65-010C5A401DC7}" type="slidenum">
              <a:rPr lang="en-CA" smtClean="0"/>
              <a:t>4</a:t>
            </a:fld>
            <a:endParaRPr lang="en-CA"/>
          </a:p>
        </p:txBody>
      </p:sp>
    </p:spTree>
    <p:extLst>
      <p:ext uri="{BB962C8B-B14F-4D97-AF65-F5344CB8AC3E}">
        <p14:creationId xmlns:p14="http://schemas.microsoft.com/office/powerpoint/2010/main" val="951442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Vision and mission came out of input from National meeting in 2019, working group struck to craft the language</a:t>
            </a:r>
          </a:p>
        </p:txBody>
      </p:sp>
      <p:sp>
        <p:nvSpPr>
          <p:cNvPr id="4" name="Slide Number Placeholder 3"/>
          <p:cNvSpPr>
            <a:spLocks noGrp="1"/>
          </p:cNvSpPr>
          <p:nvPr>
            <p:ph type="sldNum" sz="quarter" idx="10"/>
          </p:nvPr>
        </p:nvSpPr>
        <p:spPr/>
        <p:txBody>
          <a:bodyPr/>
          <a:lstStyle/>
          <a:p>
            <a:fld id="{F7CCB668-5CB5-45D7-8A65-010C5A401DC7}" type="slidenum">
              <a:rPr lang="en-CA" smtClean="0"/>
              <a:t>5</a:t>
            </a:fld>
            <a:endParaRPr lang="en-CA"/>
          </a:p>
        </p:txBody>
      </p:sp>
    </p:spTree>
    <p:extLst>
      <p:ext uri="{BB962C8B-B14F-4D97-AF65-F5344CB8AC3E}">
        <p14:creationId xmlns:p14="http://schemas.microsoft.com/office/powerpoint/2010/main" val="3718858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Ingrid </a:t>
            </a:r>
          </a:p>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6</a:t>
            </a:fld>
            <a:endParaRPr lang="en-CA"/>
          </a:p>
        </p:txBody>
      </p:sp>
    </p:spTree>
    <p:extLst>
      <p:ext uri="{BB962C8B-B14F-4D97-AF65-F5344CB8AC3E}">
        <p14:creationId xmlns:p14="http://schemas.microsoft.com/office/powerpoint/2010/main" val="12691539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Serving as a national voice: </a:t>
            </a:r>
          </a:p>
          <a:p>
            <a:r>
              <a:rPr lang="en-US" dirty="0"/>
              <a:t>The national association acts as a single, unified voice profiling the social impact of CYACs, establishing national prevention and awareness programs, and advocating for funding, collaboration, and support at the national level.</a:t>
            </a:r>
          </a:p>
          <a:p>
            <a:endParaRPr lang="en-US" dirty="0"/>
          </a:p>
          <a:p>
            <a:r>
              <a:rPr lang="en-US" dirty="0"/>
              <a:t>Advancing collaboration and partnerships: </a:t>
            </a:r>
          </a:p>
          <a:p>
            <a:r>
              <a:rPr lang="en-US" dirty="0"/>
              <a:t>The national association facilitates opportunities for CYACs to collaborate, share knowledge, and build capacity. At that same time, CACYAC seeks national partnerships to better position the CYAC model throughout Canada.</a:t>
            </a:r>
          </a:p>
          <a:p>
            <a:endParaRPr lang="en-US" dirty="0"/>
          </a:p>
          <a:p>
            <a:r>
              <a:rPr lang="en-US" dirty="0"/>
              <a:t>Elevating consistent practices across Canada: </a:t>
            </a:r>
          </a:p>
          <a:p>
            <a:r>
              <a:rPr lang="en-US" dirty="0"/>
              <a:t>The national association supports CYACs in delivering consistent, high-quality services through reaffirming national guidelines and exploring the development of quality assurance/standards/accreditation programs.</a:t>
            </a:r>
          </a:p>
          <a:p>
            <a:endParaRPr lang="en-CA" dirty="0"/>
          </a:p>
        </p:txBody>
      </p:sp>
      <p:sp>
        <p:nvSpPr>
          <p:cNvPr id="4" name="Slide Number Placeholder 3"/>
          <p:cNvSpPr>
            <a:spLocks noGrp="1"/>
          </p:cNvSpPr>
          <p:nvPr>
            <p:ph type="sldNum" sz="quarter" idx="10"/>
          </p:nvPr>
        </p:nvSpPr>
        <p:spPr/>
        <p:txBody>
          <a:bodyPr/>
          <a:lstStyle/>
          <a:p>
            <a:fld id="{F7CCB668-5CB5-45D7-8A65-010C5A401DC7}" type="slidenum">
              <a:rPr lang="en-CA" smtClean="0"/>
              <a:t>7</a:t>
            </a:fld>
            <a:endParaRPr lang="en-CA"/>
          </a:p>
        </p:txBody>
      </p:sp>
    </p:spTree>
    <p:extLst>
      <p:ext uri="{BB962C8B-B14F-4D97-AF65-F5344CB8AC3E}">
        <p14:creationId xmlns:p14="http://schemas.microsoft.com/office/powerpoint/2010/main" val="1370327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100" dirty="0"/>
              <a:t>Ingrid </a:t>
            </a:r>
          </a:p>
          <a:p>
            <a:endParaRPr lang="en-CA" sz="1100" dirty="0"/>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National guidance and quality standards: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A recognized national association sets the bar for what it means to deliver child and youth advocacy centre services in Canada. This ensures the integrity of CYACs by providing tangible direction for service delivery.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Increased national profile of CYAC model: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Providing a streamlined approach to advocacy of the CYAC model on the national stage enables individual agencies to leverage this national presence and focus on service delivery excellence at the local level. Creating a strong national presence opens doors to funding, resourcing, and talent opportunities nationally, regionally, and locally that are typically only available to national organizations. Raising awareness of the model of service and its benefits to society through a national voice helps facilitate discussions at regional and local levels.</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National partnerships upon which to build community partnerships: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The CYAC model significantly improves conditions for Canadian children and youth. This proven model attracts partnerships at a national level that in turn will benefit CYACs at a local level.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National thought leadership for the CYAC model: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We have some of the best hearts and brightest minds in the country focused on children and youth who have been impacted by abuse and violence. The national association harvests that energy into the best supports and resources for Canadian children and youth, providing leadership to others entering this work. The CYAC model serves as a shining example of the positive impacts obtained from the collaboration and coordination of service delivery.</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Access to a CYAC Leadership and Management community of support: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The national association provides opportunities to foster connections for those leading and managing the work in CYACs across the country. We build off the strengths of one another and learn from the great work that happens in our CYAC community. We form connections that create opportunities for knowledge sharing, idea generation, problem solving, and peer support amongst each other.</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National forum for knowledge sharing: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Members have access to empirical research (national, international) and resources (policies &amp; procedures, for example) provided in a repository by the national association. The association ensures the repository is updated on a regular basis. </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cs typeface="Times New Roman" panose="02020603050405020304" pitchFamily="18" charset="0"/>
              </a:rPr>
              <a:t>Opportunity for increased training, and education: </a:t>
            </a:r>
            <a:r>
              <a:rPr lang="en-CA" sz="1100" dirty="0">
                <a:latin typeface="Avenir Next LT Pro Light" panose="020B0304020202020204" pitchFamily="34" charset="0"/>
                <a:ea typeface="Calibri" panose="020F0502020204030204" pitchFamily="34" charset="0"/>
                <a:cs typeface="Times New Roman" panose="02020603050405020304" pitchFamily="18" charset="0"/>
              </a:rPr>
              <a:t>Members have access to a list of training/education opportunities available nationally and internationally on topics relevant to the sector. The list is curated and maintained by the association.</a:t>
            </a:r>
            <a:endParaRPr lang="en-CA" sz="1100" dirty="0">
              <a:latin typeface="Calibri" panose="020F0502020204030204" pitchFamily="34" charset="0"/>
              <a:ea typeface="Calibri" panose="020F0502020204030204" pitchFamily="34" charset="0"/>
              <a:cs typeface="Times New Roman" panose="02020603050405020304" pitchFamily="18" charset="0"/>
            </a:endParaRPr>
          </a:p>
          <a:p>
            <a:endParaRPr lang="en-CA" sz="1100" dirty="0"/>
          </a:p>
        </p:txBody>
      </p:sp>
      <p:sp>
        <p:nvSpPr>
          <p:cNvPr id="4" name="Slide Number Placeholder 3"/>
          <p:cNvSpPr>
            <a:spLocks noGrp="1"/>
          </p:cNvSpPr>
          <p:nvPr>
            <p:ph type="sldNum" sz="quarter" idx="10"/>
          </p:nvPr>
        </p:nvSpPr>
        <p:spPr/>
        <p:txBody>
          <a:bodyPr/>
          <a:lstStyle/>
          <a:p>
            <a:fld id="{F7CCB668-5CB5-45D7-8A65-010C5A401DC7}" type="slidenum">
              <a:rPr lang="en-CA" smtClean="0"/>
              <a:t>8</a:t>
            </a:fld>
            <a:endParaRPr lang="en-CA"/>
          </a:p>
        </p:txBody>
      </p:sp>
    </p:spTree>
    <p:extLst>
      <p:ext uri="{BB962C8B-B14F-4D97-AF65-F5344CB8AC3E}">
        <p14:creationId xmlns:p14="http://schemas.microsoft.com/office/powerpoint/2010/main" val="343798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A national voice for children and youth: </a:t>
            </a:r>
            <a:r>
              <a:rPr lang="en-CA" sz="1100" dirty="0">
                <a:latin typeface="Avenir Next LT Pro Light" panose="020B0304020202020204" pitchFamily="34" charset="0"/>
                <a:ea typeface="Calibri" panose="020F0502020204030204" pitchFamily="34" charset="0"/>
              </a:rPr>
              <a:t>A single national partner focused on addressing the impacts of abuse and violence on Canadian children and youth and advocating for their needs.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Alignment with federal priorities:</a:t>
            </a:r>
            <a:r>
              <a:rPr lang="en-CA" sz="1100" dirty="0">
                <a:latin typeface="Avenir Next LT Pro Light" panose="020B0304020202020204" pitchFamily="34" charset="0"/>
                <a:ea typeface="Calibri" panose="020F0502020204030204" pitchFamily="34" charset="0"/>
              </a:rPr>
              <a:t> A national entity that facilitates the development and delivery of Justice Canada projects and activities that encourage the development of new approaches, promote access to justice, improve the capacity of service providers, foster the establishment of referral networks, and increases awareness of services available to child and youth victims of crime and their families.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Quality assurance and alignment to shared values:</a:t>
            </a:r>
            <a:r>
              <a:rPr lang="en-CA" sz="1100" dirty="0">
                <a:latin typeface="Avenir Next LT Pro Light" panose="020B0304020202020204" pitchFamily="34" charset="0"/>
                <a:ea typeface="Calibri" panose="020F0502020204030204" pitchFamily="34" charset="0"/>
              </a:rPr>
              <a:t> A national entity committed to ensuring a standard of practice is established across all CYACs in order to achieve the best outcomes for children and youth who have experienced abuse in Canada. The national entity will focus on maximizing the national social return on investment for Canadians.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Access to research: </a:t>
            </a:r>
            <a:r>
              <a:rPr lang="en-CA" sz="1100" dirty="0">
                <a:latin typeface="Avenir Next LT Pro Light" panose="020B0304020202020204" pitchFamily="34" charset="0"/>
                <a:ea typeface="Calibri" panose="020F0502020204030204" pitchFamily="34" charset="0"/>
              </a:rPr>
              <a:t>A national entity holds the responsibility of creating a databank of Canadian and International studies related to abuse of children and youth/child maltreatment, as well as providing leadership with the identification and analysis of common outcomes to be collected throughout the network, working with federal partners to impact national policies.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Improved efficiency in use of federal funds invested in CYACs: </a:t>
            </a:r>
            <a:r>
              <a:rPr lang="en-CA" sz="1100" dirty="0">
                <a:latin typeface="Avenir Next LT Pro Light" panose="020B0304020202020204" pitchFamily="34" charset="0"/>
                <a:ea typeface="Calibri" panose="020F0502020204030204" pitchFamily="34" charset="0"/>
              </a:rPr>
              <a:t>Under the leadership of a national entity, CYACs will build on the knowledge, experience, and guidance of the network. Emerging CYACs will have the support of the national entity to become operational quicker, leveraging the expertise held at the national level.</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Mobilization of CYACs</a:t>
            </a:r>
            <a:r>
              <a:rPr lang="en-CA" sz="1100" dirty="0">
                <a:latin typeface="Avenir Next LT Pro Light" panose="020B0304020202020204" pitchFamily="34" charset="0"/>
                <a:ea typeface="Calibri" panose="020F0502020204030204" pitchFamily="34" charset="0"/>
              </a:rPr>
              <a:t>: A national entity can facilitate a response to emerging issues.</a:t>
            </a:r>
            <a:endParaRPr lang="en-CA" sz="1100" dirty="0">
              <a:latin typeface="Times New Roman" panose="02020603050405020304" pitchFamily="18" charset="0"/>
              <a:ea typeface="Times New Roman" panose="02020603050405020304" pitchFamily="18" charset="0"/>
            </a:endParaRPr>
          </a:p>
          <a:p>
            <a:pPr marL="362480" indent="-362480">
              <a:lnSpc>
                <a:spcPct val="107000"/>
              </a:lnSpc>
              <a:spcBef>
                <a:spcPts val="634"/>
              </a:spcBef>
              <a:buFont typeface="Symbol" panose="05050102010706020507" pitchFamily="18" charset="2"/>
              <a:buChar char=""/>
            </a:pPr>
            <a:r>
              <a:rPr lang="en-CA" sz="1100" b="1" dirty="0">
                <a:solidFill>
                  <a:srgbClr val="417A84"/>
                </a:solidFill>
                <a:latin typeface="Avenir Next LT Pro Demi" panose="020B0704020202020204" pitchFamily="34" charset="0"/>
                <a:ea typeface="Calibri" panose="020F0502020204030204" pitchFamily="34" charset="0"/>
              </a:rPr>
              <a:t>Information and knowledge sharing:</a:t>
            </a:r>
            <a:r>
              <a:rPr lang="en-CA" sz="1100" dirty="0">
                <a:latin typeface="Avenir Next LT Pro Light" panose="020B0304020202020204" pitchFamily="34" charset="0"/>
                <a:ea typeface="Calibri" panose="020F0502020204030204" pitchFamily="34" charset="0"/>
              </a:rPr>
              <a:t> A forum for sharing knowledge and experiences on the impacts of abuse of children and youth, providing a streamlined voice for these young victims of crime. </a:t>
            </a:r>
            <a:endParaRPr lang="en-CA" sz="1100" dirty="0">
              <a:latin typeface="Times New Roman" panose="02020603050405020304" pitchFamily="18" charset="0"/>
              <a:ea typeface="Times New Roman" panose="02020603050405020304" pitchFamily="18" charset="0"/>
            </a:endParaRPr>
          </a:p>
          <a:p>
            <a:endParaRPr lang="en-CA" sz="1100" dirty="0"/>
          </a:p>
        </p:txBody>
      </p:sp>
      <p:sp>
        <p:nvSpPr>
          <p:cNvPr id="4" name="Slide Number Placeholder 3"/>
          <p:cNvSpPr>
            <a:spLocks noGrp="1"/>
          </p:cNvSpPr>
          <p:nvPr>
            <p:ph type="sldNum" sz="quarter" idx="10"/>
          </p:nvPr>
        </p:nvSpPr>
        <p:spPr/>
        <p:txBody>
          <a:bodyPr/>
          <a:lstStyle/>
          <a:p>
            <a:fld id="{F7CCB668-5CB5-45D7-8A65-010C5A401DC7}" type="slidenum">
              <a:rPr lang="en-CA" smtClean="0"/>
              <a:t>9</a:t>
            </a:fld>
            <a:endParaRPr lang="en-CA"/>
          </a:p>
        </p:txBody>
      </p:sp>
    </p:spTree>
    <p:extLst>
      <p:ext uri="{BB962C8B-B14F-4D97-AF65-F5344CB8AC3E}">
        <p14:creationId xmlns:p14="http://schemas.microsoft.com/office/powerpoint/2010/main" val="20529772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54E78-7E14-C929-5EFA-AE393CF867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BA481C52-BBD7-7005-EB31-318241587B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E2C34AE1-0323-EB79-8936-15F23AAF67AC}"/>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5" name="Footer Placeholder 4">
            <a:extLst>
              <a:ext uri="{FF2B5EF4-FFF2-40B4-BE49-F238E27FC236}">
                <a16:creationId xmlns:a16="http://schemas.microsoft.com/office/drawing/2014/main" id="{FCAAD93E-D504-64A6-1E17-B07D9FE0644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17FD922-9348-7698-D8A6-171E02A42605}"/>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333847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D061-EAA4-9295-C41F-DBE3135EBB2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294BDCA2-883B-F644-0FE3-E6C14CDE50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475F3AE-232F-0762-3942-AA5DC211A204}"/>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5" name="Footer Placeholder 4">
            <a:extLst>
              <a:ext uri="{FF2B5EF4-FFF2-40B4-BE49-F238E27FC236}">
                <a16:creationId xmlns:a16="http://schemas.microsoft.com/office/drawing/2014/main" id="{7490AD8E-8134-A108-1804-57AFDA56BD9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8C222DD-2505-6DDC-AD09-11253C749A45}"/>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069444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6E741F-D0E5-0AE7-AC12-9DB26A29AA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E892C20-7EE9-4587-9349-4C37DC32233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08E657F-E3B5-8B62-19EB-C6AEA6C4DEB3}"/>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5" name="Footer Placeholder 4">
            <a:extLst>
              <a:ext uri="{FF2B5EF4-FFF2-40B4-BE49-F238E27FC236}">
                <a16:creationId xmlns:a16="http://schemas.microsoft.com/office/drawing/2014/main" id="{CD9E2919-9E07-4DA8-0260-6AC4D5B76AB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262BF7C-CA9A-9A8F-EB48-A38C4E322150}"/>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880693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60A15-72E0-C17B-005D-FBEFA325D0C2}"/>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4ABD1A3-8FEB-4B5C-5165-293C01E29D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42C8A31-3938-80E2-095F-7BFCE08F9FB1}"/>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5" name="Footer Placeholder 4">
            <a:extLst>
              <a:ext uri="{FF2B5EF4-FFF2-40B4-BE49-F238E27FC236}">
                <a16:creationId xmlns:a16="http://schemas.microsoft.com/office/drawing/2014/main" id="{DF80BF13-F327-D6F3-3725-3FB1F4404A7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6A99B7D-1EE9-6314-303B-59BE75615824}"/>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746919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55C78-F5D6-1A12-487A-9B21F1575FE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00F5862A-9B3E-8C94-7413-D56782C8A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488454-EBF5-758B-0F9B-C2CC3B10E776}"/>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5" name="Footer Placeholder 4">
            <a:extLst>
              <a:ext uri="{FF2B5EF4-FFF2-40B4-BE49-F238E27FC236}">
                <a16:creationId xmlns:a16="http://schemas.microsoft.com/office/drawing/2014/main" id="{50810EB0-FC44-44E7-109D-69E2511706D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D3D0741-7A48-6957-E8ED-77978A377D4C}"/>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92942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4A794-0390-13C7-B03A-36C8D78ACE2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8A0BF91-3C43-E0AD-1424-019643B2E5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9129CE-A8C2-B156-DC65-554EEDD7D2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B167719-DE37-A767-2AFA-9C79C1A232F7}"/>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6" name="Footer Placeholder 5">
            <a:extLst>
              <a:ext uri="{FF2B5EF4-FFF2-40B4-BE49-F238E27FC236}">
                <a16:creationId xmlns:a16="http://schemas.microsoft.com/office/drawing/2014/main" id="{6ECC0ED5-9F87-B696-1710-F48B62B1EFB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EA1475D-06F8-4DF8-CDBC-C49EA32064C3}"/>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3360351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D8968-D563-EAF5-EED0-8E8180A8E0B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65013F78-708E-3748-D4BB-EC1662820D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6632EF8-22AA-01E2-D49D-6847785EEE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FB628485-A7E3-B065-D7D5-9B638080F0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239180-83AF-F42C-00A4-8D93BC1688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C7234F50-75CD-DDB8-13D3-60BB3EF1D0E2}"/>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8" name="Footer Placeholder 7">
            <a:extLst>
              <a:ext uri="{FF2B5EF4-FFF2-40B4-BE49-F238E27FC236}">
                <a16:creationId xmlns:a16="http://schemas.microsoft.com/office/drawing/2014/main" id="{89BC928C-2585-0959-E661-2D2EFF4B179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5EF9A316-6733-9703-A8E3-4E8C328C8167}"/>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129082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65D12-1539-EDFC-9879-F702C962DE2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EBB9A42-F2D2-765A-383B-CA408381214C}"/>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4" name="Footer Placeholder 3">
            <a:extLst>
              <a:ext uri="{FF2B5EF4-FFF2-40B4-BE49-F238E27FC236}">
                <a16:creationId xmlns:a16="http://schemas.microsoft.com/office/drawing/2014/main" id="{9A3FB8A7-0FBE-1700-F6B3-5E015FD024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011B45D-2D43-9DB1-0180-E7B5969B1DD1}"/>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3879114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AA0511-42F0-3F2F-AB8D-9942B94CBD25}"/>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3" name="Footer Placeholder 2">
            <a:extLst>
              <a:ext uri="{FF2B5EF4-FFF2-40B4-BE49-F238E27FC236}">
                <a16:creationId xmlns:a16="http://schemas.microsoft.com/office/drawing/2014/main" id="{D131ECAA-AAF3-5A8A-C643-EB7C1DF7B41C}"/>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1CBF690D-E4E7-0177-50B5-D058636EC016}"/>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99061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3B9C-BC93-6291-642E-5B61614151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DDC6633-9BB8-01F2-24DB-181AEAB52D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13175D9E-CFDC-B2CD-E312-67B1123147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C4C75D-8D68-4748-1E1C-BA3DEC8D0AB0}"/>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6" name="Footer Placeholder 5">
            <a:extLst>
              <a:ext uri="{FF2B5EF4-FFF2-40B4-BE49-F238E27FC236}">
                <a16:creationId xmlns:a16="http://schemas.microsoft.com/office/drawing/2014/main" id="{DEDB4B3E-6EBD-AABE-800A-E4B6F94F992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3CCDCB8-09DA-4A18-6ED1-E55C3C3ABD4A}"/>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42320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BF1E6-4150-979B-6298-B709992AC1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9254EFBE-6BE2-FFD7-F224-E34F14CA43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C0E94EB8-D9CE-2420-F6E5-D48EC498D0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D43CC9-C2B5-435D-F0EA-5E7E79A9E5AE}"/>
              </a:ext>
            </a:extLst>
          </p:cNvPr>
          <p:cNvSpPr>
            <a:spLocks noGrp="1"/>
          </p:cNvSpPr>
          <p:nvPr>
            <p:ph type="dt" sz="half" idx="10"/>
          </p:nvPr>
        </p:nvSpPr>
        <p:spPr/>
        <p:txBody>
          <a:bodyPr/>
          <a:lstStyle/>
          <a:p>
            <a:fld id="{E2E3CDA6-0208-44F2-B595-B519806050AC}" type="datetimeFigureOut">
              <a:rPr lang="en-CA" smtClean="0"/>
              <a:t>2023-03-27</a:t>
            </a:fld>
            <a:endParaRPr lang="en-CA"/>
          </a:p>
        </p:txBody>
      </p:sp>
      <p:sp>
        <p:nvSpPr>
          <p:cNvPr id="6" name="Footer Placeholder 5">
            <a:extLst>
              <a:ext uri="{FF2B5EF4-FFF2-40B4-BE49-F238E27FC236}">
                <a16:creationId xmlns:a16="http://schemas.microsoft.com/office/drawing/2014/main" id="{F958DFA5-0CEC-4AC4-E859-BFD12C54B61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9D43B72-7EF0-E430-D136-ACD4A431CCDE}"/>
              </a:ext>
            </a:extLst>
          </p:cNvPr>
          <p:cNvSpPr>
            <a:spLocks noGrp="1"/>
          </p:cNvSpPr>
          <p:nvPr>
            <p:ph type="sldNum" sz="quarter" idx="12"/>
          </p:nvPr>
        </p:nvSpPr>
        <p:spPr/>
        <p:txBody>
          <a:bodyPr/>
          <a:lstStyle/>
          <a:p>
            <a:fld id="{B7CD29FE-292A-4B88-8189-6E23753D4CA3}" type="slidenum">
              <a:rPr lang="en-CA" smtClean="0"/>
              <a:t>‹#›</a:t>
            </a:fld>
            <a:endParaRPr lang="en-CA"/>
          </a:p>
        </p:txBody>
      </p:sp>
    </p:spTree>
    <p:extLst>
      <p:ext uri="{BB962C8B-B14F-4D97-AF65-F5344CB8AC3E}">
        <p14:creationId xmlns:p14="http://schemas.microsoft.com/office/powerpoint/2010/main" val="1909501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7A36B6-B5A5-CF5D-EF6C-F2D7BB0F65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DBBE182-37D3-D375-0BF8-A050431CCF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A92FE68-D161-66F2-1282-BE1A05B286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E3CDA6-0208-44F2-B595-B519806050AC}" type="datetimeFigureOut">
              <a:rPr lang="en-CA" smtClean="0"/>
              <a:t>2023-03-27</a:t>
            </a:fld>
            <a:endParaRPr lang="en-CA"/>
          </a:p>
        </p:txBody>
      </p:sp>
      <p:sp>
        <p:nvSpPr>
          <p:cNvPr id="5" name="Footer Placeholder 4">
            <a:extLst>
              <a:ext uri="{FF2B5EF4-FFF2-40B4-BE49-F238E27FC236}">
                <a16:creationId xmlns:a16="http://schemas.microsoft.com/office/drawing/2014/main" id="{DF8FB099-1E9A-7DCB-2BDD-64FC36797A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0DD88628-977C-43B5-054D-B7CA15480A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CD29FE-292A-4B88-8189-6E23753D4CA3}" type="slidenum">
              <a:rPr lang="en-CA" smtClean="0"/>
              <a:t>‹#›</a:t>
            </a:fld>
            <a:endParaRPr lang="en-CA"/>
          </a:p>
        </p:txBody>
      </p:sp>
    </p:spTree>
    <p:extLst>
      <p:ext uri="{BB962C8B-B14F-4D97-AF65-F5344CB8AC3E}">
        <p14:creationId xmlns:p14="http://schemas.microsoft.com/office/powerpoint/2010/main" val="27734869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D54E8-27FA-91D2-6345-4E56F940D4E5}"/>
              </a:ext>
            </a:extLst>
          </p:cNvPr>
          <p:cNvSpPr>
            <a:spLocks noGrp="1"/>
          </p:cNvSpPr>
          <p:nvPr>
            <p:ph type="ctrTitle"/>
          </p:nvPr>
        </p:nvSpPr>
        <p:spPr>
          <a:xfrm>
            <a:off x="1524000" y="1535603"/>
            <a:ext cx="9782908" cy="1408401"/>
          </a:xfrm>
        </p:spPr>
        <p:txBody>
          <a:bodyPr>
            <a:noAutofit/>
          </a:bodyPr>
          <a:lstStyle/>
          <a:p>
            <a:pPr rtl="0"/>
            <a:r>
              <a:rPr lang="fr-ca" sz="40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Création d’un avenir radieux pour les enfants victimes de maltraitance,</a:t>
            </a:r>
            <a:br>
              <a:rPr lang="fr-ca" sz="4000" b="1">
                <a:solidFill>
                  <a:schemeClr val="accent1"/>
                </a:solidFill>
                <a:latin typeface="Century Gothic" panose="020B0502020202020204" pitchFamily="34" charset="0"/>
              </a:rPr>
            </a:br>
            <a:r>
              <a:rPr lang="fr-ca" sz="40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d’un océan à l’autre</a:t>
            </a:r>
          </a:p>
        </p:txBody>
      </p:sp>
      <p:sp>
        <p:nvSpPr>
          <p:cNvPr id="3" name="Subtitle 2">
            <a:extLst>
              <a:ext uri="{FF2B5EF4-FFF2-40B4-BE49-F238E27FC236}">
                <a16:creationId xmlns:a16="http://schemas.microsoft.com/office/drawing/2014/main" id="{042C10F0-16FD-59BD-F848-C906E0AF7C81}"/>
              </a:ext>
            </a:extLst>
          </p:cNvPr>
          <p:cNvSpPr>
            <a:spLocks noGrp="1"/>
          </p:cNvSpPr>
          <p:nvPr>
            <p:ph type="subTitle" idx="1"/>
          </p:nvPr>
        </p:nvSpPr>
        <p:spPr>
          <a:xfrm>
            <a:off x="1524000" y="3086116"/>
            <a:ext cx="9144000" cy="1655762"/>
          </a:xfrm>
        </p:spPr>
        <p:txBody>
          <a:bodyPr>
            <a:noAutofit/>
          </a:bodyPr>
          <a:lstStyle/>
          <a:p>
            <a:pPr rtl="0"/>
            <a:r>
              <a:rPr lang="fr-ca" sz="2000" b="1" i="0" u="none" baseline="0">
                <a:latin typeface="Century Gothic" panose="020B0502020202020204" pitchFamily="34" charset="0"/>
                <a:ea typeface="Century Gothic" panose="020B0502020202020204" pitchFamily="34" charset="0"/>
                <a:cs typeface="Century Gothic" panose="020B0502020202020204" pitchFamily="34" charset="0"/>
              </a:rPr>
              <a:t>La voie à suivre pour établir une </a:t>
            </a:r>
            <a:br>
              <a:rPr lang="fr-ca" sz="2000" b="1">
                <a:latin typeface="Century Gothic" panose="020B0502020202020204" pitchFamily="34" charset="0"/>
              </a:rPr>
            </a:br>
            <a:r>
              <a:rPr lang="fr-ca" sz="2000" b="1" i="0" u="none" baseline="0">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sz="2000" b="1">
                <a:latin typeface="Century Gothic" panose="020B0502020202020204" pitchFamily="34" charset="0"/>
              </a:rPr>
            </a:br>
            <a:r>
              <a:rPr lang="fr-ca" sz="2000" b="1" i="0" u="none" baseline="0">
                <a:latin typeface="Century Gothic" panose="020B0502020202020204" pitchFamily="34" charset="0"/>
                <a:ea typeface="Century Gothic" panose="020B0502020202020204" pitchFamily="34" charset="0"/>
                <a:cs typeface="Century Gothic" panose="020B0502020202020204" pitchFamily="34" charset="0"/>
              </a:rPr>
              <a:t> (CAE et CAEJ)</a:t>
            </a:r>
          </a:p>
          <a:p>
            <a:endParaRPr lang="fr-ca" sz="2000" dirty="0">
              <a:latin typeface="Century Gothic" panose="020B0502020202020204" pitchFamily="34" charset="0"/>
            </a:endParaRPr>
          </a:p>
          <a:p>
            <a:pPr rtl="0"/>
            <a:r>
              <a:rPr lang="fr-ca" sz="2000" b="0" i="0" u="none" baseline="0">
                <a:latin typeface="Century Gothic" panose="020B0502020202020204" pitchFamily="34" charset="0"/>
                <a:ea typeface="Century Gothic" panose="020B0502020202020204" pitchFamily="34" charset="0"/>
                <a:cs typeface="Century Gothic" panose="020B0502020202020204" pitchFamily="34" charset="0"/>
              </a:rPr>
              <a:t>Présenté à la réunion nationale de 2023 à Kelowna, en C.-B.</a:t>
            </a:r>
          </a:p>
          <a:p>
            <a:pPr rtl="0"/>
            <a:r>
              <a:rPr lang="fr-ca" sz="2000" b="0" i="0" u="none" baseline="0">
                <a:latin typeface="Century Gothic" panose="020B0502020202020204" pitchFamily="34" charset="0"/>
                <a:ea typeface="Century Gothic" panose="020B0502020202020204" pitchFamily="34" charset="0"/>
                <a:cs typeface="Century Gothic" panose="020B0502020202020204" pitchFamily="34" charset="0"/>
              </a:rPr>
              <a:t>9 mars 2023</a:t>
            </a:r>
          </a:p>
        </p:txBody>
      </p:sp>
    </p:spTree>
    <p:extLst>
      <p:ext uri="{BB962C8B-B14F-4D97-AF65-F5344CB8AC3E}">
        <p14:creationId xmlns:p14="http://schemas.microsoft.com/office/powerpoint/2010/main" val="2610006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Aperçu du plan d’activités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99746" y="1836104"/>
            <a:ext cx="11163300" cy="3754874"/>
          </a:xfrm>
          <a:prstGeom prst="rect">
            <a:avLst/>
          </a:prstGeom>
          <a:noFill/>
        </p:spPr>
        <p:txBody>
          <a:bodyPr wrap="square" rtlCol="0">
            <a:spAutoFit/>
          </a:bodyPr>
          <a:lstStyle/>
          <a:p>
            <a:pPr algn="l" rtl="0">
              <a:spcBef>
                <a:spcPts val="600"/>
              </a:spcBef>
            </a:pPr>
            <a:r>
              <a:rPr lang="fr-ca" sz="2400" b="1" i="0" u="sng"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Modèle de gouvernance </a:t>
            </a:r>
          </a:p>
          <a:p>
            <a:pPr marL="285750" indent="-285750" algn="l" rtl="0">
              <a:spcBef>
                <a:spcPts val="6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Conseil de gouvernance intérimaire pour un an jusqu’à la mise en place de l’entité </a:t>
            </a:r>
          </a:p>
          <a:p>
            <a:pPr marL="742950" lvl="1"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Mandat établi par le comité directeur</a:t>
            </a:r>
          </a:p>
          <a:p>
            <a:pPr marL="742950" lvl="1"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Cinq personnes siègent au Conseil de gouvernance intérimaire</a:t>
            </a:r>
          </a:p>
          <a:p>
            <a:pPr marL="742950" lvl="1"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Rôle : faciliter le lancement de l’Association avec l’autorité décisionnelle nécessaire pour ce faire</a:t>
            </a:r>
          </a:p>
          <a:p>
            <a:pPr marL="742950" lvl="1"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Responsabilité de communiquer régulièrement avec le réseau national et le ministère de la Justice </a:t>
            </a:r>
          </a:p>
          <a:p>
            <a:pPr marL="742950" lvl="1"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Superviser le contrat et les résultats attendus avec la société de conseil en gestion d’association							</a:t>
            </a:r>
            <a:endParaRPr lang="fr-ca" sz="2400" dirty="0">
              <a:latin typeface="Century Gothic" panose="020B0502020202020204" pitchFamily="34" charset="0"/>
            </a:endParaRPr>
          </a:p>
          <a:p>
            <a:pPr marL="457200" indent="-457200" algn="l" rtl="0">
              <a:spcBef>
                <a:spcPts val="1200"/>
              </a:spcBef>
              <a:buFont typeface="Arial" panose="020B0604020202020204" pitchFamily="34" charset="0"/>
              <a:buChar char="•"/>
            </a:pPr>
            <a:endParaRPr lang="fr-ca" sz="2400" dirty="0">
              <a:latin typeface="Century Gothic" panose="020B0502020202020204" pitchFamily="34" charset="0"/>
            </a:endParaRPr>
          </a:p>
        </p:txBody>
      </p:sp>
      <p:sp>
        <p:nvSpPr>
          <p:cNvPr id="5" name="Rectangle 4">
            <a:extLst>
              <a:ext uri="{FF2B5EF4-FFF2-40B4-BE49-F238E27FC236}">
                <a16:creationId xmlns:a16="http://schemas.microsoft.com/office/drawing/2014/main" id="{AC6F1CC3-0C4E-7A4E-E20F-A710814C3184}"/>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778231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Aperçu du plan d’activités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99746" y="1836104"/>
            <a:ext cx="11163300" cy="4632037"/>
          </a:xfrm>
          <a:prstGeom prst="rect">
            <a:avLst/>
          </a:prstGeom>
          <a:noFill/>
        </p:spPr>
        <p:txBody>
          <a:bodyPr wrap="square" rtlCol="0">
            <a:spAutoFit/>
          </a:bodyPr>
          <a:lstStyle/>
          <a:p>
            <a:pPr algn="l" rtl="0">
              <a:spcBef>
                <a:spcPts val="600"/>
              </a:spcBef>
            </a:pPr>
            <a:r>
              <a:rPr lang="fr-ca" sz="2400" b="1" i="0" u="sng"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Modèle de gouvernance </a:t>
            </a:r>
          </a:p>
          <a:p>
            <a:pPr marL="285750" indent="-285750" algn="l" rtl="0">
              <a:spcBef>
                <a:spcPts val="6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Retenir les services d’une société de conseil en gestion d’association pour faciliter le démarrage et l’atteinte des résultats </a:t>
            </a:r>
          </a:p>
          <a:p>
            <a:pPr marL="742950" lvl="1" indent="-28575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M</a:t>
            </a: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ise à disposition d’un directeur général</a:t>
            </a:r>
          </a:p>
          <a:p>
            <a:pPr marL="742950" lvl="1" indent="-28575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soutien opérationnel/général</a:t>
            </a:r>
          </a:p>
          <a:p>
            <a:pPr marL="742950" lvl="1" indent="-28575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soutien à la gouvernance</a:t>
            </a:r>
          </a:p>
          <a:p>
            <a:pPr marL="742950" lvl="1" indent="-28575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communications</a:t>
            </a:r>
          </a:p>
          <a:p>
            <a:pPr marL="742950" lvl="1" indent="-28575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gestion des membres</a:t>
            </a:r>
          </a:p>
          <a:p>
            <a:pPr marL="742950" lvl="1" indent="-28575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gestion financière</a:t>
            </a:r>
          </a:p>
          <a:p>
            <a:pPr marL="742950" lvl="1" indent="-28575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élaboration et prestation du programme</a:t>
            </a:r>
          </a:p>
          <a:p>
            <a:pPr marL="742950" lvl="1" indent="-28575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autres services en fonction des besoins 							</a:t>
            </a:r>
            <a:endParaRPr lang="fr-ca" sz="2400" dirty="0">
              <a:latin typeface="Century Gothic" panose="020B0502020202020204" pitchFamily="34" charset="0"/>
            </a:endParaRPr>
          </a:p>
          <a:p>
            <a:pPr marL="457200" indent="-457200" algn="l" rtl="0">
              <a:spcBef>
                <a:spcPts val="1200"/>
              </a:spcBef>
              <a:buFont typeface="Arial" panose="020B0604020202020204" pitchFamily="34" charset="0"/>
              <a:buChar char="•"/>
            </a:pPr>
            <a:endParaRPr lang="fr-ca" sz="2400" dirty="0">
              <a:latin typeface="Century Gothic" panose="020B0502020202020204" pitchFamily="34" charset="0"/>
            </a:endParaRPr>
          </a:p>
        </p:txBody>
      </p:sp>
      <p:sp>
        <p:nvSpPr>
          <p:cNvPr id="5" name="Rectangle 4">
            <a:extLst>
              <a:ext uri="{FF2B5EF4-FFF2-40B4-BE49-F238E27FC236}">
                <a16:creationId xmlns:a16="http://schemas.microsoft.com/office/drawing/2014/main" id="{4A23537D-1785-174C-A532-093CB2779FE4}"/>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1843311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Aperçu du plan d’activités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99746" y="1836104"/>
            <a:ext cx="11163300" cy="6278642"/>
          </a:xfrm>
          <a:prstGeom prst="rect">
            <a:avLst/>
          </a:prstGeom>
          <a:noFill/>
        </p:spPr>
        <p:txBody>
          <a:bodyPr wrap="square" rtlCol="0">
            <a:spAutoFit/>
          </a:bodyPr>
          <a:lstStyle/>
          <a:p>
            <a:pPr algn="l" rtl="0">
              <a:spcBef>
                <a:spcPts val="600"/>
              </a:spcBef>
            </a:pPr>
            <a:r>
              <a:rPr lang="fr-ca" sz="2400" b="1" i="0" u="sng"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Modèle de gouvernance </a:t>
            </a:r>
          </a:p>
          <a:p>
            <a:pPr marL="285750" indent="-285750" algn="l" rtl="0">
              <a:spcBef>
                <a:spcPts val="6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Après la création de l’entité, un conseil de direction axé sur les compétences doit être constitué</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Douze membres votants approuvés par le conseil, sélectionnés en fonction de critères géographiques, linguistiques et d’EDI</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Compétences à représenter au sein du conseil de direction : recherche, relations gouvernementales, communication, gestion financière et augmentation des recettes</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Il doit comprendre au moins six personnes travaillant dans différents CAEJ partout au pays et représentant différents modèles de fonctionnement, ainsi qu’au moins deux personnes issues de secteurs partenaires (par exemple, la police, les universités, la médecine). </a:t>
            </a:r>
            <a:endParaRPr lang="fr-ca" sz="1600" dirty="0">
              <a:latin typeface="Century Gothic" panose="020B0502020202020204" pitchFamily="34" charset="0"/>
            </a:endParaRP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Aucun poste du conseil n’est rémunéré.</a:t>
            </a:r>
          </a:p>
          <a:p>
            <a:pPr marL="742950" lvl="1" indent="-285750" algn="l" rtl="0">
              <a:spcBef>
                <a:spcPts val="600"/>
              </a:spcBef>
              <a:buFont typeface="Arial" panose="020B0604020202020204" pitchFamily="34" charset="0"/>
              <a:buChar char="•"/>
            </a:pPr>
            <a:r>
              <a:rPr lang="fr-ca" sz="1600" b="1" i="0" u="sng"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Un représentant de Justice Canada sera invité à siéger au conseil en tant que conseiller d’office.</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S’il y a lieu, le conseil se réunira à huis clos et le représentant de Justice Canada n’y participera pas.</a:t>
            </a:r>
            <a:endParaRPr lang="fr-ca" sz="1600" dirty="0">
              <a:latin typeface="Century Gothic" panose="020B0502020202020204" pitchFamily="34" charset="0"/>
            </a:endParaRPr>
          </a:p>
          <a:p>
            <a:pPr marL="742950" lvl="1" indent="-285750" algn="l" rtl="0">
              <a:spcBef>
                <a:spcPts val="600"/>
              </a:spcBef>
              <a:buFont typeface="Arial" panose="020B0604020202020204" pitchFamily="34" charset="0"/>
              <a:buChar char="•"/>
            </a:pPr>
            <a:endParaRPr lang="fr-ca" dirty="0">
              <a:latin typeface="Century Gothic" panose="020B0502020202020204" pitchFamily="34" charset="0"/>
            </a:endParaRPr>
          </a:p>
          <a:p>
            <a:pPr marL="742950" lvl="1" indent="-285750" algn="l" rtl="0">
              <a:spcBef>
                <a:spcPts val="600"/>
              </a:spcBef>
              <a:buFont typeface="Arial" panose="020B0604020202020204" pitchFamily="34" charset="0"/>
              <a:buChar char="•"/>
            </a:pPr>
            <a:endParaRPr lang="fr-ca" dirty="0">
              <a:latin typeface="Century Gothic" panose="020B0502020202020204" pitchFamily="34" charset="0"/>
            </a:endParaRPr>
          </a:p>
          <a:p>
            <a:pPr marL="742950" lvl="1" indent="-285750" algn="l" rtl="0">
              <a:spcBef>
                <a:spcPts val="600"/>
              </a:spcBef>
              <a:buFont typeface="Arial" panose="020B0604020202020204" pitchFamily="34" charset="0"/>
              <a:buChar char="•"/>
            </a:pPr>
            <a:endParaRPr lang="fr-ca" dirty="0">
              <a:latin typeface="Century Gothic" panose="020B0502020202020204" pitchFamily="34" charset="0"/>
            </a:endParaRPr>
          </a:p>
          <a:p>
            <a:pPr marL="742950" lvl="1" indent="-285750" algn="l" rtl="0">
              <a:spcBef>
                <a:spcPts val="600"/>
              </a:spcBef>
              <a:buFont typeface="Arial" panose="020B0604020202020204" pitchFamily="34" charset="0"/>
              <a:buChar char="•"/>
            </a:pPr>
            <a:endParaRPr lang="fr-ca" dirty="0">
              <a:latin typeface="Century Gothic" panose="020B0502020202020204" pitchFamily="34" charset="0"/>
            </a:endParaRPr>
          </a:p>
          <a:p>
            <a:pPr marL="457200" indent="-457200" algn="l" rtl="0">
              <a:spcBef>
                <a:spcPts val="1200"/>
              </a:spcBef>
              <a:buFont typeface="Arial" panose="020B0604020202020204" pitchFamily="34" charset="0"/>
              <a:buChar char="•"/>
            </a:pPr>
            <a:endParaRPr lang="fr-ca" sz="2400" dirty="0">
              <a:latin typeface="Century Gothic" panose="020B0502020202020204" pitchFamily="34" charset="0"/>
            </a:endParaRPr>
          </a:p>
        </p:txBody>
      </p:sp>
      <p:sp>
        <p:nvSpPr>
          <p:cNvPr id="5" name="Rectangle 4">
            <a:extLst>
              <a:ext uri="{FF2B5EF4-FFF2-40B4-BE49-F238E27FC236}">
                <a16:creationId xmlns:a16="http://schemas.microsoft.com/office/drawing/2014/main" id="{D95DECB9-0C51-8DC2-B273-A7F777198D48}"/>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2446527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Aperçu du plan d’activités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99746" y="1836104"/>
            <a:ext cx="11163300" cy="4324261"/>
          </a:xfrm>
          <a:prstGeom prst="rect">
            <a:avLst/>
          </a:prstGeom>
          <a:noFill/>
        </p:spPr>
        <p:txBody>
          <a:bodyPr wrap="square" rtlCol="0">
            <a:spAutoFit/>
          </a:bodyPr>
          <a:lstStyle/>
          <a:p>
            <a:pPr algn="l" rtl="0">
              <a:spcBef>
                <a:spcPts val="600"/>
              </a:spcBef>
            </a:pPr>
            <a:r>
              <a:rPr lang="fr-ca" sz="2400" b="1" i="0" u="sng"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Réalisations attendues</a:t>
            </a:r>
          </a:p>
          <a:p>
            <a:pPr marL="285750" indent="-285750" algn="l" rtl="0">
              <a:spcBef>
                <a:spcPts val="600"/>
              </a:spcBef>
              <a:buFont typeface="Arial" panose="020B0604020202020204" pitchFamily="34" charset="0"/>
              <a:buChar char="•"/>
            </a:pP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Création de l’entité juridique</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 </a:t>
            </a:r>
            <a:r>
              <a:rPr lang="fr-ca" sz="1600" b="1" i="0" u="none" baseline="0" dirty="0">
                <a:latin typeface="Century Gothic" panose="020B0502020202020204" pitchFamily="34" charset="0"/>
                <a:ea typeface="Century Gothic" panose="020B0502020202020204" pitchFamily="34" charset="0"/>
                <a:cs typeface="Century Gothic" panose="020B0502020202020204" pitchFamily="34" charset="0"/>
              </a:rPr>
              <a:t>:</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 type, modèle, statuts (an 1)</a:t>
            </a:r>
          </a:p>
          <a:p>
            <a:pPr marL="285750" indent="-285750" algn="l" rtl="0">
              <a:spcBef>
                <a:spcPts val="600"/>
              </a:spcBef>
              <a:buFont typeface="Arial" panose="020B0604020202020204" pitchFamily="34" charset="0"/>
              <a:buChar char="•"/>
            </a:pP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Démarrage</a:t>
            </a:r>
            <a:r>
              <a:rPr lang="fr-ca" sz="1600" b="1" i="0" u="none" baseline="0" dirty="0">
                <a:latin typeface="Century Gothic" panose="020B0502020202020204" pitchFamily="34" charset="0"/>
                <a:ea typeface="Century Gothic" panose="020B0502020202020204" pitchFamily="34" charset="0"/>
                <a:cs typeface="Century Gothic" panose="020B0502020202020204" pitchFamily="34" charset="0"/>
              </a:rPr>
              <a:t>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 Politiques, financement, stratégies, modèle d’adhésion, services (année 1)</a:t>
            </a:r>
          </a:p>
          <a:p>
            <a:pPr marL="285750"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Défense d’intérêts au niveau fédéral (à partir de l’année 1) </a:t>
            </a:r>
          </a:p>
          <a:p>
            <a:pPr marL="742950" lvl="1" indent="-285750" algn="l" rtl="0">
              <a:spcBef>
                <a:spcPts val="600"/>
              </a:spcBef>
              <a:buFont typeface="Arial" panose="020B0604020202020204" pitchFamily="34" charset="0"/>
              <a:buChar char="•"/>
            </a:pP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Accroître la visibilité et la crédibilité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des objectifs du modèle des CAEJ auprès des principaux décideurs, des partenaires, des parties prenantes et des partenaires financiers potentiels;</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Construire et adapter en permanence un scénario cohérent sur la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valeur sociale des CAEJ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et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créer des outils/ressources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à l’usage des CAEJ locaux dans leurs propres efforts de sensibilisation et de communication;</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Servir de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leader d’opinion national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pour contribuer à l’élaboration des politiques fédérales pertinentes, des questions réglementaires et législatives (le cas échéant) et tirer parti des possibilités d’offrir des conseils et de se faire connaître;</a:t>
            </a:r>
          </a:p>
          <a:p>
            <a:pPr marL="742950" lvl="1" indent="-285750" algn="l" rtl="0">
              <a:spcBef>
                <a:spcPts val="600"/>
              </a:spcBef>
              <a:buFont typeface="Arial" panose="020B0604020202020204" pitchFamily="34" charset="0"/>
              <a:buChar char="•"/>
            </a:pP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Aider les CAEJ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à défendre les intérêts des jeunes auprès des administrations provinciales, le cas échéant et dans la mesure où les capacités le permettent.</a:t>
            </a:r>
            <a:endParaRPr lang="fr-ca" sz="1600" dirty="0">
              <a:latin typeface="Century Gothic" panose="020B0502020202020204" pitchFamily="34" charset="0"/>
            </a:endParaRPr>
          </a:p>
        </p:txBody>
      </p:sp>
      <p:sp>
        <p:nvSpPr>
          <p:cNvPr id="5" name="Rectangle 4">
            <a:extLst>
              <a:ext uri="{FF2B5EF4-FFF2-40B4-BE49-F238E27FC236}">
                <a16:creationId xmlns:a16="http://schemas.microsoft.com/office/drawing/2014/main" id="{263A011C-2E1C-0C90-15EA-A3D1C488D21E}"/>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1554077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Aperçu du plan d’activités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6104"/>
            <a:ext cx="11353800" cy="3785652"/>
          </a:xfrm>
          <a:prstGeom prst="rect">
            <a:avLst/>
          </a:prstGeom>
          <a:noFill/>
        </p:spPr>
        <p:txBody>
          <a:bodyPr wrap="square" rtlCol="0">
            <a:spAutoFit/>
          </a:bodyPr>
          <a:lstStyle/>
          <a:p>
            <a:pPr algn="l" rtl="0">
              <a:spcBef>
                <a:spcPts val="600"/>
              </a:spcBef>
            </a:pPr>
            <a:r>
              <a:rPr lang="fr-ca" sz="2400" b="1" i="0" u="sng"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Réalisations attendues</a:t>
            </a:r>
          </a:p>
          <a:p>
            <a:pPr marL="285750"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Faciliter la collaboration et les partenariats (à partir de l’an 1)</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Créer des possibilités pour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échanger les meilleures pratiques et tirer parti des connaissances existantes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entre les différents CAEJ et les réseaux régionaux/provinciaux;</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Amplifier la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sensibilisation et l’accès à la recherche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menée par les CAEJ au Canada et à l’étranger;</a:t>
            </a:r>
          </a:p>
          <a:p>
            <a:pPr marL="742950" lvl="1" indent="-285750" algn="l" rtl="0">
              <a:spcBef>
                <a:spcPts val="600"/>
              </a:spcBef>
              <a:buFont typeface="Arial" panose="020B0604020202020204" pitchFamily="34" charset="0"/>
              <a:buChar char="•"/>
            </a:pP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Cerner les lacunes en matière de recherche</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 susceptibles de présenter un intérêt au niveau national et déterminer comment combler ces lacunes;</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Concevoir et entretenir un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système virtuel de mobilisation des connaissances et de réseautage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pour les CAEJ;</a:t>
            </a:r>
          </a:p>
          <a:p>
            <a:pPr marL="742950" lvl="1" indent="-285750" algn="l" rtl="0">
              <a:spcBef>
                <a:spcPts val="600"/>
              </a:spcBef>
              <a:buFont typeface="Arial" panose="020B0604020202020204" pitchFamily="34" charset="0"/>
              <a:buChar char="•"/>
            </a:pP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Relier</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 le travail des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réseaux régionaux, provinciaux et territoriaux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aux projets nationaux;</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Offrir des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possibilités de formation et de sensibilisation au niveau national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(en personne et virtuellement);</a:t>
            </a:r>
          </a:p>
          <a:p>
            <a:pPr marL="742950" lvl="1" indent="-285750" algn="l" rtl="0">
              <a:spcBef>
                <a:spcPts val="600"/>
              </a:spcBef>
              <a:buFont typeface="Arial" panose="020B0604020202020204" pitchFamily="34" charset="0"/>
              <a:buChar char="•"/>
            </a:pP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Soutenir les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réunions nationales </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et éventuellement diriger une </a:t>
            </a:r>
            <a:r>
              <a:rPr lang="fr-ca" sz="1600" b="1" i="0" u="none" baseline="0" dirty="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conférence nationale annuelle</a:t>
            </a:r>
            <a:r>
              <a:rPr lang="fr-ca" sz="1600" b="0" i="0" u="none" baseline="0" dirty="0">
                <a:latin typeface="Century Gothic" panose="020B0502020202020204" pitchFamily="34" charset="0"/>
                <a:ea typeface="Century Gothic" panose="020B0502020202020204" pitchFamily="34" charset="0"/>
                <a:cs typeface="Century Gothic" panose="020B0502020202020204" pitchFamily="34" charset="0"/>
              </a:rPr>
              <a:t>.</a:t>
            </a:r>
            <a:endParaRPr lang="fr-ca" sz="1600" dirty="0">
              <a:latin typeface="Century Gothic" panose="020B0502020202020204" pitchFamily="34" charset="0"/>
            </a:endParaRPr>
          </a:p>
        </p:txBody>
      </p:sp>
      <p:sp>
        <p:nvSpPr>
          <p:cNvPr id="5" name="Rectangle 4">
            <a:extLst>
              <a:ext uri="{FF2B5EF4-FFF2-40B4-BE49-F238E27FC236}">
                <a16:creationId xmlns:a16="http://schemas.microsoft.com/office/drawing/2014/main" id="{7772B64A-E22F-1ED1-7297-2AC30AC12586}"/>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644983698"/>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Aperçu du plan d’activités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6104"/>
            <a:ext cx="11353800" cy="1446550"/>
          </a:xfrm>
          <a:prstGeom prst="rect">
            <a:avLst/>
          </a:prstGeom>
          <a:noFill/>
        </p:spPr>
        <p:txBody>
          <a:bodyPr wrap="square" rtlCol="0">
            <a:spAutoFit/>
          </a:bodyPr>
          <a:lstStyle/>
          <a:p>
            <a:pPr algn="l" rtl="0">
              <a:spcBef>
                <a:spcPts val="600"/>
              </a:spcBef>
            </a:pPr>
            <a:r>
              <a:rPr lang="fr-ca" sz="2400" b="1" i="0" u="sng"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Réalisations attendues</a:t>
            </a:r>
          </a:p>
          <a:p>
            <a:pPr marL="285750"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Lignes directrices et assurance qualité (à partir de l’année 2/3)</a:t>
            </a:r>
          </a:p>
          <a:p>
            <a:pPr marL="742950" lvl="1"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Élaborer un programme national d’assurance qualité en étroite collaboration avec le secteur et le gouvernement.</a:t>
            </a:r>
            <a:endParaRPr lang="fr-ca" sz="2400" dirty="0">
              <a:latin typeface="Century Gothic" panose="020B0502020202020204" pitchFamily="34" charset="0"/>
            </a:endParaRPr>
          </a:p>
        </p:txBody>
      </p:sp>
      <p:sp>
        <p:nvSpPr>
          <p:cNvPr id="4" name="Rectangle 3">
            <a:extLst>
              <a:ext uri="{FF2B5EF4-FFF2-40B4-BE49-F238E27FC236}">
                <a16:creationId xmlns:a16="http://schemas.microsoft.com/office/drawing/2014/main" id="{708636DA-53BA-23B5-D5A5-AB5A8B571E25}"/>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313071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Budget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6104"/>
            <a:ext cx="11353800" cy="2939266"/>
          </a:xfrm>
          <a:prstGeom prst="rect">
            <a:avLst/>
          </a:prstGeom>
          <a:noFill/>
        </p:spPr>
        <p:txBody>
          <a:bodyPr wrap="square" rtlCol="0">
            <a:spAutoFit/>
          </a:bodyPr>
          <a:lstStyle/>
          <a:p>
            <a:pPr algn="l" rtl="0">
              <a:spcBef>
                <a:spcPts val="600"/>
              </a:spcBef>
            </a:pPr>
            <a:r>
              <a:rPr lang="fr-ca" sz="2400" b="1" i="0" u="sng"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Réaliser les objectifs définis dans le plan d’activités</a:t>
            </a:r>
          </a:p>
          <a:p>
            <a:pPr marL="285750"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Contrat de service annuel avec la société de gestion d’association :</a:t>
            </a:r>
          </a:p>
          <a:p>
            <a:pPr marL="742950" lvl="1"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175 000 $/an x 2 ans = 350 000 $</a:t>
            </a:r>
          </a:p>
          <a:p>
            <a:pPr marL="285750"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Coûts supplémentaires externes au contrat (frais de réunion, déplacements du conseil des gouverneurs intérimaire, etc.)</a:t>
            </a:r>
          </a:p>
          <a:p>
            <a:pPr marL="742950" lvl="1" indent="-285750" algn="l" rtl="0">
              <a:spcBef>
                <a:spcPts val="600"/>
              </a:spcBef>
              <a:buFont typeface="Arial" panose="020B0604020202020204" pitchFamily="34" charset="0"/>
              <a:buChar char="•"/>
            </a:pPr>
            <a:r>
              <a:rPr lang="fr-ca" b="0" i="0" u="none" baseline="0">
                <a:latin typeface="Century Gothic" panose="020B0502020202020204" pitchFamily="34" charset="0"/>
                <a:ea typeface="Century Gothic" panose="020B0502020202020204" pitchFamily="34" charset="0"/>
                <a:cs typeface="Century Gothic" panose="020B0502020202020204" pitchFamily="34" charset="0"/>
              </a:rPr>
              <a:t>25 000 $/an x 2 ans = 50 000 $</a:t>
            </a:r>
          </a:p>
          <a:p>
            <a:pPr marL="742950" lvl="1" indent="-285750" algn="l" rtl="0">
              <a:spcBef>
                <a:spcPts val="600"/>
              </a:spcBef>
              <a:buFont typeface="Arial" panose="020B0604020202020204" pitchFamily="34" charset="0"/>
              <a:buChar char="•"/>
            </a:pPr>
            <a:endParaRPr lang="fr-ca" dirty="0">
              <a:latin typeface="Century Gothic" panose="020B0502020202020204" pitchFamily="34" charset="0"/>
            </a:endParaRPr>
          </a:p>
          <a:p>
            <a:pPr marL="285750" indent="-285750" algn="l" rtl="0">
              <a:spcBef>
                <a:spcPts val="600"/>
              </a:spcBef>
              <a:buFont typeface="Arial" panose="020B0604020202020204" pitchFamily="34" charset="0"/>
              <a:buChar char="•"/>
            </a:pPr>
            <a:r>
              <a:rPr lang="fr-ca" b="1" i="0" u="none" baseline="0">
                <a:latin typeface="Century Gothic" panose="020B0502020202020204" pitchFamily="34" charset="0"/>
                <a:ea typeface="Century Gothic" panose="020B0502020202020204" pitchFamily="34" charset="0"/>
                <a:cs typeface="Century Gothic" panose="020B0502020202020204" pitchFamily="34" charset="0"/>
              </a:rPr>
              <a:t>Total requis : 400 000 dollars sur deux ans</a:t>
            </a:r>
          </a:p>
          <a:p>
            <a:pPr marL="285750" indent="-285750" algn="l" rtl="0">
              <a:spcBef>
                <a:spcPts val="600"/>
              </a:spcBef>
              <a:buFont typeface="Arial" panose="020B0604020202020204" pitchFamily="34" charset="0"/>
              <a:buChar char="•"/>
            </a:pPr>
            <a:endParaRPr lang="fr-ca" dirty="0">
              <a:latin typeface="Century Gothic" panose="020B0502020202020204" pitchFamily="34" charset="0"/>
            </a:endParaRPr>
          </a:p>
        </p:txBody>
      </p:sp>
    </p:spTree>
    <p:extLst>
      <p:ext uri="{BB962C8B-B14F-4D97-AF65-F5344CB8AC3E}">
        <p14:creationId xmlns:p14="http://schemas.microsoft.com/office/powerpoint/2010/main" val="109238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Prochaines étapes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6104"/>
            <a:ext cx="11353800" cy="4201150"/>
          </a:xfrm>
          <a:prstGeom prst="rect">
            <a:avLst/>
          </a:prstGeom>
          <a:noFill/>
        </p:spPr>
        <p:txBody>
          <a:bodyPr wrap="square" rtlCol="0">
            <a:spAutoFit/>
          </a:bodyPr>
          <a:lstStyle/>
          <a:p>
            <a:pPr marL="285750" indent="-285750" algn="l" rtl="0">
              <a:spcBef>
                <a:spcPts val="6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Le plan d’activités sera distribué aux membres du réseau, accompagné d’un formulaire de rétroaction (enquête).</a:t>
            </a:r>
          </a:p>
          <a:p>
            <a:pPr marL="285750" indent="-285750" algn="l" rtl="0">
              <a:spcBef>
                <a:spcPts val="6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Le comité directeur étudiera la rétroaction; s’il y a des points importants à aborder ou à clarifier, nous le ferons soit par le biais d’une réunion virtuelle spéciale, soit en inscrivant un point à l’ordre du jour de la réunion téléphonique du réseau national de mai.</a:t>
            </a:r>
          </a:p>
          <a:p>
            <a:pPr marL="285750" indent="-285750" algn="l" rtl="0">
              <a:spcBef>
                <a:spcPts val="6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Le financement reste à obtenir.</a:t>
            </a:r>
          </a:p>
          <a:p>
            <a:pPr marL="285750" indent="-285750" algn="l" rtl="0">
              <a:spcBef>
                <a:spcPts val="6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On procédera à la sélection d’une société de gestion d’association.</a:t>
            </a:r>
          </a:p>
          <a:p>
            <a:pPr marL="285750" indent="-285750" algn="l" rtl="0">
              <a:spcBef>
                <a:spcPts val="6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Le comité directeur rédigera le mandat du conseil de direction intérimaire.</a:t>
            </a:r>
          </a:p>
          <a:p>
            <a:pPr marL="285750" indent="-285750" algn="l" rtl="0">
              <a:spcBef>
                <a:spcPts val="6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Le comité directeur doit rechercher des candidatures pour le conseil de direction intérimaire et en nommer les membres.</a:t>
            </a:r>
          </a:p>
        </p:txBody>
      </p:sp>
      <p:sp>
        <p:nvSpPr>
          <p:cNvPr id="4" name="Rectangle 3">
            <a:extLst>
              <a:ext uri="{FF2B5EF4-FFF2-40B4-BE49-F238E27FC236}">
                <a16:creationId xmlns:a16="http://schemas.microsoft.com/office/drawing/2014/main" id="{708636DA-53BA-23B5-D5A5-AB5A8B571E25}"/>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27727158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715" y="1829777"/>
            <a:ext cx="10515600" cy="2727570"/>
          </a:xfrm>
        </p:spPr>
        <p:txBody>
          <a:bodyPr>
            <a:normAutofit fontScale="90000"/>
          </a:bodyPr>
          <a:lstStyle/>
          <a:p>
            <a:pPr algn="l" rtl="0"/>
            <a:r>
              <a:rPr lang="fr-ca" sz="4000" b="0" i="0" u="none" baseline="0">
                <a:latin typeface="Century Gothic" panose="020B0502020202020204" pitchFamily="34" charset="0"/>
                <a:ea typeface="Century Gothic" panose="020B0502020202020204" pitchFamily="34" charset="0"/>
                <a:cs typeface="Century Gothic" panose="020B0502020202020204" pitchFamily="34" charset="0"/>
              </a:rPr>
              <a:t>« Au début, les gens </a:t>
            </a:r>
            <a:r>
              <a:rPr lang="fr-ca" sz="40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refusent de croire </a:t>
            </a:r>
            <a:r>
              <a:rPr lang="fr-ca" sz="4000" b="0" i="0" u="none" baseline="0">
                <a:latin typeface="Century Gothic" panose="020B0502020202020204" pitchFamily="34" charset="0"/>
                <a:ea typeface="Century Gothic" panose="020B0502020202020204" pitchFamily="34" charset="0"/>
                <a:cs typeface="Century Gothic" panose="020B0502020202020204" pitchFamily="34" charset="0"/>
              </a:rPr>
              <a:t>qu’une nouvelle chose étrange peut être faite. Ils commencent alors à </a:t>
            </a:r>
            <a:r>
              <a:rPr lang="fr-ca" sz="40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espérer</a:t>
            </a:r>
            <a:r>
              <a:rPr lang="fr-ca" sz="4000" b="0" i="0" u="none" baseline="0">
                <a:latin typeface="Century Gothic" panose="020B0502020202020204" pitchFamily="34" charset="0"/>
                <a:ea typeface="Century Gothic" panose="020B0502020202020204" pitchFamily="34" charset="0"/>
                <a:cs typeface="Century Gothic" panose="020B0502020202020204" pitchFamily="34" charset="0"/>
              </a:rPr>
              <a:t> qu’il est possible de le faire, et à </a:t>
            </a:r>
            <a:r>
              <a:rPr lang="fr-ca" sz="40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voir</a:t>
            </a:r>
            <a:r>
              <a:rPr lang="fr-ca" sz="4000" b="0" i="0" u="none" baseline="0">
                <a:latin typeface="Century Gothic" panose="020B0502020202020204" pitchFamily="34" charset="0"/>
                <a:ea typeface="Century Gothic" panose="020B0502020202020204" pitchFamily="34" charset="0"/>
                <a:cs typeface="Century Gothic" panose="020B0502020202020204" pitchFamily="34" charset="0"/>
              </a:rPr>
              <a:t> que c’est possible. Ensuite, c’est </a:t>
            </a:r>
            <a:r>
              <a:rPr lang="fr-ca" sz="40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chose faite</a:t>
            </a:r>
            <a:r>
              <a:rPr lang="fr-ca" sz="4000" b="1" i="0" u="none" baseline="0">
                <a:latin typeface="Century Gothic" panose="020B0502020202020204" pitchFamily="34" charset="0"/>
                <a:ea typeface="Century Gothic" panose="020B0502020202020204" pitchFamily="34" charset="0"/>
                <a:cs typeface="Century Gothic" panose="020B0502020202020204" pitchFamily="34" charset="0"/>
              </a:rPr>
              <a:t>,</a:t>
            </a:r>
            <a:r>
              <a:rPr lang="fr-ca" sz="4000" b="0" i="0" u="none" baseline="0">
                <a:latin typeface="Century Gothic" panose="020B0502020202020204" pitchFamily="34" charset="0"/>
                <a:ea typeface="Century Gothic" panose="020B0502020202020204" pitchFamily="34" charset="0"/>
                <a:cs typeface="Century Gothic" panose="020B0502020202020204" pitchFamily="34" charset="0"/>
              </a:rPr>
              <a:t> et tout le monde se demande pourquoi cela n’a pas été fait il y a longtemps. » —</a:t>
            </a:r>
            <a:r>
              <a:rPr lang="fr-ca" sz="3100" b="0" i="1" u="none" baseline="0">
                <a:latin typeface="+mn-lt"/>
                <a:ea typeface="+mn-lt"/>
                <a:cs typeface="+mn-lt"/>
              </a:rPr>
              <a:t> Frances Hodson Burnett</a:t>
            </a:r>
          </a:p>
        </p:txBody>
      </p:sp>
      <p:sp>
        <p:nvSpPr>
          <p:cNvPr id="5" name="Rectangle 4">
            <a:extLst>
              <a:ext uri="{FF2B5EF4-FFF2-40B4-BE49-F238E27FC236}">
                <a16:creationId xmlns:a16="http://schemas.microsoft.com/office/drawing/2014/main" id="{6E576DEC-F50F-079C-52C0-A8CB32A63CD9}"/>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233442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1179576" y="645350"/>
            <a:ext cx="10515600" cy="1325563"/>
          </a:xfrm>
        </p:spPr>
        <p:txBody>
          <a:bodyPr>
            <a:normAutofit fontScale="90000"/>
          </a:bodyPr>
          <a:lstStyle/>
          <a:p>
            <a:pPr algn="l" rtl="0"/>
            <a:r>
              <a:rPr lang="fr-ca" sz="2800" b="1" i="0" u="none" baseline="0" dirty="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dirty="0">
                <a:solidFill>
                  <a:schemeClr val="accent1">
                    <a:lumMod val="75000"/>
                  </a:schemeClr>
                </a:solidFill>
                <a:latin typeface="Century Gothic" panose="020B0502020202020204" pitchFamily="34" charset="0"/>
              </a:rPr>
            </a:br>
            <a:r>
              <a:rPr lang="fr-ca" b="1" i="0" u="none" baseline="0" dirty="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Comment nous en sommes arrivés là aujourd’hui</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2144408"/>
            <a:ext cx="11163300" cy="4031873"/>
          </a:xfrm>
          <a:prstGeom prst="rect">
            <a:avLst/>
          </a:prstGeom>
          <a:noFill/>
        </p:spPr>
        <p:txBody>
          <a:bodyPr wrap="square" rtlCol="0">
            <a:spAutoFit/>
          </a:bodyPr>
          <a:lstStyle/>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Inspiré du Rapport sur la faisabilité et l’état de préparation du secteur pour une association nationale (octobre 2017).</a:t>
            </a:r>
          </a:p>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Discussion dans le cadre de la réunion nationale de 2019 et 2020.</a:t>
            </a:r>
          </a:p>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Un groupe de travail a été créé en avril 2021 pour élaborer un plan de lancement avec un facilitateur stratégique externe.</a:t>
            </a:r>
          </a:p>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Le groupe de travail a été dissous et un comité directeur a été formé en mars 2022 pour élaborer un plan d’activités, en collaboration avec un contractant extérieur.</a:t>
            </a:r>
          </a:p>
          <a:p>
            <a:pPr marL="457200" indent="-457200" algn="l" rtl="0">
              <a:spcBef>
                <a:spcPts val="1200"/>
              </a:spcBef>
              <a:buFont typeface="Arial" panose="020B0604020202020204" pitchFamily="34" charset="0"/>
              <a:buChar char="•"/>
            </a:pPr>
            <a:endParaRPr lang="fr-ca" sz="2400" dirty="0">
              <a:latin typeface="Century Gothic" panose="020B0502020202020204" pitchFamily="34" charset="0"/>
            </a:endParaRPr>
          </a:p>
        </p:txBody>
      </p:sp>
      <p:sp>
        <p:nvSpPr>
          <p:cNvPr id="5" name="Rectangle 4">
            <a:extLst>
              <a:ext uri="{FF2B5EF4-FFF2-40B4-BE49-F238E27FC236}">
                <a16:creationId xmlns:a16="http://schemas.microsoft.com/office/drawing/2014/main" id="{B55B9E34-63DB-3F28-9F81-ACFB9B2C5725}"/>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664641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Élaboration du plan d’activités</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677873"/>
            <a:ext cx="11163300" cy="4647426"/>
          </a:xfrm>
          <a:prstGeom prst="rect">
            <a:avLst/>
          </a:prstGeom>
          <a:noFill/>
        </p:spPr>
        <p:txBody>
          <a:bodyPr wrap="square" rtlCol="0">
            <a:spAutoFit/>
          </a:bodyPr>
          <a:lstStyle/>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Financement de Justice Canada pour l’élaboration du plan d’activités</a:t>
            </a:r>
          </a:p>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Embauche d’un rédacteur externe expérimenté dans la gestion d’associations</a:t>
            </a:r>
          </a:p>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Les organes suivants ont été invités à contribuer :</a:t>
            </a:r>
          </a:p>
          <a:p>
            <a:pPr marL="914400" lvl="1"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Réseaux provinciaux/régionaux</a:t>
            </a:r>
          </a:p>
          <a:p>
            <a:pPr marL="914400" lvl="1"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Justice Canada</a:t>
            </a:r>
          </a:p>
          <a:p>
            <a:pPr marL="914400" lvl="1"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Alliance nationale pour les enfants | Centres nationaux d’appui aux enfants</a:t>
            </a:r>
          </a:p>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Le plan d’activités a fait l’objet de nombreuses révisions par le comité directeur.</a:t>
            </a:r>
          </a:p>
          <a:p>
            <a:pPr marL="457200" indent="-457200" algn="l" rtl="0">
              <a:spcBef>
                <a:spcPts val="1200"/>
              </a:spcBef>
              <a:buFont typeface="Arial" panose="020B0604020202020204" pitchFamily="34" charset="0"/>
              <a:buChar char="•"/>
            </a:pPr>
            <a:r>
              <a:rPr lang="fr-ca" sz="2400" b="0" i="0" u="none" baseline="0" dirty="0">
                <a:latin typeface="Century Gothic" panose="020B0502020202020204" pitchFamily="34" charset="0"/>
                <a:ea typeface="Century Gothic" panose="020B0502020202020204" pitchFamily="34" charset="0"/>
                <a:cs typeface="Century Gothic" panose="020B0502020202020204" pitchFamily="34" charset="0"/>
              </a:rPr>
              <a:t>Indique la voie à suivre</a:t>
            </a:r>
            <a:endParaRPr lang="fr-ca" sz="2400" dirty="0">
              <a:latin typeface="Century Gothic" panose="020B0502020202020204" pitchFamily="34" charset="0"/>
            </a:endParaRPr>
          </a:p>
          <a:p>
            <a:pPr marL="457200" indent="-457200" algn="l" rtl="0">
              <a:spcBef>
                <a:spcPts val="1200"/>
              </a:spcBef>
              <a:buFont typeface="Arial" panose="020B0604020202020204" pitchFamily="34" charset="0"/>
              <a:buChar char="•"/>
            </a:pPr>
            <a:endParaRPr lang="fr-ca" sz="2400" dirty="0">
              <a:latin typeface="Century Gothic" panose="020B0502020202020204" pitchFamily="34" charset="0"/>
            </a:endParaRPr>
          </a:p>
        </p:txBody>
      </p:sp>
      <p:sp>
        <p:nvSpPr>
          <p:cNvPr id="5" name="Rectangle 4">
            <a:extLst>
              <a:ext uri="{FF2B5EF4-FFF2-40B4-BE49-F238E27FC236}">
                <a16:creationId xmlns:a16="http://schemas.microsoft.com/office/drawing/2014/main" id="{B55B9E34-63DB-3F28-9F81-ACFB9B2C5725}"/>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94055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Plan d’activités — Contenu</a:t>
            </a:r>
          </a:p>
        </p:txBody>
      </p:sp>
      <p:sp>
        <p:nvSpPr>
          <p:cNvPr id="11" name="TextBox 10">
            <a:extLst>
              <a:ext uri="{FF2B5EF4-FFF2-40B4-BE49-F238E27FC236}">
                <a16:creationId xmlns:a16="http://schemas.microsoft.com/office/drawing/2014/main" id="{46DC136A-A091-4628-B8F9-76C162629BDC}"/>
              </a:ext>
            </a:extLst>
          </p:cNvPr>
          <p:cNvSpPr txBox="1"/>
          <p:nvPr/>
        </p:nvSpPr>
        <p:spPr>
          <a:xfrm>
            <a:off x="926123" y="1651466"/>
            <a:ext cx="11163300" cy="5663089"/>
          </a:xfrm>
          <a:prstGeom prst="rect">
            <a:avLst/>
          </a:prstGeom>
          <a:noFill/>
        </p:spPr>
        <p:txBody>
          <a:bodyPr wrap="square" rtlCol="0">
            <a:spAutoFit/>
          </a:bodyPr>
          <a:lstStyle/>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Introduction au plan d’activités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Vue d’ensemble du modèle de centre d’appui aux enfants et à la jeunesse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Réseaux régionaux pour l’enfance et la jeunesse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Valeur de l’Association canadienne d’appui aux enfants et à la jeunesse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Mission, mandat et principes directeurs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Modèle de gouvernance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Modèle de service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Modèle d’adhésion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Modèle financier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Plan de ressources humaines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Étude d’impact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Chemin critique vers le lancement						</a:t>
            </a:r>
          </a:p>
          <a:p>
            <a:pPr marL="457200" indent="-457200" algn="l" rtl="0">
              <a:spcBef>
                <a:spcPts val="600"/>
              </a:spcBef>
              <a:buFont typeface="Arial" panose="020B0604020202020204" pitchFamily="34" charset="0"/>
              <a:buChar char="•"/>
            </a:pPr>
            <a:r>
              <a:rPr lang="fr-ca" b="0" i="0" u="none" baseline="0" dirty="0">
                <a:latin typeface="Century Gothic" panose="020B0502020202020204" pitchFamily="34" charset="0"/>
                <a:ea typeface="Century Gothic" panose="020B0502020202020204" pitchFamily="34" charset="0"/>
                <a:cs typeface="Century Gothic" panose="020B0502020202020204" pitchFamily="34" charset="0"/>
              </a:rPr>
              <a:t>Budget</a:t>
            </a:r>
          </a:p>
          <a:p>
            <a:pPr marL="457200" indent="-457200" algn="l" rtl="0">
              <a:spcBef>
                <a:spcPts val="1200"/>
              </a:spcBef>
              <a:buFont typeface="Arial" panose="020B0604020202020204" pitchFamily="34" charset="0"/>
              <a:buChar char="•"/>
            </a:pPr>
            <a:endParaRPr lang="fr-ca" sz="2400" dirty="0">
              <a:latin typeface="Century Gothic" panose="020B0502020202020204" pitchFamily="34" charset="0"/>
            </a:endParaRPr>
          </a:p>
          <a:p>
            <a:pPr marL="457200" indent="-457200" algn="l" rtl="0">
              <a:spcBef>
                <a:spcPts val="1200"/>
              </a:spcBef>
              <a:buFont typeface="Arial" panose="020B0604020202020204" pitchFamily="34" charset="0"/>
              <a:buChar char="•"/>
            </a:pPr>
            <a:endParaRPr lang="fr-ca" sz="2400" dirty="0">
              <a:latin typeface="Century Gothic" panose="020B0502020202020204" pitchFamily="34" charset="0"/>
            </a:endParaRPr>
          </a:p>
        </p:txBody>
      </p:sp>
      <p:sp>
        <p:nvSpPr>
          <p:cNvPr id="7" name="Rectangle 6">
            <a:extLst>
              <a:ext uri="{FF2B5EF4-FFF2-40B4-BE49-F238E27FC236}">
                <a16:creationId xmlns:a16="http://schemas.microsoft.com/office/drawing/2014/main" id="{BFED765D-9A5B-145C-2124-933774DEBC18}"/>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1793530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dirty="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dirty="0">
                <a:solidFill>
                  <a:schemeClr val="accent1">
                    <a:lumMod val="75000"/>
                  </a:schemeClr>
                </a:solidFill>
                <a:latin typeface="Century Gothic" panose="020B0502020202020204" pitchFamily="34" charset="0"/>
              </a:rPr>
            </a:br>
            <a:r>
              <a:rPr lang="fr-ca" b="1" i="0" u="none" baseline="0" dirty="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Vision</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2375939"/>
            <a:ext cx="10328031" cy="1938992"/>
          </a:xfrm>
          <a:prstGeom prst="rect">
            <a:avLst/>
          </a:prstGeom>
          <a:noFill/>
        </p:spPr>
        <p:txBody>
          <a:bodyPr wrap="square" rtlCol="0">
            <a:spAutoFit/>
          </a:bodyPr>
          <a:lstStyle/>
          <a:p>
            <a:pPr algn="ctr" rtl="0">
              <a:spcBef>
                <a:spcPts val="1200"/>
              </a:spcBef>
            </a:pPr>
            <a:r>
              <a:rPr lang="fr-ca" sz="24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Tous les enfants et les jeunes</a:t>
            </a: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 victimes de maltraitance et de violence d’un océan à l’autre </a:t>
            </a:r>
            <a:r>
              <a:rPr lang="fr-ca" sz="24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ont accès </a:t>
            </a: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aux meilleurs services et soutiens fournis par </a:t>
            </a:r>
            <a:r>
              <a:rPr lang="fr-ca" sz="24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un modèle de CAEJ</a:t>
            </a: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 pour assurer qu’ils sont de la plus haute qualité et qu’ils sont conformes aux meilleures pratiques.</a:t>
            </a:r>
          </a:p>
        </p:txBody>
      </p:sp>
      <p:sp>
        <p:nvSpPr>
          <p:cNvPr id="5" name="Rectangle 4">
            <a:extLst>
              <a:ext uri="{FF2B5EF4-FFF2-40B4-BE49-F238E27FC236}">
                <a16:creationId xmlns:a16="http://schemas.microsoft.com/office/drawing/2014/main" id="{0C0D2C7B-8787-659B-D5B7-2A5004E63FBE}"/>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2094029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Mission</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2375939"/>
            <a:ext cx="10328031" cy="1569660"/>
          </a:xfrm>
          <a:prstGeom prst="rect">
            <a:avLst/>
          </a:prstGeom>
          <a:noFill/>
        </p:spPr>
        <p:txBody>
          <a:bodyPr wrap="square" rtlCol="0">
            <a:spAutoFit/>
          </a:bodyPr>
          <a:lstStyle/>
          <a:p>
            <a:pPr algn="ctr" rtl="0">
              <a:spcBef>
                <a:spcPts val="1200"/>
              </a:spcBef>
            </a:pPr>
            <a:r>
              <a:rPr lang="fr-ca" sz="24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Défendre infatigablement les enfants et les adolescents </a:t>
            </a: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en soutenant tous les CAE et CAEJ d’un océan à l’autre. Nous centrons notre action sur la sensibilisation, le renforcement des capacités et la promotion de la durabilité sur la scène nationale et internationale. </a:t>
            </a:r>
          </a:p>
        </p:txBody>
      </p:sp>
      <p:sp>
        <p:nvSpPr>
          <p:cNvPr id="4" name="Rectangle 3">
            <a:extLst>
              <a:ext uri="{FF2B5EF4-FFF2-40B4-BE49-F238E27FC236}">
                <a16:creationId xmlns:a16="http://schemas.microsoft.com/office/drawing/2014/main" id="{6DA806DD-7F2B-D7C1-1492-35831E352F79}"/>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326796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Mandat</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2375939"/>
            <a:ext cx="10328031" cy="2031325"/>
          </a:xfrm>
          <a:prstGeom prst="rect">
            <a:avLst/>
          </a:prstGeom>
          <a:noFill/>
        </p:spPr>
        <p:txBody>
          <a:bodyPr wrap="square" rtlCol="0">
            <a:spAutoFit/>
          </a:bodyPr>
          <a:lstStyle/>
          <a:p>
            <a:pPr algn="ctr" rtl="0">
              <a:spcBef>
                <a:spcPts val="1200"/>
              </a:spcBef>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Servir les centres d’appui aux enfants et à la jeunesse dans l’ensemble du Canada :</a:t>
            </a:r>
          </a:p>
          <a:p>
            <a:pPr marL="342900" indent="-342900" algn="ctr"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En servant de </a:t>
            </a:r>
            <a:r>
              <a:rPr lang="fr-ca" sz="24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voix nationale</a:t>
            </a:r>
          </a:p>
          <a:p>
            <a:pPr marL="342900" indent="-342900" algn="ctr"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En encourageant </a:t>
            </a:r>
            <a:r>
              <a:rPr lang="fr-ca" sz="24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la collaboration et les partenariats</a:t>
            </a:r>
          </a:p>
          <a:p>
            <a:pPr marL="342900" indent="-342900" algn="ctr"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En déployant </a:t>
            </a:r>
            <a:r>
              <a:rPr lang="fr-ca" sz="2400" b="1" i="0" u="none" baseline="0">
                <a:solidFill>
                  <a:schemeClr val="accent1"/>
                </a:solidFill>
                <a:latin typeface="Century Gothic" panose="020B0502020202020204" pitchFamily="34" charset="0"/>
                <a:ea typeface="Century Gothic" panose="020B0502020202020204" pitchFamily="34" charset="0"/>
                <a:cs typeface="Century Gothic" panose="020B0502020202020204" pitchFamily="34" charset="0"/>
              </a:rPr>
              <a:t>des pratiques cohérentes </a:t>
            </a: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partout au Canada</a:t>
            </a:r>
          </a:p>
        </p:txBody>
      </p:sp>
      <p:sp>
        <p:nvSpPr>
          <p:cNvPr id="4" name="Rectangle 3">
            <a:extLst>
              <a:ext uri="{FF2B5EF4-FFF2-40B4-BE49-F238E27FC236}">
                <a16:creationId xmlns:a16="http://schemas.microsoft.com/office/drawing/2014/main" id="{6DA806DD-7F2B-D7C1-1492-35831E352F79}"/>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En créant un avenir radieux pour les enfants d’un océan à l’autre</a:t>
            </a:r>
          </a:p>
        </p:txBody>
      </p:sp>
    </p:spTree>
    <p:extLst>
      <p:ext uri="{BB962C8B-B14F-4D97-AF65-F5344CB8AC3E}">
        <p14:creationId xmlns:p14="http://schemas.microsoft.com/office/powerpoint/2010/main" val="309376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Valeur pour les CAEJ</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9380"/>
            <a:ext cx="10328031" cy="3970318"/>
          </a:xfrm>
          <a:prstGeom prst="rect">
            <a:avLst/>
          </a:prstGeom>
          <a:noFill/>
        </p:spPr>
        <p:txBody>
          <a:bodyPr wrap="square" rtlCol="0">
            <a:spAutoFit/>
          </a:bodyPr>
          <a:lstStyle/>
          <a:p>
            <a:pPr marL="342900" indent="-342900" algn="l"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Lignes directrices et normes de qualité nationales </a:t>
            </a:r>
          </a:p>
          <a:p>
            <a:pPr marL="342900" indent="-342900" algn="l"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Meilleure visibilité du modèle des CAEJ au niveau national</a:t>
            </a:r>
          </a:p>
          <a:p>
            <a:pPr marL="342900" indent="-342900" algn="l"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Partenariats nationaux sur lesquels s’appuient les partenariats communautaires</a:t>
            </a:r>
          </a:p>
          <a:p>
            <a:pPr marL="342900" indent="-342900" algn="l"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Leadership national éclairé pour le modèle des CAEJ</a:t>
            </a:r>
          </a:p>
          <a:p>
            <a:pPr marL="342900" indent="-342900" algn="l"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Accès à une communauté de soutien au leadership et à la gestion des CAEJ</a:t>
            </a:r>
          </a:p>
          <a:p>
            <a:pPr marL="342900" indent="-342900" algn="l"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Forum national pour l’échange de connaissances </a:t>
            </a:r>
          </a:p>
          <a:p>
            <a:pPr marL="342900" indent="-342900" algn="l" rtl="0">
              <a:spcBef>
                <a:spcPts val="1200"/>
              </a:spcBef>
              <a:buFont typeface="Arial" panose="020B0604020202020204" pitchFamily="34" charset="0"/>
              <a:buChar char="•"/>
            </a:pPr>
            <a:r>
              <a:rPr lang="fr-ca" sz="2400" b="0" i="0" u="none" baseline="0">
                <a:latin typeface="Century Gothic" panose="020B0502020202020204" pitchFamily="34" charset="0"/>
                <a:ea typeface="Century Gothic" panose="020B0502020202020204" pitchFamily="34" charset="0"/>
                <a:cs typeface="Century Gothic" panose="020B0502020202020204" pitchFamily="34" charset="0"/>
              </a:rPr>
              <a:t>Possibilité d’améliorer la formation et la sensibilisation</a:t>
            </a:r>
          </a:p>
        </p:txBody>
      </p:sp>
      <p:sp>
        <p:nvSpPr>
          <p:cNvPr id="6" name="Rectangle 5">
            <a:extLst>
              <a:ext uri="{FF2B5EF4-FFF2-40B4-BE49-F238E27FC236}">
                <a16:creationId xmlns:a16="http://schemas.microsoft.com/office/drawing/2014/main" id="{B8262430-C069-CA9C-D180-FE60ABB21369}"/>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3391177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7C065-4F1D-4D85-B0C3-54DC09282377}"/>
              </a:ext>
            </a:extLst>
          </p:cNvPr>
          <p:cNvSpPr>
            <a:spLocks noGrp="1"/>
          </p:cNvSpPr>
          <p:nvPr>
            <p:ph type="title"/>
          </p:nvPr>
        </p:nvSpPr>
        <p:spPr>
          <a:xfrm>
            <a:off x="838200" y="425894"/>
            <a:ext cx="10515600" cy="1325563"/>
          </a:xfrm>
        </p:spPr>
        <p:txBody>
          <a:bodyPr>
            <a:normAutofit fontScale="90000"/>
          </a:bodyPr>
          <a:lstStyle/>
          <a:p>
            <a:pPr algn="l" rtl="0"/>
            <a:r>
              <a:rPr lang="fr-ca" sz="2800"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Association canadienne des centres d’appui aux enfants et à la jeunesse</a:t>
            </a:r>
            <a:br>
              <a:rPr lang="fr-ca" b="1">
                <a:solidFill>
                  <a:schemeClr val="accent1">
                    <a:lumMod val="75000"/>
                  </a:schemeClr>
                </a:solidFill>
                <a:latin typeface="Century Gothic" panose="020B0502020202020204" pitchFamily="34" charset="0"/>
              </a:rPr>
            </a:br>
            <a:r>
              <a:rPr lang="fr-ca" b="1" i="0" u="none" baseline="0">
                <a:solidFill>
                  <a:schemeClr val="accent1">
                    <a:lumMod val="75000"/>
                  </a:schemeClr>
                </a:solidFill>
                <a:latin typeface="Century Gothic" panose="020B0502020202020204" pitchFamily="34" charset="0"/>
                <a:ea typeface="Century Gothic" panose="020B0502020202020204" pitchFamily="34" charset="0"/>
                <a:cs typeface="Century Gothic" panose="020B0502020202020204" pitchFamily="34" charset="0"/>
              </a:rPr>
              <a:t>Valeur pour le gouvernement fédéral</a:t>
            </a:r>
          </a:p>
        </p:txBody>
      </p:sp>
      <p:sp>
        <p:nvSpPr>
          <p:cNvPr id="11" name="TextBox 10">
            <a:extLst>
              <a:ext uri="{FF2B5EF4-FFF2-40B4-BE49-F238E27FC236}">
                <a16:creationId xmlns:a16="http://schemas.microsoft.com/office/drawing/2014/main" id="{46DC136A-A091-4628-B8F9-76C162629BDC}"/>
              </a:ext>
            </a:extLst>
          </p:cNvPr>
          <p:cNvSpPr txBox="1"/>
          <p:nvPr/>
        </p:nvSpPr>
        <p:spPr>
          <a:xfrm>
            <a:off x="838200" y="1839380"/>
            <a:ext cx="10328031" cy="4062651"/>
          </a:xfrm>
          <a:prstGeom prst="rect">
            <a:avLst/>
          </a:prstGeom>
          <a:noFill/>
        </p:spPr>
        <p:txBody>
          <a:bodyPr wrap="square" rtlCol="0">
            <a:spAutoFit/>
          </a:bodyPr>
          <a:lstStyle/>
          <a:p>
            <a:pPr marL="342900" indent="-342900" algn="l" rtl="0">
              <a:spcBef>
                <a:spcPts val="12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Une voix nationale pour les enfants et les jeunes grâce à un partenaire national unique </a:t>
            </a:r>
          </a:p>
          <a:p>
            <a:pPr marL="342900" indent="-342900" algn="l" rtl="0">
              <a:spcBef>
                <a:spcPts val="12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Harmonisation avec les priorités fédérales</a:t>
            </a:r>
          </a:p>
          <a:p>
            <a:pPr marL="342900" indent="-342900" algn="l" rtl="0">
              <a:spcBef>
                <a:spcPts val="12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Assurance qualité et alignement sur les valeurs communes</a:t>
            </a:r>
          </a:p>
          <a:p>
            <a:pPr marL="342900" indent="-342900" algn="l" rtl="0">
              <a:spcBef>
                <a:spcPts val="12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Accès à la recherche</a:t>
            </a:r>
          </a:p>
          <a:p>
            <a:pPr marL="342900" indent="-342900" algn="l" rtl="0">
              <a:spcBef>
                <a:spcPts val="12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Retour sur investissement au niveau national — une meilleure efficacité dans l’utilisation des fonds fédéraux investis dans les CAEJ</a:t>
            </a:r>
          </a:p>
          <a:p>
            <a:pPr marL="342900" indent="-342900" algn="l" rtl="0">
              <a:spcBef>
                <a:spcPts val="12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Mobilisation des CAEJ</a:t>
            </a:r>
          </a:p>
          <a:p>
            <a:pPr marL="342900" indent="-342900" algn="l" rtl="0">
              <a:spcBef>
                <a:spcPts val="1200"/>
              </a:spcBef>
              <a:buFont typeface="Arial" panose="020B0604020202020204" pitchFamily="34" charset="0"/>
              <a:buChar char="•"/>
            </a:pPr>
            <a:r>
              <a:rPr lang="fr-ca" sz="2200" b="0" i="0" u="none" baseline="0" dirty="0">
                <a:latin typeface="Century Gothic" panose="020B0502020202020204" pitchFamily="34" charset="0"/>
                <a:ea typeface="Century Gothic" panose="020B0502020202020204" pitchFamily="34" charset="0"/>
                <a:cs typeface="Century Gothic" panose="020B0502020202020204" pitchFamily="34" charset="0"/>
              </a:rPr>
              <a:t>Échange d’informations et de connaissances</a:t>
            </a:r>
          </a:p>
        </p:txBody>
      </p:sp>
      <p:sp>
        <p:nvSpPr>
          <p:cNvPr id="4" name="Rectangle 3">
            <a:extLst>
              <a:ext uri="{FF2B5EF4-FFF2-40B4-BE49-F238E27FC236}">
                <a16:creationId xmlns:a16="http://schemas.microsoft.com/office/drawing/2014/main" id="{7EF25FE0-D18F-E1DE-B163-ED5E22293574}"/>
              </a:ext>
            </a:extLst>
          </p:cNvPr>
          <p:cNvSpPr/>
          <p:nvPr/>
        </p:nvSpPr>
        <p:spPr>
          <a:xfrm>
            <a:off x="0" y="6325299"/>
            <a:ext cx="12192000" cy="5327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fr-ca" sz="2400" b="0" i="0" u="none" baseline="0">
                <a:solidFill>
                  <a:schemeClr val="bg1"/>
                </a:solidFill>
                <a:latin typeface="Arial Black" panose="020B0A04020102020204" pitchFamily="34" charset="0"/>
                <a:ea typeface="Arial Black" panose="020B0A04020102020204" pitchFamily="34" charset="0"/>
                <a:cs typeface="Arial Black" panose="020B0A04020102020204" pitchFamily="34" charset="0"/>
              </a:rPr>
              <a:t>     Création d’un avenir radieux pour les enfants d’un océan à l’autre</a:t>
            </a:r>
          </a:p>
        </p:txBody>
      </p:sp>
    </p:spTree>
    <p:extLst>
      <p:ext uri="{BB962C8B-B14F-4D97-AF65-F5344CB8AC3E}">
        <p14:creationId xmlns:p14="http://schemas.microsoft.com/office/powerpoint/2010/main" val="4142149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1149</TotalTime>
  <Words>3087</Words>
  <Application>Microsoft Office PowerPoint</Application>
  <PresentationFormat>Widescreen</PresentationFormat>
  <Paragraphs>215</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 Black</vt:lpstr>
      <vt:lpstr>Avenir Next LT Pro Demi</vt:lpstr>
      <vt:lpstr>Avenir Next LT Pro Light</vt:lpstr>
      <vt:lpstr>Calibri</vt:lpstr>
      <vt:lpstr>Calibri Light</vt:lpstr>
      <vt:lpstr>Century Gothic</vt:lpstr>
      <vt:lpstr>Symbol</vt:lpstr>
      <vt:lpstr>Times New Roman</vt:lpstr>
      <vt:lpstr>Office Theme</vt:lpstr>
      <vt:lpstr>Création d’un avenir radieux pour les enfants victimes de maltraitance, d’un océan à l’autre</vt:lpstr>
      <vt:lpstr>Association canadienne des centres d’appui aux enfants et à la jeunesse Comment nous en sommes arrivés là aujourd’hui</vt:lpstr>
      <vt:lpstr>Association canadienne des centres d’appui aux enfants et à la jeunesse Élaboration du plan d’activités</vt:lpstr>
      <vt:lpstr>Association canadienne des centres d’appui aux enfants et à la jeunesse Plan d’activités — Contenu</vt:lpstr>
      <vt:lpstr>Association canadienne des centres d’appui aux enfants et à la jeunesse Vision</vt:lpstr>
      <vt:lpstr>Association canadienne des centres d’appui aux enfants et à la jeunesse Mission</vt:lpstr>
      <vt:lpstr>Association canadienne des centres d’appui aux enfants et à la jeunesse Mandat</vt:lpstr>
      <vt:lpstr>Association canadienne des centres d’appui aux enfants et à la jeunesse Valeur pour les CAEJ</vt:lpstr>
      <vt:lpstr>Association canadienne des centres d’appui aux enfants et à la jeunesse Valeur pour le gouvernement fédéral</vt:lpstr>
      <vt:lpstr>Association canadienne des centres d’appui aux enfants et à la jeunesse Aperçu du plan d’activités</vt:lpstr>
      <vt:lpstr>Association canadienne des centres d’appui aux enfants et à la jeunesse Aperçu du plan d’activités</vt:lpstr>
      <vt:lpstr>Association canadienne des centres d’appui aux enfants et à la jeunesse Aperçu du plan d’activités</vt:lpstr>
      <vt:lpstr>Association canadienne des centres d’appui aux enfants et à la jeunesse Aperçu du plan d’activités</vt:lpstr>
      <vt:lpstr>Association canadienne des centres d’appui aux enfants et à la jeunesse Aperçu du plan d’activités</vt:lpstr>
      <vt:lpstr>Association canadienne des centres d’appui aux enfants et à la jeunesse Aperçu du plan d’activités</vt:lpstr>
      <vt:lpstr>Association canadienne des centres d’appui aux enfants et à la jeunesse Budget</vt:lpstr>
      <vt:lpstr>Association canadienne des centres d’appui aux enfants et à la jeunesse Prochaines étapes</vt:lpstr>
      <vt:lpstr>« Au début, les gens refusent de croire qu’une nouvelle chose étrange peut être faite. Ils commencent alors à espérer qu’il est possible de le faire, et à voir que c’est possible. Ensuite, c’est chose faite, et tout le monde se demande pourquoi cela n’a pas été fait il y a longtemps. » — Frances Hodson Burnett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Zille</dc:creator>
  <cp:lastModifiedBy>Projects - Multi-Languages Corporation</cp:lastModifiedBy>
  <cp:revision>5</cp:revision>
  <cp:lastPrinted>2023-03-09T09:27:08Z</cp:lastPrinted>
  <dcterms:created xsi:type="dcterms:W3CDTF">2023-02-15T22:13:23Z</dcterms:created>
  <dcterms:modified xsi:type="dcterms:W3CDTF">2023-03-27T16:36:45Z</dcterms:modified>
</cp:coreProperties>
</file>