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8288000" cy="10287000"/>
  <p:notesSz cx="6858000" cy="9144000"/>
  <p:embeddedFontLst>
    <p:embeddedFont>
      <p:font typeface="Bellaboo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Glacial Indifference Bold" panose="020B0604020202020204" charset="0"/>
      <p:regular r:id="rId48"/>
    </p:embeddedFont>
    <p:embeddedFont>
      <p:font typeface="Josefin Sans Bold" pitchFamily="2" charset="0"/>
      <p:regular r:id="rId49"/>
      <p:boldItalic r:id="rId50"/>
    </p:embeddedFont>
    <p:embeddedFont>
      <p:font typeface="Kollektif" panose="020B0604020202020204" charset="0"/>
      <p:regular r:id="rId51"/>
    </p:embeddedFont>
    <p:embeddedFont>
      <p:font typeface="Kollektif Bold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25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2.svg"/><Relationship Id="rId5" Type="http://schemas.openxmlformats.org/officeDocument/2006/relationships/image" Target="../media/image51.svg"/><Relationship Id="rId10" Type="http://schemas.openxmlformats.org/officeDocument/2006/relationships/image" Target="../media/image11.png"/><Relationship Id="rId4" Type="http://schemas.openxmlformats.org/officeDocument/2006/relationships/image" Target="../media/image50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svg"/><Relationship Id="rId7" Type="http://schemas.openxmlformats.org/officeDocument/2006/relationships/image" Target="../media/image5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59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.svg"/><Relationship Id="rId7" Type="http://schemas.openxmlformats.org/officeDocument/2006/relationships/image" Target="../media/image7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7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.svg"/><Relationship Id="rId7" Type="http://schemas.openxmlformats.org/officeDocument/2006/relationships/image" Target="../media/image7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7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.svg"/><Relationship Id="rId7" Type="http://schemas.openxmlformats.org/officeDocument/2006/relationships/image" Target="../media/image7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.svg"/><Relationship Id="rId7" Type="http://schemas.openxmlformats.org/officeDocument/2006/relationships/image" Target="../media/image7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7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59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.svg"/><Relationship Id="rId7" Type="http://schemas.openxmlformats.org/officeDocument/2006/relationships/image" Target="../media/image8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8.svg"/><Relationship Id="rId10" Type="http://schemas.openxmlformats.org/officeDocument/2006/relationships/image" Target="../media/image84.png"/><Relationship Id="rId4" Type="http://schemas.openxmlformats.org/officeDocument/2006/relationships/image" Target="../media/image7.png"/><Relationship Id="rId9" Type="http://schemas.openxmlformats.org/officeDocument/2006/relationships/image" Target="../media/image8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1.svg"/><Relationship Id="rId10" Type="http://schemas.openxmlformats.org/officeDocument/2006/relationships/image" Target="../media/image90.jpeg"/><Relationship Id="rId4" Type="http://schemas.openxmlformats.org/officeDocument/2006/relationships/image" Target="../media/image60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3791">
            <a:off x="-2451758" y="-1029634"/>
            <a:ext cx="6960916" cy="46116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81638">
            <a:off x="14838774" y="-806436"/>
            <a:ext cx="3528154" cy="41820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79810">
            <a:off x="13808323" y="5904080"/>
            <a:ext cx="4732499" cy="67084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4946" y="3420486"/>
            <a:ext cx="4066109" cy="34460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75294" y="4056959"/>
            <a:ext cx="13337412" cy="402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2"/>
              </a:lnSpc>
            </a:pPr>
            <a:r>
              <a:rPr lang="fr-CA" sz="7544" dirty="0">
                <a:solidFill>
                  <a:srgbClr val="7F5E70"/>
                </a:solidFill>
                <a:latin typeface="Josefin Sans Bold"/>
              </a:rPr>
              <a:t>Pleine conscience + </a:t>
            </a:r>
          </a:p>
          <a:p>
            <a:pPr algn="ctr">
              <a:lnSpc>
                <a:spcPts val="10562"/>
              </a:lnSpc>
            </a:pPr>
            <a:r>
              <a:rPr lang="fr-CA" sz="7544" dirty="0">
                <a:solidFill>
                  <a:srgbClr val="7F5E70"/>
                </a:solidFill>
                <a:latin typeface="Josefin Sans Bold"/>
              </a:rPr>
              <a:t>Équilibre travail/vie personnelle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83648" y="2407430"/>
            <a:ext cx="4066109" cy="34460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011853">
            <a:off x="-300991" y="7894683"/>
            <a:ext cx="2300794" cy="272723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96252" y="2226455"/>
            <a:ext cx="10312014" cy="155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fr-CA" sz="9099">
                <a:solidFill>
                  <a:srgbClr val="F8AC8D"/>
                </a:solidFill>
                <a:latin typeface="Glacial Indifference Bold"/>
              </a:rPr>
              <a:t>CAEJ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0" b="1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575" b="13340"/>
          <a:stretch>
            <a:fillRect/>
          </a:stretch>
        </p:blipFill>
        <p:spPr>
          <a:xfrm>
            <a:off x="0" y="-747448"/>
            <a:ext cx="10082206" cy="11034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8339" t="10398" b="10398"/>
          <a:stretch>
            <a:fillRect/>
          </a:stretch>
        </p:blipFill>
        <p:spPr>
          <a:xfrm>
            <a:off x="9399260" y="-522186"/>
            <a:ext cx="9381872" cy="108091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98" b="1398"/>
          <a:stretch>
            <a:fillRect/>
          </a:stretch>
        </p:blipFill>
        <p:spPr>
          <a:xfrm>
            <a:off x="0" y="-95250"/>
            <a:ext cx="8660891" cy="56089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601" b="3601"/>
          <a:stretch>
            <a:fillRect/>
          </a:stretch>
        </p:blipFill>
        <p:spPr>
          <a:xfrm>
            <a:off x="0" y="5294589"/>
            <a:ext cx="8660891" cy="53647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4280" b="4280"/>
          <a:stretch>
            <a:fillRect/>
          </a:stretch>
        </p:blipFill>
        <p:spPr>
          <a:xfrm>
            <a:off x="8660891" y="5285064"/>
            <a:ext cx="9627109" cy="58649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60891" y="-1625896"/>
            <a:ext cx="10387219" cy="69204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04558" y="2709207"/>
            <a:ext cx="7164482" cy="4773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8423" y="3959941"/>
            <a:ext cx="12571154" cy="14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fr-CA" sz="8300">
                <a:solidFill>
                  <a:srgbClr val="7F5E70"/>
                </a:solidFill>
                <a:latin typeface="Josefin Sans Bold"/>
              </a:rPr>
              <a:t>Partage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58423" y="5366214"/>
            <a:ext cx="12571154" cy="64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fr-CA" sz="3900" dirty="0">
                <a:solidFill>
                  <a:srgbClr val="7F5E70"/>
                </a:solidFill>
                <a:latin typeface="Kollektif"/>
              </a:rPr>
              <a:t>Comment savez-vous quand vous êtes stressé(e)?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35061" flipH="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98" b="1398"/>
          <a:stretch>
            <a:fillRect/>
          </a:stretch>
        </p:blipFill>
        <p:spPr>
          <a:xfrm>
            <a:off x="0" y="-95250"/>
            <a:ext cx="8660891" cy="56089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601" b="3601"/>
          <a:stretch>
            <a:fillRect/>
          </a:stretch>
        </p:blipFill>
        <p:spPr>
          <a:xfrm>
            <a:off x="0" y="5294589"/>
            <a:ext cx="8660891" cy="53647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4280" b="4280"/>
          <a:stretch>
            <a:fillRect/>
          </a:stretch>
        </p:blipFill>
        <p:spPr>
          <a:xfrm>
            <a:off x="8660891" y="5285064"/>
            <a:ext cx="9627109" cy="58649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60891" y="-1625896"/>
            <a:ext cx="10387219" cy="69204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04558" y="2709207"/>
            <a:ext cx="7164482" cy="47733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0" b="1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6349"/>
            <a:ext cx="14580451" cy="14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9"/>
              </a:lnSpc>
            </a:pPr>
            <a:r>
              <a:rPr lang="fr-CA" sz="8364">
                <a:solidFill>
                  <a:srgbClr val="7F5E70"/>
                </a:solidFill>
                <a:latin typeface="Josefin Sans Bold"/>
              </a:rPr>
              <a:t>Structure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3791">
            <a:off x="-3301135" y="-1738745"/>
            <a:ext cx="6960916" cy="4611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2796">
            <a:off x="-1633667" y="6637127"/>
            <a:ext cx="4066109" cy="34460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22508" flipH="1">
            <a:off x="15010405" y="6789203"/>
            <a:ext cx="3769656" cy="44683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40031" y="3169325"/>
            <a:ext cx="11813318" cy="832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07"/>
              </a:lnSpc>
            </a:pPr>
            <a:r>
              <a:rPr lang="fr-CA" sz="4600" dirty="0">
                <a:solidFill>
                  <a:srgbClr val="33929F"/>
                </a:solidFill>
                <a:latin typeface="Kollektif"/>
              </a:rPr>
              <a:t>Mini-méditation – Respiration consciente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52112" y="5387444"/>
            <a:ext cx="14407287" cy="834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07"/>
              </a:lnSpc>
            </a:pPr>
            <a:r>
              <a:rPr lang="fr-CA" sz="4600" dirty="0">
                <a:solidFill>
                  <a:srgbClr val="33929F"/>
                </a:solidFill>
                <a:latin typeface="Kollektif"/>
              </a:rPr>
              <a:t>Moment de pleine conscience – Exploration corporelle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40030" y="4273654"/>
            <a:ext cx="13733570" cy="832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07"/>
              </a:lnSpc>
            </a:pPr>
            <a:r>
              <a:rPr lang="fr-CA" sz="4600" dirty="0">
                <a:solidFill>
                  <a:srgbClr val="33929F"/>
                </a:solidFill>
                <a:latin typeface="Kollektif"/>
              </a:rPr>
              <a:t>La pleine conscience dans votre vie quotidienne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2796">
            <a:off x="15226246" y="-335689"/>
            <a:ext cx="4066109" cy="344602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52113" y="6504940"/>
            <a:ext cx="10995856" cy="83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7"/>
              </a:lnSpc>
            </a:pPr>
            <a:r>
              <a:rPr lang="fr-CA" sz="4600" dirty="0">
                <a:solidFill>
                  <a:srgbClr val="33929F"/>
                </a:solidFill>
                <a:latin typeface="Kollektif"/>
              </a:rPr>
              <a:t>Les limites de l’esprit – travail/domicile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40031" y="7490294"/>
            <a:ext cx="10995856" cy="83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07"/>
              </a:lnSpc>
            </a:pPr>
            <a:r>
              <a:rPr lang="fr-CA" sz="4600" dirty="0">
                <a:solidFill>
                  <a:srgbClr val="33929F"/>
                </a:solidFill>
                <a:latin typeface="Kollektif"/>
              </a:rPr>
              <a:t>Foire aux questions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98" b="5398"/>
          <a:stretch>
            <a:fillRect/>
          </a:stretch>
        </p:blipFill>
        <p:spPr>
          <a:xfrm>
            <a:off x="0" y="0"/>
            <a:ext cx="864914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535" t="7207" b="10981"/>
          <a:stretch>
            <a:fillRect/>
          </a:stretch>
        </p:blipFill>
        <p:spPr>
          <a:xfrm>
            <a:off x="8649140" y="0"/>
            <a:ext cx="9610285" cy="107556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72691" y="307167"/>
            <a:ext cx="13123371" cy="9268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50493" flipH="1">
            <a:off x="612848" y="6333125"/>
            <a:ext cx="2231911" cy="26455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16980" flipH="1">
            <a:off x="1038083" y="4341740"/>
            <a:ext cx="2231911" cy="26455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896562" y="2672586"/>
            <a:ext cx="8875629" cy="692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9"/>
              </a:lnSpc>
            </a:pPr>
            <a:r>
              <a:rPr lang="fr-CA" sz="5600" dirty="0">
                <a:solidFill>
                  <a:srgbClr val="FFFFFF"/>
                </a:solidFill>
                <a:latin typeface="Kollektif"/>
              </a:rPr>
              <a:t>« Vous devriez méditer pendant 10 minutes par jour.</a:t>
            </a:r>
          </a:p>
          <a:p>
            <a:pPr algn="ctr">
              <a:lnSpc>
                <a:spcPts val="6789"/>
              </a:lnSpc>
            </a:pPr>
            <a:endParaRPr lang="fr-CA" sz="5600" dirty="0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6789"/>
              </a:lnSpc>
            </a:pPr>
            <a:r>
              <a:rPr lang="fr-CA" sz="5600" dirty="0">
                <a:solidFill>
                  <a:srgbClr val="FFFFFF"/>
                </a:solidFill>
                <a:latin typeface="Kollektif"/>
              </a:rPr>
              <a:t>À moins que vous ne soyez trop occupé, alors vous devriez méditer pendant une heure. »</a:t>
            </a:r>
          </a:p>
          <a:p>
            <a:pPr algn="ctr">
              <a:lnSpc>
                <a:spcPts val="6789"/>
              </a:lnSpc>
            </a:pPr>
            <a:endParaRPr lang="fr-CA" sz="5600" dirty="0">
              <a:solidFill>
                <a:srgbClr val="FFFFFF"/>
              </a:solidFill>
              <a:latin typeface="Kollektif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0200" y="6172200"/>
            <a:ext cx="460924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-497475"/>
            <a:ext cx="14851028" cy="104885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280701" y="8414514"/>
            <a:ext cx="2231911" cy="26455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41291" y="5949850"/>
            <a:ext cx="3946709" cy="44664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3050063"/>
            <a:ext cx="15794580" cy="515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1"/>
              </a:lnSpc>
            </a:pPr>
            <a:r>
              <a:rPr lang="fr-CA" sz="5400" dirty="0">
                <a:solidFill>
                  <a:srgbClr val="FFFFFF"/>
                </a:solidFill>
                <a:latin typeface="Kollektif"/>
              </a:rPr>
              <a:t>Faites une pause écran de 2 minutes</a:t>
            </a:r>
          </a:p>
          <a:p>
            <a:pPr algn="r">
              <a:lnSpc>
                <a:spcPts val="6741"/>
              </a:lnSpc>
            </a:pPr>
            <a:endParaRPr lang="fr-CA" sz="5400" dirty="0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6741"/>
              </a:lnSpc>
            </a:pPr>
            <a:r>
              <a:rPr lang="fr-CA" sz="5400" dirty="0">
                <a:solidFill>
                  <a:srgbClr val="FFFFFF"/>
                </a:solidFill>
                <a:latin typeface="Kollektif"/>
              </a:rPr>
              <a:t>Prenez deux respirations profondes avant une réunion</a:t>
            </a:r>
          </a:p>
          <a:p>
            <a:pPr algn="ctr">
              <a:lnSpc>
                <a:spcPts val="6741"/>
              </a:lnSpc>
            </a:pPr>
            <a:endParaRPr lang="fr-CA" sz="5400" dirty="0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6741"/>
              </a:lnSpc>
            </a:pPr>
            <a:r>
              <a:rPr lang="fr-CA" sz="5400" dirty="0">
                <a:solidFill>
                  <a:srgbClr val="FFFFFF"/>
                </a:solidFill>
                <a:latin typeface="Kollektif"/>
              </a:rPr>
              <a:t>Mangez sans technologie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23674" flipH="1">
            <a:off x="13663513" y="-427202"/>
            <a:ext cx="2992242" cy="35468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960541" y="5054274"/>
            <a:ext cx="197506" cy="19750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72198" y="6688231"/>
            <a:ext cx="197506" cy="19750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329156" y="3505977"/>
            <a:ext cx="197506" cy="19750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09190" y="6395466"/>
            <a:ext cx="3109009" cy="31090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1816" y="3111827"/>
            <a:ext cx="3277484" cy="32774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7655" y="6282940"/>
            <a:ext cx="3221535" cy="32215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133793" y="7724166"/>
            <a:ext cx="2999351" cy="1074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82"/>
              </a:lnSpc>
            </a:pPr>
            <a:r>
              <a:rPr lang="fr-CA" sz="4002" dirty="0">
                <a:solidFill>
                  <a:srgbClr val="F8F5F3"/>
                </a:solidFill>
                <a:latin typeface="Josefin Sans Bold"/>
              </a:rPr>
              <a:t>Prendre une douche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76038" y="7342312"/>
            <a:ext cx="2835571" cy="1198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fr-CA" sz="4530">
                <a:solidFill>
                  <a:srgbClr val="F8F5F3"/>
                </a:solidFill>
                <a:latin typeface="Josefin Sans Bold"/>
              </a:rPr>
              <a:t>Promener le chien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81317" y="4310451"/>
            <a:ext cx="2633925" cy="117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fr-CA" sz="4415">
                <a:solidFill>
                  <a:srgbClr val="F8F5F3"/>
                </a:solidFill>
                <a:latin typeface="Josefin Sans Bold"/>
              </a:rPr>
              <a:t>Souper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589767" y="-989998"/>
            <a:ext cx="5522326" cy="36585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92030" y="949101"/>
            <a:ext cx="15163486" cy="287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fr-CA" sz="7000" dirty="0">
                <a:solidFill>
                  <a:srgbClr val="33929F"/>
                </a:solidFill>
                <a:latin typeface="Josefin Sans Bold"/>
              </a:rPr>
              <a:t>Le défi du moment de pleine conscience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542796">
            <a:off x="-669432" y="8899645"/>
            <a:ext cx="2247917" cy="19051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892417">
            <a:off x="-1212447" y="62211"/>
            <a:ext cx="2767684" cy="32806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81638">
            <a:off x="16965664" y="-445169"/>
            <a:ext cx="2167203" cy="25688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97721">
            <a:off x="16736100" y="5759325"/>
            <a:ext cx="3893369" cy="55189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18198" y="2500000"/>
            <a:ext cx="4066109" cy="34460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2258" y="3144595"/>
            <a:ext cx="3221535" cy="322153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677734" y="2874709"/>
            <a:ext cx="2903522" cy="131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3"/>
              </a:lnSpc>
            </a:pPr>
            <a:r>
              <a:rPr lang="fr-CA" sz="4885" dirty="0">
                <a:solidFill>
                  <a:schemeClr val="bg1"/>
                </a:solidFill>
                <a:latin typeface="Josefin Sans Bold"/>
              </a:rPr>
              <a:t>Pause toilettes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169" y="3791882"/>
            <a:ext cx="10633524" cy="2117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4"/>
              </a:lnSpc>
            </a:pPr>
            <a:r>
              <a:rPr lang="fr-CA" sz="5600" dirty="0">
                <a:solidFill>
                  <a:srgbClr val="947787"/>
                </a:solidFill>
                <a:latin typeface="Kollektif"/>
              </a:rPr>
              <a:t>1. Quelque chose que vous faites chaque jour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35375" y="4291401"/>
            <a:ext cx="2316896" cy="105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fr-CA" sz="3946">
                <a:solidFill>
                  <a:srgbClr val="F8F5F3"/>
                </a:solidFill>
                <a:latin typeface="Josefin Sans Bold"/>
              </a:rPr>
              <a:t>Se brosser les dents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1367626" y="5723991"/>
            <a:ext cx="13447113" cy="99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5"/>
              </a:lnSpc>
            </a:pPr>
            <a:r>
              <a:rPr lang="fr-CA" sz="5400" dirty="0">
                <a:solidFill>
                  <a:srgbClr val="947787"/>
                </a:solidFill>
                <a:latin typeface="Kollektif"/>
              </a:rPr>
              <a:t>2 Habituellement fait sans réfléchir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2924154" y="6861725"/>
            <a:ext cx="13492734" cy="100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2"/>
              </a:lnSpc>
            </a:pPr>
            <a:r>
              <a:rPr lang="fr-CA" sz="5400" dirty="0">
                <a:solidFill>
                  <a:srgbClr val="947787"/>
                </a:solidFill>
                <a:latin typeface="Kollektif"/>
              </a:rPr>
              <a:t>3. Utilise le sens corporel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03061" y="5762293"/>
            <a:ext cx="5260189" cy="52601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52749" y="6497775"/>
            <a:ext cx="3706551" cy="37892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5282" y="540767"/>
            <a:ext cx="18337518" cy="1529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05"/>
              </a:lnSpc>
            </a:pPr>
            <a:r>
              <a:rPr lang="fr-CA" sz="6000" dirty="0">
                <a:solidFill>
                  <a:srgbClr val="947787"/>
                </a:solidFill>
                <a:latin typeface="Josefin Sans Bold"/>
              </a:rPr>
              <a:t>Le défi du moment de pleine conscience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0342">
            <a:off x="1209642" y="569262"/>
            <a:ext cx="10414646" cy="122345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19175" y="4286892"/>
            <a:ext cx="12199857" cy="467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3243" lvl="1" indent="-661622">
              <a:lnSpc>
                <a:spcPts val="7354"/>
              </a:lnSpc>
              <a:buFont typeface="Arial"/>
              <a:buChar char="•"/>
            </a:pPr>
            <a:r>
              <a:rPr lang="fr-CA" sz="5000" dirty="0">
                <a:solidFill>
                  <a:srgbClr val="F8F5F3"/>
                </a:solidFill>
                <a:latin typeface="Kollektif"/>
              </a:rPr>
              <a:t> Reconnaître la tâche</a:t>
            </a:r>
          </a:p>
          <a:p>
            <a:pPr marL="1323243" lvl="1" indent="-661622">
              <a:lnSpc>
                <a:spcPts val="7354"/>
              </a:lnSpc>
              <a:buFont typeface="Arial"/>
              <a:buChar char="•"/>
            </a:pPr>
            <a:r>
              <a:rPr lang="fr-CA" sz="5000" dirty="0">
                <a:solidFill>
                  <a:srgbClr val="F8F5F3"/>
                </a:solidFill>
                <a:latin typeface="Kollektif"/>
              </a:rPr>
              <a:t> Remarquer ce que vous ressentez</a:t>
            </a:r>
          </a:p>
          <a:p>
            <a:pPr marL="1323243" lvl="1" indent="-661622">
              <a:lnSpc>
                <a:spcPts val="7354"/>
              </a:lnSpc>
              <a:buFont typeface="Arial"/>
              <a:buChar char="•"/>
            </a:pPr>
            <a:r>
              <a:rPr lang="fr-CA" sz="5000" dirty="0">
                <a:solidFill>
                  <a:srgbClr val="F8F5F3"/>
                </a:solidFill>
                <a:latin typeface="Kollektif"/>
              </a:rPr>
              <a:t> Remarquer que votre esprit vagabonde</a:t>
            </a:r>
          </a:p>
          <a:p>
            <a:pPr marL="1323243" lvl="1" indent="-661622">
              <a:lnSpc>
                <a:spcPts val="7354"/>
              </a:lnSpc>
              <a:buFont typeface="Arial"/>
              <a:buChar char="•"/>
            </a:pPr>
            <a:r>
              <a:rPr lang="fr-CA" sz="5000" dirty="0">
                <a:solidFill>
                  <a:srgbClr val="F8F5F3"/>
                </a:solidFill>
                <a:latin typeface="Kollektif"/>
              </a:rPr>
              <a:t> Rediriger votre attention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84490" y="2540758"/>
            <a:ext cx="3221535" cy="32215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603061" y="3794108"/>
            <a:ext cx="2316896" cy="105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fr-CA" sz="3946">
                <a:solidFill>
                  <a:srgbClr val="F8F5F3"/>
                </a:solidFill>
                <a:latin typeface="Josefin Sans Bold"/>
              </a:rPr>
              <a:t>Se brosser les dents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8423" y="3959941"/>
            <a:ext cx="12571154" cy="14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fr-CA" sz="8300">
                <a:solidFill>
                  <a:srgbClr val="7F5E70"/>
                </a:solidFill>
                <a:latin typeface="Josefin Sans Bold"/>
              </a:rPr>
              <a:t>Partage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58423" y="5366214"/>
            <a:ext cx="12571154" cy="6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fr-CA" sz="3900">
                <a:solidFill>
                  <a:srgbClr val="7F5E70"/>
                </a:solidFill>
                <a:latin typeface="Kollektif"/>
              </a:rPr>
              <a:t>Où allez-vous passer votre moment de pleine conscience?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35061" flipH="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000" y="3959941"/>
            <a:ext cx="15392400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fr-CA" sz="5600" dirty="0">
                <a:solidFill>
                  <a:srgbClr val="7F5E70"/>
                </a:solidFill>
                <a:latin typeface="Josefin Sans Bold"/>
              </a:rPr>
              <a:t>Le défi du moment de pleine conscience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58423" y="5366214"/>
            <a:ext cx="12571154" cy="64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fr-CA" sz="3900" dirty="0">
                <a:solidFill>
                  <a:srgbClr val="7F5E70"/>
                </a:solidFill>
                <a:latin typeface="Kollektif"/>
              </a:rPr>
              <a:t>Exploration corporelle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35061" flipH="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56201" flipH="1">
            <a:off x="13986406" y="108804"/>
            <a:ext cx="4013049" cy="47568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2796">
            <a:off x="-45035" y="5051620"/>
            <a:ext cx="5370540" cy="4551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0342">
            <a:off x="4018682" y="-973767"/>
            <a:ext cx="10414646" cy="122345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54622" y="2677728"/>
            <a:ext cx="10339323" cy="433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3"/>
              </a:lnSpc>
            </a:pPr>
            <a:r>
              <a:rPr lang="fr-CA" sz="11102" dirty="0">
                <a:solidFill>
                  <a:srgbClr val="33929F"/>
                </a:solidFill>
                <a:latin typeface="Josefin Sans Bold"/>
              </a:rPr>
              <a:t>Les limites de l’esprit au travail et dans la vie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8126" y="383791"/>
            <a:ext cx="9731748" cy="95194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30269">
            <a:off x="13942853" y="1202486"/>
            <a:ext cx="3769656" cy="44683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2195">
            <a:off x="1373075" y="-1400726"/>
            <a:ext cx="13885422" cy="11004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42796">
            <a:off x="539516" y="6671747"/>
            <a:ext cx="3595822" cy="3047459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443274" y="5317394"/>
            <a:ext cx="4737735" cy="473771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b="-4985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748049" y="3645755"/>
            <a:ext cx="11766963" cy="1205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2"/>
              </a:lnSpc>
            </a:pPr>
            <a:r>
              <a:rPr lang="fr-CA" sz="6930">
                <a:solidFill>
                  <a:srgbClr val="F8F5F3"/>
                </a:solidFill>
                <a:latin typeface="Josefin Sans Bold"/>
              </a:rPr>
              <a:t>Samantha Clarke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48049" y="4736551"/>
            <a:ext cx="11766963" cy="200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6"/>
              </a:lnSpc>
            </a:pPr>
            <a:r>
              <a:rPr lang="fr-CA" sz="5747">
                <a:solidFill>
                  <a:srgbClr val="7F5E70"/>
                </a:solidFill>
                <a:latin typeface="Bellaboo"/>
              </a:rPr>
              <a:t>elle</a:t>
            </a:r>
          </a:p>
          <a:p>
            <a:pPr algn="ctr">
              <a:lnSpc>
                <a:spcPts val="8046"/>
              </a:lnSpc>
            </a:pPr>
            <a:endParaRPr lang="fr-CA" sz="5747">
              <a:solidFill>
                <a:srgbClr val="7F5E70"/>
              </a:solidFill>
              <a:latin typeface="Bellabo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535" b="275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9139" y="-447119"/>
            <a:ext cx="11071157" cy="86724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633" y="46003"/>
            <a:ext cx="3330491" cy="24585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8769" y="4345314"/>
            <a:ext cx="2982108" cy="35811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19773" y="46003"/>
            <a:ext cx="3068227" cy="28035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56788" y="4805768"/>
            <a:ext cx="3131212" cy="26602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57400" y="8425815"/>
            <a:ext cx="21423763" cy="1493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80"/>
              </a:lnSpc>
            </a:pPr>
            <a:r>
              <a:rPr lang="fr-CA" sz="8700" dirty="0">
                <a:solidFill>
                  <a:srgbClr val="7F5E70"/>
                </a:solidFill>
                <a:latin typeface="Josefin Sans Bold"/>
              </a:rPr>
              <a:t>« TEMPS D’INCERTITUDE »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2796">
            <a:off x="-1250070" y="7053461"/>
            <a:ext cx="4066109" cy="3446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99984" flipH="1">
            <a:off x="15374472" y="-333926"/>
            <a:ext cx="3769656" cy="44683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61263" y="7477633"/>
            <a:ext cx="2448317" cy="25976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09580" y="6133341"/>
            <a:ext cx="4722869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17243" y="617546"/>
            <a:ext cx="11420644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fr-CA" sz="6999" spc="1945">
                <a:solidFill>
                  <a:srgbClr val="7F5E70"/>
                </a:solidFill>
                <a:latin typeface="Kollektif Bold"/>
              </a:rPr>
              <a:t>Stress prolongé</a:t>
            </a:r>
          </a:p>
          <a:p>
            <a:pPr>
              <a:lnSpc>
                <a:spcPts val="9799"/>
              </a:lnSpc>
            </a:pPr>
            <a:endParaRPr lang="fr-CA" sz="6999" spc="1945">
              <a:solidFill>
                <a:srgbClr val="7F5E70"/>
              </a:solidFill>
              <a:latin typeface="Kollekt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29340" y="2096935"/>
            <a:ext cx="6455844" cy="609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Mental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Mauvaise prise de décision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Irritabilité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Fatigue décisionnelle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Anxiété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Dépression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Problèmes de concentration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Inquiétude constante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Responsabilités négligées</a:t>
            </a:r>
          </a:p>
          <a:p>
            <a:pPr>
              <a:lnSpc>
                <a:spcPts val="4845"/>
              </a:lnSpc>
            </a:pPr>
            <a:endParaRPr lang="fr-CA" sz="3461" dirty="0">
              <a:solidFill>
                <a:srgbClr val="7F5E70"/>
              </a:solidFill>
              <a:latin typeface="Kollekt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40" y="2053734"/>
            <a:ext cx="6455844" cy="6718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fr-CA" sz="3461" dirty="0">
                <a:solidFill>
                  <a:srgbClr val="7F5E70"/>
                </a:solidFill>
                <a:latin typeface="Kollektif Bold"/>
              </a:rPr>
              <a:t>Physique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Maux de tête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Mauvaise digestion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Perte de libido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Troubles du sommeil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Consommation/abus de substances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Inflammation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Bruxisme</a:t>
            </a:r>
          </a:p>
          <a:p>
            <a:pPr marL="747310" lvl="1" indent="-373655">
              <a:lnSpc>
                <a:spcPts val="4845"/>
              </a:lnSpc>
              <a:buFont typeface="Arial"/>
              <a:buChar char="•"/>
            </a:pPr>
            <a:r>
              <a:rPr lang="fr-CA" sz="3461" dirty="0">
                <a:solidFill>
                  <a:srgbClr val="7F5E70"/>
                </a:solidFill>
                <a:latin typeface="Kollektif"/>
              </a:rPr>
              <a:t>Hypertension artérielle</a:t>
            </a:r>
          </a:p>
          <a:p>
            <a:pPr>
              <a:lnSpc>
                <a:spcPts val="4845"/>
              </a:lnSpc>
            </a:pPr>
            <a:endParaRPr lang="fr-CA" sz="3461" dirty="0">
              <a:solidFill>
                <a:srgbClr val="7F5E70"/>
              </a:solidFill>
              <a:latin typeface="Kollekt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89184">
            <a:off x="-1742542" y="-1171515"/>
            <a:ext cx="4066109" cy="3446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51750">
            <a:off x="15862112" y="8385874"/>
            <a:ext cx="4066109" cy="3446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99984" flipH="1">
            <a:off x="15026261" y="-1101528"/>
            <a:ext cx="3769656" cy="44683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68849" flipH="1">
            <a:off x="-1525086" y="7024129"/>
            <a:ext cx="3769656" cy="446834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65892" y="4244173"/>
            <a:ext cx="5871553" cy="5507736"/>
            <a:chOff x="0" y="0"/>
            <a:chExt cx="1282094" cy="1202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l="l" t="t" r="r" b="b"/>
              <a:pathLst>
                <a:path w="1282094" h="1202652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929501" y="4177791"/>
            <a:ext cx="5942319" cy="5574118"/>
            <a:chOff x="0" y="0"/>
            <a:chExt cx="1282094" cy="12026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l="l" t="t" r="r" b="b"/>
              <a:pathLst>
                <a:path w="1282094" h="1202652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492674" y="2054122"/>
            <a:ext cx="2476050" cy="24760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62799" y="1882318"/>
            <a:ext cx="2505893" cy="250589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26108" y="2508489"/>
            <a:ext cx="1579277" cy="12535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697" y="2415351"/>
            <a:ext cx="1257942" cy="176244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787665" y="895350"/>
            <a:ext cx="12341403" cy="108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fr-CA" sz="6300">
                <a:solidFill>
                  <a:srgbClr val="7F5E70"/>
                </a:solidFill>
                <a:latin typeface="Josefin Sans Bold"/>
              </a:rPr>
              <a:t>Établir des limites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6249" y="4646342"/>
            <a:ext cx="5211277" cy="136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fr-CA" sz="3921">
                <a:solidFill>
                  <a:srgbClr val="FFFFFF"/>
                </a:solidFill>
                <a:latin typeface="Kollektif Bold"/>
              </a:rPr>
              <a:t>Limites mentales</a:t>
            </a:r>
          </a:p>
          <a:p>
            <a:pPr algn="ctr">
              <a:lnSpc>
                <a:spcPts val="5489"/>
              </a:lnSpc>
            </a:pPr>
            <a:endParaRPr lang="fr-CA" sz="3921">
              <a:solidFill>
                <a:srgbClr val="FFFFFF"/>
              </a:solidFill>
              <a:latin typeface="Kollektif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196029" y="4762816"/>
            <a:ext cx="5211277" cy="67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fr-CA" sz="3921">
                <a:solidFill>
                  <a:srgbClr val="FFFFFF"/>
                </a:solidFill>
                <a:latin typeface="Kollektif Bold"/>
              </a:rPr>
              <a:t>Limites physiques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89184">
            <a:off x="-1742542" y="-1171515"/>
            <a:ext cx="4066109" cy="3446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51750">
            <a:off x="15862112" y="8385874"/>
            <a:ext cx="4066109" cy="3446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99984" flipH="1">
            <a:off x="15026261" y="-1101528"/>
            <a:ext cx="3769656" cy="44683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68849" flipH="1">
            <a:off x="-1525086" y="7024129"/>
            <a:ext cx="3769656" cy="446834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65892" y="4244173"/>
            <a:ext cx="5871553" cy="5507736"/>
            <a:chOff x="0" y="0"/>
            <a:chExt cx="1282094" cy="1202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l="l" t="t" r="r" b="b"/>
              <a:pathLst>
                <a:path w="1282094" h="1202652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929501" y="4177791"/>
            <a:ext cx="5942319" cy="5574118"/>
            <a:chOff x="0" y="0"/>
            <a:chExt cx="1282094" cy="12026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l="l" t="t" r="r" b="b"/>
              <a:pathLst>
                <a:path w="1282094" h="1202652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492674" y="2054122"/>
            <a:ext cx="2476050" cy="24760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62799" y="1882318"/>
            <a:ext cx="2505893" cy="250589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26108" y="2508489"/>
            <a:ext cx="1579277" cy="12535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697" y="2415351"/>
            <a:ext cx="1257942" cy="176244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787665" y="895350"/>
            <a:ext cx="12341403" cy="108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fr-CA" sz="6300">
                <a:solidFill>
                  <a:srgbClr val="7F5E70"/>
                </a:solidFill>
                <a:latin typeface="Josefin Sans Bold"/>
              </a:rPr>
              <a:t>Établir des limites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6249" y="4646342"/>
            <a:ext cx="5211277" cy="136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fr-CA" sz="3921">
                <a:solidFill>
                  <a:srgbClr val="FFFFFF"/>
                </a:solidFill>
                <a:latin typeface="Kollektif Bold"/>
              </a:rPr>
              <a:t>Limites mentales</a:t>
            </a:r>
          </a:p>
          <a:p>
            <a:pPr algn="ctr">
              <a:lnSpc>
                <a:spcPts val="5489"/>
              </a:lnSpc>
            </a:pPr>
            <a:endParaRPr lang="fr-CA" sz="3921">
              <a:solidFill>
                <a:srgbClr val="FFFFFF"/>
              </a:solidFill>
              <a:latin typeface="Kollektif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196029" y="4762816"/>
            <a:ext cx="5211277" cy="67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fr-CA" sz="3921">
                <a:solidFill>
                  <a:srgbClr val="FFFFFF"/>
                </a:solidFill>
                <a:latin typeface="Kollektif Bold"/>
              </a:rPr>
              <a:t>Limites physiques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87665" y="5676584"/>
            <a:ext cx="5949780" cy="370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Téléphone dans une autre pièce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Courriels depuis le bureau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Exercice avant ou après le travail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Fermer la porte du bureau</a:t>
            </a:r>
          </a:p>
          <a:p>
            <a:pPr>
              <a:lnSpc>
                <a:spcPts val="4929"/>
              </a:lnSpc>
            </a:pPr>
            <a:endParaRPr lang="fr-CA" sz="3521">
              <a:solidFill>
                <a:srgbClr val="FFFFFF"/>
              </a:solidFill>
              <a:latin typeface="Kollektif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89184">
            <a:off x="-1742542" y="-1171515"/>
            <a:ext cx="4066109" cy="34460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51750">
            <a:off x="15862112" y="8385874"/>
            <a:ext cx="4066109" cy="3446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99984" flipH="1">
            <a:off x="15026261" y="-1101528"/>
            <a:ext cx="3769656" cy="44683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68849" flipH="1">
            <a:off x="-1525086" y="7024129"/>
            <a:ext cx="3769656" cy="446834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65892" y="4244173"/>
            <a:ext cx="5871553" cy="5507736"/>
            <a:chOff x="0" y="0"/>
            <a:chExt cx="1282094" cy="1202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l="l" t="t" r="r" b="b"/>
              <a:pathLst>
                <a:path w="1282094" h="1202652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929501" y="4177791"/>
            <a:ext cx="5942319" cy="5574118"/>
            <a:chOff x="0" y="0"/>
            <a:chExt cx="1282094" cy="12026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l="l" t="t" r="r" b="b"/>
              <a:pathLst>
                <a:path w="1282094" h="1202652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492674" y="2054122"/>
            <a:ext cx="2476050" cy="24760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462799" y="1882318"/>
            <a:ext cx="2505893" cy="250589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26108" y="2508489"/>
            <a:ext cx="1579277" cy="12535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697" y="2415351"/>
            <a:ext cx="1257942" cy="176244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787665" y="895350"/>
            <a:ext cx="12341403" cy="108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fr-CA" sz="6300">
                <a:solidFill>
                  <a:srgbClr val="7F5E70"/>
                </a:solidFill>
                <a:latin typeface="Josefin Sans Bold"/>
              </a:rPr>
              <a:t>Établir des limites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6249" y="4646342"/>
            <a:ext cx="5211277" cy="136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fr-CA" sz="3921">
                <a:solidFill>
                  <a:srgbClr val="FFFFFF"/>
                </a:solidFill>
                <a:latin typeface="Kollektif Bold"/>
              </a:rPr>
              <a:t>Limites mentales</a:t>
            </a:r>
          </a:p>
          <a:p>
            <a:pPr algn="ctr">
              <a:lnSpc>
                <a:spcPts val="5489"/>
              </a:lnSpc>
            </a:pPr>
            <a:endParaRPr lang="fr-CA" sz="3921">
              <a:solidFill>
                <a:srgbClr val="FFFFFF"/>
              </a:solidFill>
              <a:latin typeface="Kollektif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196029" y="4762816"/>
            <a:ext cx="5211277" cy="67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fr-CA" sz="3921">
                <a:solidFill>
                  <a:srgbClr val="FFFFFF"/>
                </a:solidFill>
                <a:latin typeface="Kollektif Bold"/>
              </a:rPr>
              <a:t>Limites physiques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06998" y="5676584"/>
            <a:ext cx="5949780" cy="3716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 dirty="0">
                <a:solidFill>
                  <a:srgbClr val="FFFFFF"/>
                </a:solidFill>
                <a:latin typeface="Kollektif"/>
              </a:rPr>
              <a:t>Méditer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 dirty="0">
                <a:solidFill>
                  <a:srgbClr val="FFFFFF"/>
                </a:solidFill>
                <a:latin typeface="Kollektif"/>
              </a:rPr>
              <a:t>Faire une marche de pleine conscience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 dirty="0">
                <a:solidFill>
                  <a:srgbClr val="FFFFFF"/>
                </a:solidFill>
                <a:latin typeface="Kollektif"/>
              </a:rPr>
              <a:t>Écrire un journal de bord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 dirty="0">
                <a:solidFill>
                  <a:srgbClr val="FFFFFF"/>
                </a:solidFill>
                <a:latin typeface="Kollektif"/>
              </a:rPr>
              <a:t>Écouter de la musique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 dirty="0">
                <a:solidFill>
                  <a:srgbClr val="FFFFFF"/>
                </a:solidFill>
                <a:latin typeface="Kollektif"/>
              </a:rPr>
              <a:t>Changer de vêtements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87665" y="5676584"/>
            <a:ext cx="5949780" cy="308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Téléphone dans une autre pièce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Courriels depuis le bureau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Exercice avant ou après le travail</a:t>
            </a:r>
          </a:p>
          <a:p>
            <a:pPr marL="760214" lvl="1" indent="-380107">
              <a:lnSpc>
                <a:spcPts val="4929"/>
              </a:lnSpc>
              <a:buFont typeface="Arial"/>
              <a:buChar char="•"/>
            </a:pPr>
            <a:r>
              <a:rPr lang="fr-CA" sz="3521">
                <a:solidFill>
                  <a:srgbClr val="FFFFFF"/>
                </a:solidFill>
                <a:latin typeface="Kollektif"/>
              </a:rPr>
              <a:t>Fermer la porte du bureau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56201" flipH="1">
            <a:off x="14179083" y="-63959"/>
            <a:ext cx="4013049" cy="47568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2796">
            <a:off x="-45035" y="5051620"/>
            <a:ext cx="5370540" cy="4551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0342">
            <a:off x="2041897" y="-2209534"/>
            <a:ext cx="12518564" cy="1470609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57406" y="2398298"/>
            <a:ext cx="10687546" cy="560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3"/>
              </a:lnSpc>
            </a:pPr>
            <a:r>
              <a:rPr lang="fr-CA" sz="7271" dirty="0">
                <a:solidFill>
                  <a:srgbClr val="33929F"/>
                </a:solidFill>
                <a:latin typeface="Kollektif"/>
              </a:rPr>
              <a:t>« Presque tout fonctionnera à nouveau si vous le débranchez pendant quelques minutes, y compris vous. » </a:t>
            </a:r>
          </a:p>
          <a:p>
            <a:pPr algn="ctr">
              <a:lnSpc>
                <a:spcPts val="7343"/>
              </a:lnSpc>
            </a:pPr>
            <a:endParaRPr lang="fr-CA" sz="7271" dirty="0">
              <a:solidFill>
                <a:srgbClr val="33929F"/>
              </a:solidFill>
              <a:latin typeface="Kollektif"/>
            </a:endParaRPr>
          </a:p>
          <a:p>
            <a:pPr algn="ctr">
              <a:lnSpc>
                <a:spcPts val="7343"/>
              </a:lnSpc>
            </a:pPr>
            <a:r>
              <a:rPr lang="fr-CA" sz="7271" dirty="0">
                <a:solidFill>
                  <a:srgbClr val="33929F"/>
                </a:solidFill>
                <a:latin typeface="Kollektif"/>
              </a:rPr>
              <a:t>Annie </a:t>
            </a:r>
            <a:r>
              <a:rPr lang="fr-CA" sz="7271" dirty="0" err="1">
                <a:solidFill>
                  <a:srgbClr val="33929F"/>
                </a:solidFill>
                <a:latin typeface="Kollektif"/>
              </a:rPr>
              <a:t>Lamott</a:t>
            </a:r>
            <a:endParaRPr lang="fr-CA" sz="7271" dirty="0">
              <a:solidFill>
                <a:srgbClr val="33929F"/>
              </a:solidFill>
              <a:latin typeface="Kollekt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4357" y="2920664"/>
            <a:ext cx="9827636" cy="1562479"/>
            <a:chOff x="0" y="0"/>
            <a:chExt cx="5154306" cy="819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54306" cy="819474"/>
            </a:xfrm>
            <a:custGeom>
              <a:avLst/>
              <a:gdLst/>
              <a:ahLst/>
              <a:cxnLst/>
              <a:rect l="l" t="t" r="r" b="b"/>
              <a:pathLst>
                <a:path w="5154306" h="819474">
                  <a:moveTo>
                    <a:pt x="5029846" y="819474"/>
                  </a:moveTo>
                  <a:lnTo>
                    <a:pt x="124460" y="819474"/>
                  </a:lnTo>
                  <a:cubicBezTo>
                    <a:pt x="55880" y="819474"/>
                    <a:pt x="0" y="763594"/>
                    <a:pt x="0" y="6950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9846" y="0"/>
                  </a:lnTo>
                  <a:cubicBezTo>
                    <a:pt x="5098426" y="0"/>
                    <a:pt x="5154306" y="55880"/>
                    <a:pt x="5154306" y="124460"/>
                  </a:cubicBezTo>
                  <a:lnTo>
                    <a:pt x="5154306" y="695014"/>
                  </a:lnTo>
                  <a:cubicBezTo>
                    <a:pt x="5154306" y="763594"/>
                    <a:pt x="5098426" y="819474"/>
                    <a:pt x="5029846" y="819474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424357" y="5273557"/>
            <a:ext cx="9827636" cy="1405272"/>
            <a:chOff x="0" y="0"/>
            <a:chExt cx="5154306" cy="7370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54306" cy="737024"/>
            </a:xfrm>
            <a:custGeom>
              <a:avLst/>
              <a:gdLst/>
              <a:ahLst/>
              <a:cxnLst/>
              <a:rect l="l" t="t" r="r" b="b"/>
              <a:pathLst>
                <a:path w="5154306" h="737024">
                  <a:moveTo>
                    <a:pt x="5029846" y="737024"/>
                  </a:moveTo>
                  <a:lnTo>
                    <a:pt x="124460" y="737024"/>
                  </a:lnTo>
                  <a:cubicBezTo>
                    <a:pt x="55880" y="737024"/>
                    <a:pt x="0" y="681144"/>
                    <a:pt x="0" y="6125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9846" y="0"/>
                  </a:lnTo>
                  <a:cubicBezTo>
                    <a:pt x="5098426" y="0"/>
                    <a:pt x="5154306" y="55880"/>
                    <a:pt x="5154306" y="124460"/>
                  </a:cubicBezTo>
                  <a:lnTo>
                    <a:pt x="5154306" y="612564"/>
                  </a:lnTo>
                  <a:cubicBezTo>
                    <a:pt x="5154306" y="681144"/>
                    <a:pt x="5098426" y="737024"/>
                    <a:pt x="5029846" y="737024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424357" y="7425852"/>
            <a:ext cx="9827636" cy="1764682"/>
            <a:chOff x="0" y="0"/>
            <a:chExt cx="5154306" cy="925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4306" cy="925524"/>
            </a:xfrm>
            <a:custGeom>
              <a:avLst/>
              <a:gdLst/>
              <a:ahLst/>
              <a:cxnLst/>
              <a:rect l="l" t="t" r="r" b="b"/>
              <a:pathLst>
                <a:path w="5154306" h="925524">
                  <a:moveTo>
                    <a:pt x="5029846" y="925524"/>
                  </a:moveTo>
                  <a:lnTo>
                    <a:pt x="124460" y="925524"/>
                  </a:lnTo>
                  <a:cubicBezTo>
                    <a:pt x="55880" y="925524"/>
                    <a:pt x="0" y="869644"/>
                    <a:pt x="0" y="8010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9846" y="0"/>
                  </a:lnTo>
                  <a:cubicBezTo>
                    <a:pt x="5098426" y="0"/>
                    <a:pt x="5154306" y="55880"/>
                    <a:pt x="5154306" y="124460"/>
                  </a:cubicBezTo>
                  <a:lnTo>
                    <a:pt x="5154306" y="801064"/>
                  </a:lnTo>
                  <a:cubicBezTo>
                    <a:pt x="5154306" y="869644"/>
                    <a:pt x="5098426" y="925524"/>
                    <a:pt x="5029846" y="925524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68444" y="522999"/>
            <a:ext cx="15383549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80"/>
              </a:lnSpc>
            </a:pPr>
            <a:r>
              <a:rPr lang="fr-CA" sz="8700">
                <a:solidFill>
                  <a:srgbClr val="7F5E70"/>
                </a:solidFill>
                <a:latin typeface="Josefin Sans Bold"/>
              </a:rPr>
              <a:t>Points à retenir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12233" y="5302293"/>
            <a:ext cx="7989091" cy="132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fr-CA" sz="3400" dirty="0">
                <a:solidFill>
                  <a:srgbClr val="F8F5F3"/>
                </a:solidFill>
                <a:latin typeface="Kollektif"/>
              </a:rPr>
              <a:t>La pleine conscience est comme un muscle – elle se renforce par la répétition.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26414" flipH="1">
            <a:off x="-5347" y="5658950"/>
            <a:ext cx="5403215" cy="64046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3036" flipH="1" flipV="1">
            <a:off x="-2456194" y="2071221"/>
            <a:ext cx="5403215" cy="64046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75257">
            <a:off x="15475193" y="8233364"/>
            <a:ext cx="4066109" cy="34460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75257">
            <a:off x="15226246" y="-1046187"/>
            <a:ext cx="4066109" cy="344602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5349756" y="2575033"/>
            <a:ext cx="2101341" cy="210134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5E7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302131" y="4810765"/>
            <a:ext cx="2101341" cy="210134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5E7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201323" y="7171798"/>
            <a:ext cx="2101341" cy="2101341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5E70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6353" y="3115372"/>
            <a:ext cx="788147" cy="95244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24387" y="5574889"/>
            <a:ext cx="1256829" cy="4854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25730" y="7553644"/>
            <a:ext cx="1252526" cy="133765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855140" y="3169252"/>
            <a:ext cx="7989091" cy="134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fr-CA" sz="3900" dirty="0">
                <a:solidFill>
                  <a:srgbClr val="F8F5F3"/>
                </a:solidFill>
                <a:latin typeface="Kollektif"/>
              </a:rPr>
              <a:t>La pleine conscience ne prend qu’un instant.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55140" y="7657319"/>
            <a:ext cx="8047655" cy="1233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fr-CA" sz="3525">
                <a:solidFill>
                  <a:srgbClr val="F8F5F3"/>
                </a:solidFill>
                <a:latin typeface="Kollektif"/>
              </a:rPr>
              <a:t>Plus vous vous donnez à vous-même, plus vous avez à donner.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386" y="-520622"/>
            <a:ext cx="16039991" cy="113282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791673" y="8732743"/>
            <a:ext cx="2231911" cy="26455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23674" flipH="1">
            <a:off x="14578679" y="-326541"/>
            <a:ext cx="2992242" cy="35468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50403" y="3610329"/>
            <a:ext cx="13515957" cy="498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2"/>
              </a:lnSpc>
            </a:pPr>
            <a:r>
              <a:rPr lang="fr-CA" sz="5673" spc="1253" dirty="0">
                <a:solidFill>
                  <a:srgbClr val="FFFFFF"/>
                </a:solidFill>
                <a:latin typeface="Kollektif"/>
              </a:rPr>
              <a:t>« Si vous changez la façon dont vous envisagez les choses, les choses que vous envisagez changent. »</a:t>
            </a:r>
          </a:p>
          <a:p>
            <a:pPr algn="ctr">
              <a:lnSpc>
                <a:spcPts val="7942"/>
              </a:lnSpc>
            </a:pPr>
            <a:endParaRPr lang="fr-CA" sz="5673" spc="1253" dirty="0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7942"/>
              </a:lnSpc>
            </a:pPr>
            <a:r>
              <a:rPr lang="fr-CA" sz="5673" spc="601" dirty="0">
                <a:solidFill>
                  <a:srgbClr val="FFFFFF"/>
                </a:solidFill>
                <a:latin typeface="Kollektif"/>
              </a:rPr>
              <a:t>Wayne Dyer, Ph. D.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04805">
            <a:off x="14557693" y="3855465"/>
            <a:ext cx="5403215" cy="64046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26414" flipH="1">
            <a:off x="-1447683" y="3855465"/>
            <a:ext cx="5403215" cy="64046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36060">
            <a:off x="4888782" y="-1368372"/>
            <a:ext cx="8510436" cy="168523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5055" y="268743"/>
            <a:ext cx="18122945" cy="228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9"/>
              </a:lnSpc>
            </a:pPr>
            <a:r>
              <a:rPr lang="fr-CA" sz="13349">
                <a:solidFill>
                  <a:srgbClr val="33929F"/>
                </a:solidFill>
                <a:latin typeface="Josefin Sans Bold"/>
              </a:rPr>
              <a:t>Merci!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475257">
            <a:off x="14086088" y="-1304351"/>
            <a:ext cx="4066109" cy="3446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475257">
            <a:off x="-1189178" y="-694314"/>
            <a:ext cx="4066109" cy="3446027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788380" y="3015763"/>
            <a:ext cx="4182125" cy="5620138"/>
            <a:chOff x="0" y="0"/>
            <a:chExt cx="3663950" cy="492379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0"/>
              <a:stretch>
                <a:fillRect b="-1103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3C57E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430365" y="8550275"/>
            <a:ext cx="10575037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fr-CA" sz="5099">
                <a:solidFill>
                  <a:srgbClr val="FFFFFF"/>
                </a:solidFill>
                <a:latin typeface="Kollektif"/>
              </a:rPr>
              <a:t>samanthashakiraclarke.com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05662" y="9153525"/>
            <a:ext cx="12424444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fr-CA" sz="5099">
                <a:solidFill>
                  <a:srgbClr val="FFFFFF"/>
                </a:solidFill>
                <a:latin typeface="Kollektif"/>
              </a:rPr>
              <a:t>team@samanthashakiraclarke.com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8423" y="3959941"/>
            <a:ext cx="12571154" cy="14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fr-CA" sz="8300">
                <a:solidFill>
                  <a:srgbClr val="7F5E70"/>
                </a:solidFill>
                <a:latin typeface="Josefin Sans Bold"/>
              </a:rPr>
              <a:t>Mini-méditation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58423" y="5366214"/>
            <a:ext cx="12571154" cy="6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fr-CA" sz="3900">
                <a:solidFill>
                  <a:srgbClr val="F8AC8D"/>
                </a:solidFill>
                <a:latin typeface="Kollektif"/>
              </a:rPr>
              <a:t>Respiration apaisante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35061" flipH="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212634"/>
            <a:ext cx="6219276" cy="6505517"/>
            <a:chOff x="0" y="0"/>
            <a:chExt cx="1675947" cy="1753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5948" cy="1753083"/>
            </a:xfrm>
            <a:custGeom>
              <a:avLst/>
              <a:gdLst/>
              <a:ahLst/>
              <a:cxnLst/>
              <a:rect l="l" t="t" r="r" b="b"/>
              <a:pathLst>
                <a:path w="1675948" h="1753083">
                  <a:moveTo>
                    <a:pt x="1551487" y="1753083"/>
                  </a:moveTo>
                  <a:lnTo>
                    <a:pt x="124460" y="1753083"/>
                  </a:lnTo>
                  <a:cubicBezTo>
                    <a:pt x="55880" y="1753083"/>
                    <a:pt x="0" y="1697202"/>
                    <a:pt x="0" y="16286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1487" y="0"/>
                  </a:lnTo>
                  <a:cubicBezTo>
                    <a:pt x="1620067" y="0"/>
                    <a:pt x="1675948" y="55880"/>
                    <a:pt x="1675948" y="124460"/>
                  </a:cubicBezTo>
                  <a:lnTo>
                    <a:pt x="1675948" y="1628623"/>
                  </a:lnTo>
                  <a:cubicBezTo>
                    <a:pt x="1675948" y="1697203"/>
                    <a:pt x="1620067" y="1753083"/>
                    <a:pt x="1551487" y="1753083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30269">
            <a:off x="-856128" y="7326357"/>
            <a:ext cx="3769656" cy="44683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945825" y="4815405"/>
            <a:ext cx="4864548" cy="5088438"/>
            <a:chOff x="0" y="0"/>
            <a:chExt cx="1675947" cy="17530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75948" cy="1753083"/>
            </a:xfrm>
            <a:custGeom>
              <a:avLst/>
              <a:gdLst/>
              <a:ahLst/>
              <a:cxnLst/>
              <a:rect l="l" t="t" r="r" b="b"/>
              <a:pathLst>
                <a:path w="1675948" h="1753083">
                  <a:moveTo>
                    <a:pt x="1551487" y="1753083"/>
                  </a:moveTo>
                  <a:lnTo>
                    <a:pt x="124460" y="1753083"/>
                  </a:lnTo>
                  <a:cubicBezTo>
                    <a:pt x="55880" y="1753083"/>
                    <a:pt x="0" y="1697202"/>
                    <a:pt x="0" y="16286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1487" y="0"/>
                  </a:lnTo>
                  <a:cubicBezTo>
                    <a:pt x="1620067" y="0"/>
                    <a:pt x="1675948" y="55880"/>
                    <a:pt x="1675948" y="124460"/>
                  </a:cubicBezTo>
                  <a:lnTo>
                    <a:pt x="1675948" y="1628623"/>
                  </a:lnTo>
                  <a:cubicBezTo>
                    <a:pt x="1675948" y="1697203"/>
                    <a:pt x="1620067" y="1753083"/>
                    <a:pt x="1551487" y="1753083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89184">
            <a:off x="14863012" y="-884128"/>
            <a:ext cx="4386596" cy="371764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024422" y="8718151"/>
            <a:ext cx="1571903" cy="157190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67931" y="329871"/>
            <a:ext cx="5126184" cy="51355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24307" y="542584"/>
            <a:ext cx="1341782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fr-CA" sz="6400" dirty="0">
                <a:solidFill>
                  <a:srgbClr val="7F5E70"/>
                </a:solidFill>
                <a:latin typeface="Josefin Sans Bold"/>
              </a:rPr>
              <a:t>Pleine conscience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4308" y="2552700"/>
            <a:ext cx="5402548" cy="6156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fr-CA" sz="4000" dirty="0">
                <a:solidFill>
                  <a:srgbClr val="FFFFFF"/>
                </a:solidFill>
                <a:latin typeface="Kollektif"/>
              </a:rPr>
              <a:t>Conscience du moment présent</a:t>
            </a:r>
          </a:p>
          <a:p>
            <a:pPr algn="ctr">
              <a:lnSpc>
                <a:spcPts val="5999"/>
              </a:lnSpc>
            </a:pPr>
            <a:endParaRPr lang="fr-CA" sz="4000" dirty="0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5999"/>
              </a:lnSpc>
            </a:pPr>
            <a:r>
              <a:rPr lang="fr-CA" sz="4000" dirty="0">
                <a:solidFill>
                  <a:srgbClr val="FFFFFF"/>
                </a:solidFill>
                <a:latin typeface="Kollektif"/>
              </a:rPr>
              <a:t>Volontairement</a:t>
            </a:r>
          </a:p>
          <a:p>
            <a:pPr algn="ctr">
              <a:lnSpc>
                <a:spcPts val="5999"/>
              </a:lnSpc>
            </a:pPr>
            <a:endParaRPr lang="fr-CA" sz="4000" dirty="0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5999"/>
              </a:lnSpc>
            </a:pPr>
            <a:r>
              <a:rPr lang="fr-CA" sz="4000" dirty="0">
                <a:solidFill>
                  <a:srgbClr val="FFFFFF"/>
                </a:solidFill>
                <a:latin typeface="Kollektif"/>
              </a:rPr>
              <a:t>Sans jugement</a:t>
            </a:r>
          </a:p>
          <a:p>
            <a:pPr algn="ctr">
              <a:lnSpc>
                <a:spcPts val="5999"/>
              </a:lnSpc>
            </a:pPr>
            <a:endParaRPr lang="fr-CA" sz="4000" dirty="0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5999"/>
              </a:lnSpc>
            </a:pPr>
            <a:r>
              <a:rPr lang="fr-CA" sz="4000" dirty="0">
                <a:solidFill>
                  <a:srgbClr val="FFFFFF"/>
                </a:solidFill>
                <a:latin typeface="Kollektif"/>
              </a:rPr>
              <a:t>Vastes applications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45825" y="5629767"/>
            <a:ext cx="4988196" cy="303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0"/>
              </a:lnSpc>
            </a:pPr>
            <a:r>
              <a:rPr lang="fr-CA" sz="3478">
                <a:solidFill>
                  <a:srgbClr val="FFFFFF"/>
                </a:solidFill>
                <a:latin typeface="Kollektif"/>
              </a:rPr>
              <a:t>Une façon de s’exercer</a:t>
            </a:r>
          </a:p>
          <a:p>
            <a:pPr algn="ctr">
              <a:lnSpc>
                <a:spcPts val="4870"/>
              </a:lnSpc>
            </a:pPr>
            <a:endParaRPr lang="fr-CA" sz="3478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4870"/>
              </a:lnSpc>
            </a:pPr>
            <a:r>
              <a:rPr lang="fr-CA" sz="3478">
                <a:solidFill>
                  <a:srgbClr val="FFFFFF"/>
                </a:solidFill>
                <a:latin typeface="Kollektif"/>
              </a:rPr>
              <a:t>Souvent assis </a:t>
            </a:r>
          </a:p>
          <a:p>
            <a:pPr algn="ctr">
              <a:lnSpc>
                <a:spcPts val="4870"/>
              </a:lnSpc>
            </a:pPr>
            <a:endParaRPr lang="fr-CA" sz="3478">
              <a:solidFill>
                <a:srgbClr val="FFFFFF"/>
              </a:solidFill>
              <a:latin typeface="Kollektif"/>
            </a:endParaRPr>
          </a:p>
          <a:p>
            <a:pPr algn="ctr">
              <a:lnSpc>
                <a:spcPts val="4870"/>
              </a:lnSpc>
            </a:pPr>
            <a:r>
              <a:rPr lang="fr-CA" sz="3478">
                <a:solidFill>
                  <a:srgbClr val="FFFFFF"/>
                </a:solidFill>
                <a:latin typeface="Kollektif"/>
              </a:rPr>
              <a:t>Concentration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09013" y="3469650"/>
            <a:ext cx="1341782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fr-CA" sz="6999">
                <a:solidFill>
                  <a:srgbClr val="7F5E70"/>
                </a:solidFill>
                <a:latin typeface="Josefin Sans Bold"/>
              </a:rPr>
              <a:t>Méditation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42748" y="1566303"/>
            <a:ext cx="1571903" cy="157190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897759" y="4133225"/>
            <a:ext cx="200314" cy="20031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938023" y="5705967"/>
            <a:ext cx="200314" cy="20031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277942" y="6561186"/>
            <a:ext cx="200314" cy="200314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4277942" y="7795277"/>
            <a:ext cx="200314" cy="20031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885781" y="7233345"/>
            <a:ext cx="252557" cy="25255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412E4F3B4A8418581FCEE7D9CDA94" ma:contentTypeVersion="16" ma:contentTypeDescription="Create a new document." ma:contentTypeScope="" ma:versionID="344e5dd20e8cbcdc4b2f34d8223f889a">
  <xsd:schema xmlns:xsd="http://www.w3.org/2001/XMLSchema" xmlns:xs="http://www.w3.org/2001/XMLSchema" xmlns:p="http://schemas.microsoft.com/office/2006/metadata/properties" xmlns:ns2="641f4f8a-0056-451a-a024-4d72ab427000" xmlns:ns3="6db54a4d-cdae-49f3-8f6f-0fc7e135e778" targetNamespace="http://schemas.microsoft.com/office/2006/metadata/properties" ma:root="true" ma:fieldsID="947aaf87f3c8dcd86671089ff2ffdc25" ns2:_="" ns3:_="">
    <xsd:import namespace="641f4f8a-0056-451a-a024-4d72ab427000"/>
    <xsd:import namespace="6db54a4d-cdae-49f3-8f6f-0fc7e135e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f4f8a-0056-451a-a024-4d72ab427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69a7a23-b562-4d4f-b226-ac69c93099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54a4d-cdae-49f3-8f6f-0fc7e135e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9f976c7-100c-4ba5-9b99-849ce27d8f6e}" ma:internalName="TaxCatchAll" ma:showField="CatchAllData" ma:web="6db54a4d-cdae-49f3-8f6f-0fc7e135e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73886F-8919-41C8-A6F0-2DEAA3EF18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2C507C-C88A-498A-86C7-E20CDA2DC1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1f4f8a-0056-451a-a024-4d72ab427000"/>
    <ds:schemaRef ds:uri="6db54a4d-cdae-49f3-8f6f-0fc7e135e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440</Words>
  <Application>Microsoft Office PowerPoint</Application>
  <PresentationFormat>Custom</PresentationFormat>
  <Paragraphs>112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Calming Illustrative Mindfulness Meditation Presentation</dc:title>
  <dc:creator>Mireille Letellier</dc:creator>
  <cp:lastModifiedBy>ML</cp:lastModifiedBy>
  <cp:revision>4</cp:revision>
  <dcterms:created xsi:type="dcterms:W3CDTF">2006-08-16T00:00:00Z</dcterms:created>
  <dcterms:modified xsi:type="dcterms:W3CDTF">2023-03-06T22:27:23Z</dcterms:modified>
  <dc:identifier>DAFYWcgLWY8</dc:identifier>
</cp:coreProperties>
</file>